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B2E_E57C899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B7F_990DCAA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905" r:id="rId5"/>
    <p:sldId id="320" r:id="rId6"/>
    <p:sldId id="1060" r:id="rId7"/>
    <p:sldId id="2852" r:id="rId8"/>
    <p:sldId id="2862" r:id="rId9"/>
    <p:sldId id="2864" r:id="rId10"/>
    <p:sldId id="2865" r:id="rId11"/>
    <p:sldId id="2918" r:id="rId12"/>
    <p:sldId id="2853" r:id="rId13"/>
    <p:sldId id="2870" r:id="rId14"/>
    <p:sldId id="2921" r:id="rId15"/>
    <p:sldId id="2885" r:id="rId16"/>
    <p:sldId id="2866" r:id="rId17"/>
    <p:sldId id="2927" r:id="rId18"/>
    <p:sldId id="2944" r:id="rId19"/>
    <p:sldId id="2931" r:id="rId20"/>
    <p:sldId id="2935" r:id="rId21"/>
    <p:sldId id="2936" r:id="rId22"/>
    <p:sldId id="2937" r:id="rId23"/>
    <p:sldId id="2938" r:id="rId24"/>
    <p:sldId id="2942" r:id="rId25"/>
    <p:sldId id="2943" r:id="rId26"/>
    <p:sldId id="2945" r:id="rId27"/>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guide id="6" pos="7469" userDrawn="1">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8B188-9E30-12ED-C0B2-F134FF36B502}" name="TED CBD Sakamoto Haruno" initials="TH" userId="S::130718@teldevice.co.jp::18479d06-acd4-4f33-9da1-64653867b6a6" providerId="AD"/>
  <p188:author id="{A21DC08F-B2BF-8BBB-8BAA-92CE85D45577}" name="TED CBD Ariyoshi Chifumi" initials="TCAC" userId="S::900201@teldevice.co.jp::5b782120-1dc7-40e7-b951-0add71e54f50" providerId="AD"/>
  <p188:author id="{318AF7F1-FDA2-9CB3-575A-30298FF87633}" name="TED PTD1 Fujiwara Yuya" initials="TPFY" userId="S::130713@teldevice.co.jp::2ce2e6df-c10d-4a11-b36b-ec616d5490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9CAD"/>
    <a:srgbClr val="157582"/>
    <a:srgbClr val="FF0000"/>
    <a:srgbClr val="EAEAEA"/>
    <a:srgbClr val="CFFCC7"/>
    <a:srgbClr val="ACF091"/>
    <a:srgbClr val="8FDE6B"/>
    <a:srgbClr val="78C736"/>
    <a:srgbClr val="61B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CFA5A-A465-E6B9-CE51-5F9F974D2A6F}" v="21" dt="2022-10-18T00:39:48.288"/>
    <p1510:client id="{C4D18BF1-F868-45A9-A596-C66A53F3E5F3}" v="3" dt="2022-10-17T03:03:54.93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08" autoAdjust="0"/>
  </p:normalViewPr>
  <p:slideViewPr>
    <p:cSldViewPr snapToGrid="0">
      <p:cViewPr varScale="1">
        <p:scale>
          <a:sx n="77" d="100"/>
          <a:sy n="77" d="100"/>
        </p:scale>
        <p:origin x="682" y="72"/>
      </p:cViewPr>
      <p:guideLst>
        <p:guide pos="3840"/>
        <p:guide orient="horz" pos="2160"/>
        <p:guide pos="7469"/>
      </p:guideLst>
    </p:cSldViewPr>
  </p:slideViewPr>
  <p:notesTextViewPr>
    <p:cViewPr>
      <p:scale>
        <a:sx n="1" d="1"/>
        <a:sy n="1" d="1"/>
      </p:scale>
      <p:origin x="0" y="0"/>
    </p:cViewPr>
  </p:notesTextViewPr>
  <p:notesViewPr>
    <p:cSldViewPr snapToGrid="0">
      <p:cViewPr>
        <p:scale>
          <a:sx n="1" d="2"/>
          <a:sy n="1" d="2"/>
        </p:scale>
        <p:origin x="0" y="0"/>
      </p:cViewPr>
      <p:guideLst>
        <p:guide orient="horz" pos="3222"/>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PTD1 Fujiwara Yuya" userId="2ce2e6df-c10d-4a11-b36b-ec616d5490f8" providerId="ADAL" clId="{C4D18BF1-F868-45A9-A596-C66A53F3E5F3}"/>
    <pc:docChg chg="addSld delSld modSld">
      <pc:chgData name="TED PTD1 Fujiwara Yuya" userId="2ce2e6df-c10d-4a11-b36b-ec616d5490f8" providerId="ADAL" clId="{C4D18BF1-F868-45A9-A596-C66A53F3E5F3}" dt="2022-10-17T03:03:54.939" v="5"/>
      <pc:docMkLst>
        <pc:docMk/>
      </pc:docMkLst>
      <pc:sldChg chg="modTransition">
        <pc:chgData name="TED PTD1 Fujiwara Yuya" userId="2ce2e6df-c10d-4a11-b36b-ec616d5490f8" providerId="ADAL" clId="{C4D18BF1-F868-45A9-A596-C66A53F3E5F3}" dt="2022-10-17T03:03:54.939" v="5"/>
        <pc:sldMkLst>
          <pc:docMk/>
          <pc:sldMk cId="2887332995" sldId="1060"/>
        </pc:sldMkLst>
      </pc:sldChg>
      <pc:sldChg chg="modCm">
        <pc:chgData name="TED PTD1 Fujiwara Yuya" userId="2ce2e6df-c10d-4a11-b36b-ec616d5490f8" providerId="ADAL" clId="{C4D18BF1-F868-45A9-A596-C66A53F3E5F3}" dt="2022-10-17T03:01:31.680" v="0"/>
        <pc:sldMkLst>
          <pc:docMk/>
          <pc:sldMk cId="3850144148" sldId="2862"/>
        </pc:sldMkLst>
      </pc:sldChg>
      <pc:sldChg chg="del">
        <pc:chgData name="TED PTD1 Fujiwara Yuya" userId="2ce2e6df-c10d-4a11-b36b-ec616d5490f8" providerId="ADAL" clId="{C4D18BF1-F868-45A9-A596-C66A53F3E5F3}" dt="2022-10-17T03:01:51.708" v="4" actId="47"/>
        <pc:sldMkLst>
          <pc:docMk/>
          <pc:sldMk cId="4137606788" sldId="2916"/>
        </pc:sldMkLst>
      </pc:sldChg>
      <pc:sldChg chg="addSp modSp add delCm">
        <pc:chgData name="TED PTD1 Fujiwara Yuya" userId="2ce2e6df-c10d-4a11-b36b-ec616d5490f8" providerId="ADAL" clId="{C4D18BF1-F868-45A9-A596-C66A53F3E5F3}" dt="2022-10-17T03:01:47.635" v="3"/>
        <pc:sldMkLst>
          <pc:docMk/>
          <pc:sldMk cId="40599510" sldId="2946"/>
        </pc:sldMkLst>
        <pc:spChg chg="add mod">
          <ac:chgData name="TED PTD1 Fujiwara Yuya" userId="2ce2e6df-c10d-4a11-b36b-ec616d5490f8" providerId="ADAL" clId="{C4D18BF1-F868-45A9-A596-C66A53F3E5F3}" dt="2022-10-17T03:01:39.306" v="2"/>
          <ac:spMkLst>
            <pc:docMk/>
            <pc:sldMk cId="40599510" sldId="2946"/>
            <ac:spMk id="11" creationId="{81737220-1DF2-42DF-9F7C-7D07A354E015}"/>
          </ac:spMkLst>
        </pc:spChg>
        <pc:spChg chg="add mod">
          <ac:chgData name="TED PTD1 Fujiwara Yuya" userId="2ce2e6df-c10d-4a11-b36b-ec616d5490f8" providerId="ADAL" clId="{C4D18BF1-F868-45A9-A596-C66A53F3E5F3}" dt="2022-10-17T03:01:39.306" v="2"/>
          <ac:spMkLst>
            <pc:docMk/>
            <pc:sldMk cId="40599510" sldId="2946"/>
            <ac:spMk id="12" creationId="{68101CD8-CB5A-4351-B094-46131A2F9248}"/>
          </ac:spMkLst>
        </pc:spChg>
      </pc:sldChg>
    </pc:docChg>
  </pc:docChgLst>
  <pc:docChgLst>
    <pc:chgData name="TED CBD Ariyoshi Chifumi" userId="5b782120-1dc7-40e7-b951-0add71e54f50" providerId="ADAL" clId="{7148B4FF-9AAA-456F-87B9-969698E3DA18}"/>
    <pc:docChg chg="modSld">
      <pc:chgData name="TED CBD Ariyoshi Chifumi" userId="5b782120-1dc7-40e7-b951-0add71e54f50" providerId="ADAL" clId="{7148B4FF-9AAA-456F-87B9-969698E3DA18}" dt="2022-10-14T02:50:20.137" v="6" actId="20577"/>
      <pc:docMkLst>
        <pc:docMk/>
      </pc:docMkLst>
      <pc:sldChg chg="modSp mod addCm">
        <pc:chgData name="TED CBD Ariyoshi Chifumi" userId="5b782120-1dc7-40e7-b951-0add71e54f50" providerId="ADAL" clId="{7148B4FF-9AAA-456F-87B9-969698E3DA18}" dt="2022-10-14T02:43:16.847" v="4" actId="1076"/>
        <pc:sldMkLst>
          <pc:docMk/>
          <pc:sldMk cId="3850144148" sldId="2862"/>
        </pc:sldMkLst>
        <pc:spChg chg="mod">
          <ac:chgData name="TED CBD Ariyoshi Chifumi" userId="5b782120-1dc7-40e7-b951-0add71e54f50" providerId="ADAL" clId="{7148B4FF-9AAA-456F-87B9-969698E3DA18}" dt="2022-10-14T02:43:16.847" v="4" actId="1076"/>
          <ac:spMkLst>
            <pc:docMk/>
            <pc:sldMk cId="3850144148" sldId="2862"/>
            <ac:spMk id="10" creationId="{9D4AD4F6-22B5-47C2-905C-D5CE9971CE69}"/>
          </ac:spMkLst>
        </pc:spChg>
      </pc:sldChg>
      <pc:sldChg chg="modSp mod">
        <pc:chgData name="TED CBD Ariyoshi Chifumi" userId="5b782120-1dc7-40e7-b951-0add71e54f50" providerId="ADAL" clId="{7148B4FF-9AAA-456F-87B9-969698E3DA18}" dt="2022-10-14T02:50:20.137" v="6" actId="20577"/>
        <pc:sldMkLst>
          <pc:docMk/>
          <pc:sldMk cId="2989485073" sldId="2945"/>
        </pc:sldMkLst>
        <pc:spChg chg="mod">
          <ac:chgData name="TED CBD Ariyoshi Chifumi" userId="5b782120-1dc7-40e7-b951-0add71e54f50" providerId="ADAL" clId="{7148B4FF-9AAA-456F-87B9-969698E3DA18}" dt="2022-10-14T02:50:20.137" v="6" actId="20577"/>
          <ac:spMkLst>
            <pc:docMk/>
            <pc:sldMk cId="2989485073" sldId="2945"/>
            <ac:spMk id="4" creationId="{1191387C-EBF9-4A7B-993A-9F1E45E5A108}"/>
          </ac:spMkLst>
        </pc:spChg>
      </pc:sldChg>
    </pc:docChg>
  </pc:docChgLst>
  <pc:docChgLst>
    <pc:chgData name="TED CBD Sakamoto Haruno" userId="S::130718@teldevice.co.jp::18479d06-acd4-4f33-9da1-64653867b6a6" providerId="AD" clId="Web-{2DACFA5A-A465-E6B9-CE51-5F9F974D2A6F}"/>
    <pc:docChg chg="mod modSld">
      <pc:chgData name="TED CBD Sakamoto Haruno" userId="S::130718@teldevice.co.jp::18479d06-acd4-4f33-9da1-64653867b6a6" providerId="AD" clId="Web-{2DACFA5A-A465-E6B9-CE51-5F9F974D2A6F}" dt="2022-10-18T00:39:48.288" v="18"/>
      <pc:docMkLst>
        <pc:docMk/>
      </pc:docMkLst>
      <pc:sldChg chg="addSp modSp addCm">
        <pc:chgData name="TED CBD Sakamoto Haruno" userId="S::130718@teldevice.co.jp::18479d06-acd4-4f33-9da1-64653867b6a6" providerId="AD" clId="Web-{2DACFA5A-A465-E6B9-CE51-5F9F974D2A6F}" dt="2022-10-18T00:39:48.288" v="18"/>
        <pc:sldMkLst>
          <pc:docMk/>
          <pc:sldMk cId="2567817888" sldId="2943"/>
        </pc:sldMkLst>
        <pc:spChg chg="add mod">
          <ac:chgData name="TED CBD Sakamoto Haruno" userId="S::130718@teldevice.co.jp::18479d06-acd4-4f33-9da1-64653867b6a6" providerId="AD" clId="Web-{2DACFA5A-A465-E6B9-CE51-5F9F974D2A6F}" dt="2022-10-18T00:37:00.231" v="3" actId="20577"/>
          <ac:spMkLst>
            <pc:docMk/>
            <pc:sldMk cId="2567817888" sldId="2943"/>
            <ac:spMk id="2" creationId="{11DFA9C8-5122-3B42-12FA-42072CD3CC36}"/>
          </ac:spMkLst>
        </pc:spChg>
        <pc:spChg chg="add mod">
          <ac:chgData name="TED CBD Sakamoto Haruno" userId="S::130718@teldevice.co.jp::18479d06-acd4-4f33-9da1-64653867b6a6" providerId="AD" clId="Web-{2DACFA5A-A465-E6B9-CE51-5F9F974D2A6F}" dt="2022-10-18T00:38:51.081" v="16" actId="1076"/>
          <ac:spMkLst>
            <pc:docMk/>
            <pc:sldMk cId="2567817888" sldId="2943"/>
            <ac:spMk id="4" creationId="{ACA28C6F-1357-D02F-BF8F-D9529AFEF9F7}"/>
          </ac:spMkLst>
        </pc:spChg>
        <pc:spChg chg="mod">
          <ac:chgData name="TED CBD Sakamoto Haruno" userId="S::130718@teldevice.co.jp::18479d06-acd4-4f33-9da1-64653867b6a6" providerId="AD" clId="Web-{2DACFA5A-A465-E6B9-CE51-5F9F974D2A6F}" dt="2022-10-18T00:38:31.971" v="14" actId="1076"/>
          <ac:spMkLst>
            <pc:docMk/>
            <pc:sldMk cId="2567817888" sldId="2943"/>
            <ac:spMk id="18" creationId="{FE748B65-355E-42A4-AED9-3BAEB17FCEA8}"/>
          </ac:spMkLst>
        </pc:spChg>
        <pc:picChg chg="mod">
          <ac:chgData name="TED CBD Sakamoto Haruno" userId="S::130718@teldevice.co.jp::18479d06-acd4-4f33-9da1-64653867b6a6" providerId="AD" clId="Web-{2DACFA5A-A465-E6B9-CE51-5F9F974D2A6F}" dt="2022-10-18T00:38:31.955" v="13" actId="1076"/>
          <ac:picMkLst>
            <pc:docMk/>
            <pc:sldMk cId="2567817888" sldId="2943"/>
            <ac:picMk id="1026" creationId="{99242822-58F7-48DF-BE66-BD4CA45A20B1}"/>
          </ac:picMkLst>
        </pc:picChg>
      </pc:sldChg>
    </pc:docChg>
  </pc:docChgLst>
  <pc:docChgLst>
    <pc:chgData name="TED PTD1 Fujiwara Yuya" userId="2ce2e6df-c10d-4a11-b36b-ec616d5490f8" providerId="ADAL" clId="{858B2398-7CEE-43DA-8A3D-537E26F2A39E}"/>
    <pc:docChg chg="undo custSel addSld delSld modSld sldOrd delSection modSection">
      <pc:chgData name="TED PTD1 Fujiwara Yuya" userId="2ce2e6df-c10d-4a11-b36b-ec616d5490f8" providerId="ADAL" clId="{858B2398-7CEE-43DA-8A3D-537E26F2A39E}" dt="2022-08-25T09:15:23.532" v="418" actId="47"/>
      <pc:docMkLst>
        <pc:docMk/>
      </pc:docMkLst>
      <pc:sldChg chg="del">
        <pc:chgData name="TED PTD1 Fujiwara Yuya" userId="2ce2e6df-c10d-4a11-b36b-ec616d5490f8" providerId="ADAL" clId="{858B2398-7CEE-43DA-8A3D-537E26F2A39E}" dt="2022-08-25T05:42:37.665" v="0" actId="47"/>
        <pc:sldMkLst>
          <pc:docMk/>
          <pc:sldMk cId="1280531995" sldId="268"/>
        </pc:sldMkLst>
      </pc:sldChg>
      <pc:sldChg chg="del">
        <pc:chgData name="TED PTD1 Fujiwara Yuya" userId="2ce2e6df-c10d-4a11-b36b-ec616d5490f8" providerId="ADAL" clId="{858B2398-7CEE-43DA-8A3D-537E26F2A39E}" dt="2022-08-25T05:42:37.665" v="0" actId="47"/>
        <pc:sldMkLst>
          <pc:docMk/>
          <pc:sldMk cId="319086221" sldId="269"/>
        </pc:sldMkLst>
      </pc:sldChg>
      <pc:sldChg chg="del">
        <pc:chgData name="TED PTD1 Fujiwara Yuya" userId="2ce2e6df-c10d-4a11-b36b-ec616d5490f8" providerId="ADAL" clId="{858B2398-7CEE-43DA-8A3D-537E26F2A39E}" dt="2022-08-25T05:42:37.665" v="0" actId="47"/>
        <pc:sldMkLst>
          <pc:docMk/>
          <pc:sldMk cId="2960847560" sldId="272"/>
        </pc:sldMkLst>
      </pc:sldChg>
      <pc:sldChg chg="del">
        <pc:chgData name="TED PTD1 Fujiwara Yuya" userId="2ce2e6df-c10d-4a11-b36b-ec616d5490f8" providerId="ADAL" clId="{858B2398-7CEE-43DA-8A3D-537E26F2A39E}" dt="2022-08-25T05:42:37.665" v="0" actId="47"/>
        <pc:sldMkLst>
          <pc:docMk/>
          <pc:sldMk cId="3812069726" sldId="273"/>
        </pc:sldMkLst>
      </pc:sldChg>
      <pc:sldChg chg="del">
        <pc:chgData name="TED PTD1 Fujiwara Yuya" userId="2ce2e6df-c10d-4a11-b36b-ec616d5490f8" providerId="ADAL" clId="{858B2398-7CEE-43DA-8A3D-537E26F2A39E}" dt="2022-08-25T05:42:37.665" v="0" actId="47"/>
        <pc:sldMkLst>
          <pc:docMk/>
          <pc:sldMk cId="2456010111" sldId="274"/>
        </pc:sldMkLst>
      </pc:sldChg>
      <pc:sldChg chg="del">
        <pc:chgData name="TED PTD1 Fujiwara Yuya" userId="2ce2e6df-c10d-4a11-b36b-ec616d5490f8" providerId="ADAL" clId="{858B2398-7CEE-43DA-8A3D-537E26F2A39E}" dt="2022-08-25T05:42:37.665" v="0" actId="47"/>
        <pc:sldMkLst>
          <pc:docMk/>
          <pc:sldMk cId="1288640810" sldId="275"/>
        </pc:sldMkLst>
      </pc:sldChg>
      <pc:sldChg chg="del">
        <pc:chgData name="TED PTD1 Fujiwara Yuya" userId="2ce2e6df-c10d-4a11-b36b-ec616d5490f8" providerId="ADAL" clId="{858B2398-7CEE-43DA-8A3D-537E26F2A39E}" dt="2022-08-25T05:42:37.665" v="0" actId="47"/>
        <pc:sldMkLst>
          <pc:docMk/>
          <pc:sldMk cId="3486844272" sldId="276"/>
        </pc:sldMkLst>
      </pc:sldChg>
      <pc:sldChg chg="del">
        <pc:chgData name="TED PTD1 Fujiwara Yuya" userId="2ce2e6df-c10d-4a11-b36b-ec616d5490f8" providerId="ADAL" clId="{858B2398-7CEE-43DA-8A3D-537E26F2A39E}" dt="2022-08-25T05:42:37.665" v="0" actId="47"/>
        <pc:sldMkLst>
          <pc:docMk/>
          <pc:sldMk cId="870613165" sldId="277"/>
        </pc:sldMkLst>
      </pc:sldChg>
      <pc:sldChg chg="del">
        <pc:chgData name="TED PTD1 Fujiwara Yuya" userId="2ce2e6df-c10d-4a11-b36b-ec616d5490f8" providerId="ADAL" clId="{858B2398-7CEE-43DA-8A3D-537E26F2A39E}" dt="2022-08-25T05:42:37.665" v="0" actId="47"/>
        <pc:sldMkLst>
          <pc:docMk/>
          <pc:sldMk cId="657341527" sldId="278"/>
        </pc:sldMkLst>
      </pc:sldChg>
      <pc:sldChg chg="del">
        <pc:chgData name="TED PTD1 Fujiwara Yuya" userId="2ce2e6df-c10d-4a11-b36b-ec616d5490f8" providerId="ADAL" clId="{858B2398-7CEE-43DA-8A3D-537E26F2A39E}" dt="2022-08-25T05:42:37.665" v="0" actId="47"/>
        <pc:sldMkLst>
          <pc:docMk/>
          <pc:sldMk cId="4291549448" sldId="279"/>
        </pc:sldMkLst>
      </pc:sldChg>
      <pc:sldChg chg="del">
        <pc:chgData name="TED PTD1 Fujiwara Yuya" userId="2ce2e6df-c10d-4a11-b36b-ec616d5490f8" providerId="ADAL" clId="{858B2398-7CEE-43DA-8A3D-537E26F2A39E}" dt="2022-08-25T05:42:37.665" v="0" actId="47"/>
        <pc:sldMkLst>
          <pc:docMk/>
          <pc:sldMk cId="3465857044" sldId="280"/>
        </pc:sldMkLst>
      </pc:sldChg>
      <pc:sldChg chg="del">
        <pc:chgData name="TED PTD1 Fujiwara Yuya" userId="2ce2e6df-c10d-4a11-b36b-ec616d5490f8" providerId="ADAL" clId="{858B2398-7CEE-43DA-8A3D-537E26F2A39E}" dt="2022-08-25T05:42:37.665" v="0" actId="47"/>
        <pc:sldMkLst>
          <pc:docMk/>
          <pc:sldMk cId="3121914494" sldId="281"/>
        </pc:sldMkLst>
      </pc:sldChg>
      <pc:sldChg chg="del">
        <pc:chgData name="TED PTD1 Fujiwara Yuya" userId="2ce2e6df-c10d-4a11-b36b-ec616d5490f8" providerId="ADAL" clId="{858B2398-7CEE-43DA-8A3D-537E26F2A39E}" dt="2022-08-25T05:42:37.665" v="0" actId="47"/>
        <pc:sldMkLst>
          <pc:docMk/>
          <pc:sldMk cId="1258225507" sldId="282"/>
        </pc:sldMkLst>
      </pc:sldChg>
      <pc:sldChg chg="del">
        <pc:chgData name="TED PTD1 Fujiwara Yuya" userId="2ce2e6df-c10d-4a11-b36b-ec616d5490f8" providerId="ADAL" clId="{858B2398-7CEE-43DA-8A3D-537E26F2A39E}" dt="2022-08-25T05:42:37.665" v="0" actId="47"/>
        <pc:sldMkLst>
          <pc:docMk/>
          <pc:sldMk cId="4074448613" sldId="283"/>
        </pc:sldMkLst>
      </pc:sldChg>
      <pc:sldChg chg="del">
        <pc:chgData name="TED PTD1 Fujiwara Yuya" userId="2ce2e6df-c10d-4a11-b36b-ec616d5490f8" providerId="ADAL" clId="{858B2398-7CEE-43DA-8A3D-537E26F2A39E}" dt="2022-08-25T05:42:37.665" v="0" actId="47"/>
        <pc:sldMkLst>
          <pc:docMk/>
          <pc:sldMk cId="1710257439" sldId="284"/>
        </pc:sldMkLst>
      </pc:sldChg>
      <pc:sldChg chg="modSp mod">
        <pc:chgData name="TED PTD1 Fujiwara Yuya" userId="2ce2e6df-c10d-4a11-b36b-ec616d5490f8" providerId="ADAL" clId="{858B2398-7CEE-43DA-8A3D-537E26F2A39E}" dt="2022-08-25T09:15:06.151" v="415" actId="20577"/>
        <pc:sldMkLst>
          <pc:docMk/>
          <pc:sldMk cId="3256439361" sldId="2852"/>
        </pc:sldMkLst>
        <pc:spChg chg="mod">
          <ac:chgData name="TED PTD1 Fujiwara Yuya" userId="2ce2e6df-c10d-4a11-b36b-ec616d5490f8" providerId="ADAL" clId="{858B2398-7CEE-43DA-8A3D-537E26F2A39E}" dt="2022-08-25T09:15:06.151" v="415" actId="20577"/>
          <ac:spMkLst>
            <pc:docMk/>
            <pc:sldMk cId="3256439361" sldId="2852"/>
            <ac:spMk id="19" creationId="{97B2AFE8-82FE-4C58-945C-0AA342079A79}"/>
          </ac:spMkLst>
        </pc:spChg>
      </pc:sldChg>
      <pc:sldChg chg="del">
        <pc:chgData name="TED PTD1 Fujiwara Yuya" userId="2ce2e6df-c10d-4a11-b36b-ec616d5490f8" providerId="ADAL" clId="{858B2398-7CEE-43DA-8A3D-537E26F2A39E}" dt="2022-08-25T05:42:37.665" v="0" actId="47"/>
        <pc:sldMkLst>
          <pc:docMk/>
          <pc:sldMk cId="623198085" sldId="2857"/>
        </pc:sldMkLst>
      </pc:sldChg>
      <pc:sldChg chg="modSp mod">
        <pc:chgData name="TED PTD1 Fujiwara Yuya" userId="2ce2e6df-c10d-4a11-b36b-ec616d5490f8" providerId="ADAL" clId="{858B2398-7CEE-43DA-8A3D-537E26F2A39E}" dt="2022-08-25T08:49:51.873" v="28" actId="20577"/>
        <pc:sldMkLst>
          <pc:docMk/>
          <pc:sldMk cId="1591379886" sldId="2861"/>
        </pc:sldMkLst>
        <pc:spChg chg="mod">
          <ac:chgData name="TED PTD1 Fujiwara Yuya" userId="2ce2e6df-c10d-4a11-b36b-ec616d5490f8" providerId="ADAL" clId="{858B2398-7CEE-43DA-8A3D-537E26F2A39E}" dt="2022-08-25T08:49:51.873" v="28" actId="20577"/>
          <ac:spMkLst>
            <pc:docMk/>
            <pc:sldMk cId="1591379886" sldId="2861"/>
            <ac:spMk id="2" creationId="{3F05B1EA-2C74-4946-997B-39FC8C32464A}"/>
          </ac:spMkLst>
        </pc:spChg>
      </pc:sldChg>
      <pc:sldChg chg="del">
        <pc:chgData name="TED PTD1 Fujiwara Yuya" userId="2ce2e6df-c10d-4a11-b36b-ec616d5490f8" providerId="ADAL" clId="{858B2398-7CEE-43DA-8A3D-537E26F2A39E}" dt="2022-08-25T05:42:37.665" v="0" actId="47"/>
        <pc:sldMkLst>
          <pc:docMk/>
          <pc:sldMk cId="2753283444" sldId="2872"/>
        </pc:sldMkLst>
      </pc:sldChg>
      <pc:sldChg chg="del">
        <pc:chgData name="TED PTD1 Fujiwara Yuya" userId="2ce2e6df-c10d-4a11-b36b-ec616d5490f8" providerId="ADAL" clId="{858B2398-7CEE-43DA-8A3D-537E26F2A39E}" dt="2022-08-25T05:42:37.665" v="0" actId="47"/>
        <pc:sldMkLst>
          <pc:docMk/>
          <pc:sldMk cId="792854787" sldId="2873"/>
        </pc:sldMkLst>
      </pc:sldChg>
      <pc:sldChg chg="del">
        <pc:chgData name="TED PTD1 Fujiwara Yuya" userId="2ce2e6df-c10d-4a11-b36b-ec616d5490f8" providerId="ADAL" clId="{858B2398-7CEE-43DA-8A3D-537E26F2A39E}" dt="2022-08-25T05:43:04.617" v="5" actId="47"/>
        <pc:sldMkLst>
          <pc:docMk/>
          <pc:sldMk cId="986079517" sldId="2874"/>
        </pc:sldMkLst>
      </pc:sldChg>
      <pc:sldChg chg="modSp del mod ord">
        <pc:chgData name="TED PTD1 Fujiwara Yuya" userId="2ce2e6df-c10d-4a11-b36b-ec616d5490f8" providerId="ADAL" clId="{858B2398-7CEE-43DA-8A3D-537E26F2A39E}" dt="2022-08-25T09:14:50.316" v="404" actId="47"/>
        <pc:sldMkLst>
          <pc:docMk/>
          <pc:sldMk cId="4133878213" sldId="2878"/>
        </pc:sldMkLst>
        <pc:spChg chg="mod">
          <ac:chgData name="TED PTD1 Fujiwara Yuya" userId="2ce2e6df-c10d-4a11-b36b-ec616d5490f8" providerId="ADAL" clId="{858B2398-7CEE-43DA-8A3D-537E26F2A39E}" dt="2022-08-25T09:05:50.253" v="220" actId="1076"/>
          <ac:spMkLst>
            <pc:docMk/>
            <pc:sldMk cId="4133878213" sldId="2878"/>
            <ac:spMk id="5" creationId="{63647A43-D176-40DE-890D-6EA26BC63DD9}"/>
          </ac:spMkLst>
        </pc:spChg>
        <pc:spChg chg="mod">
          <ac:chgData name="TED PTD1 Fujiwara Yuya" userId="2ce2e6df-c10d-4a11-b36b-ec616d5490f8" providerId="ADAL" clId="{858B2398-7CEE-43DA-8A3D-537E26F2A39E}" dt="2022-08-25T09:05:50.253" v="220" actId="1076"/>
          <ac:spMkLst>
            <pc:docMk/>
            <pc:sldMk cId="4133878213" sldId="2878"/>
            <ac:spMk id="8" creationId="{EF1DBD19-D10E-4DBC-8E86-AFCAF4687E07}"/>
          </ac:spMkLst>
        </pc:spChg>
        <pc:picChg chg="mod">
          <ac:chgData name="TED PTD1 Fujiwara Yuya" userId="2ce2e6df-c10d-4a11-b36b-ec616d5490f8" providerId="ADAL" clId="{858B2398-7CEE-43DA-8A3D-537E26F2A39E}" dt="2022-08-25T09:05:50.253" v="220" actId="1076"/>
          <ac:picMkLst>
            <pc:docMk/>
            <pc:sldMk cId="4133878213" sldId="2878"/>
            <ac:picMk id="2" creationId="{CF0C7776-32D2-4556-B2C1-54D964AE0ACD}"/>
          </ac:picMkLst>
        </pc:picChg>
        <pc:picChg chg="mod">
          <ac:chgData name="TED PTD1 Fujiwara Yuya" userId="2ce2e6df-c10d-4a11-b36b-ec616d5490f8" providerId="ADAL" clId="{858B2398-7CEE-43DA-8A3D-537E26F2A39E}" dt="2022-08-25T09:05:50.253" v="220" actId="1076"/>
          <ac:picMkLst>
            <pc:docMk/>
            <pc:sldMk cId="4133878213" sldId="2878"/>
            <ac:picMk id="4" creationId="{D18640CF-31BE-4361-8D12-807776EC9F60}"/>
          </ac:picMkLst>
        </pc:picChg>
        <pc:picChg chg="mod">
          <ac:chgData name="TED PTD1 Fujiwara Yuya" userId="2ce2e6df-c10d-4a11-b36b-ec616d5490f8" providerId="ADAL" clId="{858B2398-7CEE-43DA-8A3D-537E26F2A39E}" dt="2022-08-25T09:05:50.253" v="220" actId="1076"/>
          <ac:picMkLst>
            <pc:docMk/>
            <pc:sldMk cId="4133878213" sldId="2878"/>
            <ac:picMk id="6" creationId="{BACFB78B-E0CE-4500-A747-F41946726D52}"/>
          </ac:picMkLst>
        </pc:picChg>
        <pc:cxnChg chg="mod">
          <ac:chgData name="TED PTD1 Fujiwara Yuya" userId="2ce2e6df-c10d-4a11-b36b-ec616d5490f8" providerId="ADAL" clId="{858B2398-7CEE-43DA-8A3D-537E26F2A39E}" dt="2022-08-25T09:05:50.253" v="220" actId="1076"/>
          <ac:cxnSpMkLst>
            <pc:docMk/>
            <pc:sldMk cId="4133878213" sldId="2878"/>
            <ac:cxnSpMk id="7" creationId="{708FDC65-7527-4B1E-93C2-B2E3F6641189}"/>
          </ac:cxnSpMkLst>
        </pc:cxnChg>
        <pc:cxnChg chg="mod">
          <ac:chgData name="TED PTD1 Fujiwara Yuya" userId="2ce2e6df-c10d-4a11-b36b-ec616d5490f8" providerId="ADAL" clId="{858B2398-7CEE-43DA-8A3D-537E26F2A39E}" dt="2022-08-25T09:05:50.253" v="220" actId="1076"/>
          <ac:cxnSpMkLst>
            <pc:docMk/>
            <pc:sldMk cId="4133878213" sldId="2878"/>
            <ac:cxnSpMk id="10" creationId="{68C74BC5-EFAF-4EE6-B46C-166693952470}"/>
          </ac:cxnSpMkLst>
        </pc:cxnChg>
      </pc:sldChg>
      <pc:sldChg chg="del ord">
        <pc:chgData name="TED PTD1 Fujiwara Yuya" userId="2ce2e6df-c10d-4a11-b36b-ec616d5490f8" providerId="ADAL" clId="{858B2398-7CEE-43DA-8A3D-537E26F2A39E}" dt="2022-08-25T09:15:23.532" v="418" actId="47"/>
        <pc:sldMkLst>
          <pc:docMk/>
          <pc:sldMk cId="2130424040" sldId="2884"/>
        </pc:sldMkLst>
      </pc:sldChg>
      <pc:sldChg chg="del">
        <pc:chgData name="TED PTD1 Fujiwara Yuya" userId="2ce2e6df-c10d-4a11-b36b-ec616d5490f8" providerId="ADAL" clId="{858B2398-7CEE-43DA-8A3D-537E26F2A39E}" dt="2022-08-25T05:43:04.617" v="5" actId="47"/>
        <pc:sldMkLst>
          <pc:docMk/>
          <pc:sldMk cId="1307467724" sldId="2887"/>
        </pc:sldMkLst>
      </pc:sldChg>
      <pc:sldChg chg="addSp delSp modSp del mod">
        <pc:chgData name="TED PTD1 Fujiwara Yuya" userId="2ce2e6df-c10d-4a11-b36b-ec616d5490f8" providerId="ADAL" clId="{858B2398-7CEE-43DA-8A3D-537E26F2A39E}" dt="2022-08-25T09:07:47.034" v="294" actId="47"/>
        <pc:sldMkLst>
          <pc:docMk/>
          <pc:sldMk cId="1137278348" sldId="2904"/>
        </pc:sldMkLst>
        <pc:spChg chg="mod">
          <ac:chgData name="TED PTD1 Fujiwara Yuya" userId="2ce2e6df-c10d-4a11-b36b-ec616d5490f8" providerId="ADAL" clId="{858B2398-7CEE-43DA-8A3D-537E26F2A39E}" dt="2022-08-25T09:04:21.069" v="217" actId="20577"/>
          <ac:spMkLst>
            <pc:docMk/>
            <pc:sldMk cId="1137278348" sldId="2904"/>
            <ac:spMk id="2" creationId="{B26582DB-B3E0-43D4-A495-FF345A351099}"/>
          </ac:spMkLst>
        </pc:spChg>
        <pc:spChg chg="add mod">
          <ac:chgData name="TED PTD1 Fujiwara Yuya" userId="2ce2e6df-c10d-4a11-b36b-ec616d5490f8" providerId="ADAL" clId="{858B2398-7CEE-43DA-8A3D-537E26F2A39E}" dt="2022-08-25T09:04:10.775" v="199" actId="1076"/>
          <ac:spMkLst>
            <pc:docMk/>
            <pc:sldMk cId="1137278348" sldId="2904"/>
            <ac:spMk id="10" creationId="{AA050517-DBD2-4BB8-B73C-BA182B3148F9}"/>
          </ac:spMkLst>
        </pc:spChg>
        <pc:spChg chg="add del mod">
          <ac:chgData name="TED PTD1 Fujiwara Yuya" userId="2ce2e6df-c10d-4a11-b36b-ec616d5490f8" providerId="ADAL" clId="{858B2398-7CEE-43DA-8A3D-537E26F2A39E}" dt="2022-08-25T08:58:13.348" v="83"/>
          <ac:spMkLst>
            <pc:docMk/>
            <pc:sldMk cId="1137278348" sldId="2904"/>
            <ac:spMk id="17" creationId="{67551348-B07A-4C15-954E-C22FC226D5C6}"/>
          </ac:spMkLst>
        </pc:spChg>
        <pc:spChg chg="add del mod">
          <ac:chgData name="TED PTD1 Fujiwara Yuya" userId="2ce2e6df-c10d-4a11-b36b-ec616d5490f8" providerId="ADAL" clId="{858B2398-7CEE-43DA-8A3D-537E26F2A39E}" dt="2022-08-25T08:58:13.348" v="83"/>
          <ac:spMkLst>
            <pc:docMk/>
            <pc:sldMk cId="1137278348" sldId="2904"/>
            <ac:spMk id="18" creationId="{ED1A5795-E387-4B6C-94CE-B92A1CF1CCD9}"/>
          </ac:spMkLst>
        </pc:spChg>
        <pc:spChg chg="add del mod">
          <ac:chgData name="TED PTD1 Fujiwara Yuya" userId="2ce2e6df-c10d-4a11-b36b-ec616d5490f8" providerId="ADAL" clId="{858B2398-7CEE-43DA-8A3D-537E26F2A39E}" dt="2022-08-25T08:58:13.348" v="83"/>
          <ac:spMkLst>
            <pc:docMk/>
            <pc:sldMk cId="1137278348" sldId="2904"/>
            <ac:spMk id="19" creationId="{48380BEB-F89F-4E60-BC5A-F34B2694073D}"/>
          </ac:spMkLst>
        </pc:spChg>
        <pc:spChg chg="add del mod">
          <ac:chgData name="TED PTD1 Fujiwara Yuya" userId="2ce2e6df-c10d-4a11-b36b-ec616d5490f8" providerId="ADAL" clId="{858B2398-7CEE-43DA-8A3D-537E26F2A39E}" dt="2022-08-25T08:58:13.348" v="83"/>
          <ac:spMkLst>
            <pc:docMk/>
            <pc:sldMk cId="1137278348" sldId="2904"/>
            <ac:spMk id="20" creationId="{38C46F26-9EF0-42D9-9C8C-2C0C7D93CB98}"/>
          </ac:spMkLst>
        </pc:spChg>
        <pc:spChg chg="add del mod">
          <ac:chgData name="TED PTD1 Fujiwara Yuya" userId="2ce2e6df-c10d-4a11-b36b-ec616d5490f8" providerId="ADAL" clId="{858B2398-7CEE-43DA-8A3D-537E26F2A39E}" dt="2022-08-25T08:58:13.348" v="83"/>
          <ac:spMkLst>
            <pc:docMk/>
            <pc:sldMk cId="1137278348" sldId="2904"/>
            <ac:spMk id="21" creationId="{961F7F08-1194-4061-A025-B4B2A37BE0B5}"/>
          </ac:spMkLst>
        </pc:spChg>
        <pc:spChg chg="add del mod">
          <ac:chgData name="TED PTD1 Fujiwara Yuya" userId="2ce2e6df-c10d-4a11-b36b-ec616d5490f8" providerId="ADAL" clId="{858B2398-7CEE-43DA-8A3D-537E26F2A39E}" dt="2022-08-25T08:58:13.348" v="83"/>
          <ac:spMkLst>
            <pc:docMk/>
            <pc:sldMk cId="1137278348" sldId="2904"/>
            <ac:spMk id="22" creationId="{0E4B7C2A-21D9-4E89-9B83-C8C5D002AE9E}"/>
          </ac:spMkLst>
        </pc:spChg>
        <pc:spChg chg="mod">
          <ac:chgData name="TED PTD1 Fujiwara Yuya" userId="2ce2e6df-c10d-4a11-b36b-ec616d5490f8" providerId="ADAL" clId="{858B2398-7CEE-43DA-8A3D-537E26F2A39E}" dt="2022-08-25T09:04:10.775" v="199" actId="1076"/>
          <ac:spMkLst>
            <pc:docMk/>
            <pc:sldMk cId="1137278348" sldId="2904"/>
            <ac:spMk id="23" creationId="{233AA9ED-94CF-41A9-B75E-22A5E548C543}"/>
          </ac:spMkLst>
        </pc:spChg>
        <pc:spChg chg="add mod">
          <ac:chgData name="TED PTD1 Fujiwara Yuya" userId="2ce2e6df-c10d-4a11-b36b-ec616d5490f8" providerId="ADAL" clId="{858B2398-7CEE-43DA-8A3D-537E26F2A39E}" dt="2022-08-25T09:04:10.775" v="199" actId="1076"/>
          <ac:spMkLst>
            <pc:docMk/>
            <pc:sldMk cId="1137278348" sldId="2904"/>
            <ac:spMk id="34" creationId="{9E17E675-D1B4-4F0E-BF39-5762E59ECD6F}"/>
          </ac:spMkLst>
        </pc:spChg>
        <pc:picChg chg="add mod">
          <ac:chgData name="TED PTD1 Fujiwara Yuya" userId="2ce2e6df-c10d-4a11-b36b-ec616d5490f8" providerId="ADAL" clId="{858B2398-7CEE-43DA-8A3D-537E26F2A39E}" dt="2022-08-25T09:04:10.775" v="199" actId="1076"/>
          <ac:picMkLst>
            <pc:docMk/>
            <pc:sldMk cId="1137278348" sldId="2904"/>
            <ac:picMk id="7" creationId="{1E3F2819-3C22-4461-A679-A068C461492D}"/>
          </ac:picMkLst>
        </pc:picChg>
        <pc:picChg chg="add mod">
          <ac:chgData name="TED PTD1 Fujiwara Yuya" userId="2ce2e6df-c10d-4a11-b36b-ec616d5490f8" providerId="ADAL" clId="{858B2398-7CEE-43DA-8A3D-537E26F2A39E}" dt="2022-08-25T09:04:10.775" v="199" actId="1076"/>
          <ac:picMkLst>
            <pc:docMk/>
            <pc:sldMk cId="1137278348" sldId="2904"/>
            <ac:picMk id="9" creationId="{A519E168-D536-4E08-9550-4A4A666C33C5}"/>
          </ac:picMkLst>
        </pc:picChg>
        <pc:picChg chg="add mod">
          <ac:chgData name="TED PTD1 Fujiwara Yuya" userId="2ce2e6df-c10d-4a11-b36b-ec616d5490f8" providerId="ADAL" clId="{858B2398-7CEE-43DA-8A3D-537E26F2A39E}" dt="2022-08-25T09:04:10.775" v="199" actId="1076"/>
          <ac:picMkLst>
            <pc:docMk/>
            <pc:sldMk cId="1137278348" sldId="2904"/>
            <ac:picMk id="16" creationId="{768BCFE6-6E08-43B4-B3CD-72348D079CE5}"/>
          </ac:picMkLst>
        </pc:picChg>
        <pc:picChg chg="mod">
          <ac:chgData name="TED PTD1 Fujiwara Yuya" userId="2ce2e6df-c10d-4a11-b36b-ec616d5490f8" providerId="ADAL" clId="{858B2398-7CEE-43DA-8A3D-537E26F2A39E}" dt="2022-08-25T09:04:10.775" v="199" actId="1076"/>
          <ac:picMkLst>
            <pc:docMk/>
            <pc:sldMk cId="1137278348" sldId="2904"/>
            <ac:picMk id="26" creationId="{7F817481-D852-4F95-A14C-782A26CF13E3}"/>
          </ac:picMkLst>
        </pc:picChg>
        <pc:picChg chg="mod">
          <ac:chgData name="TED PTD1 Fujiwara Yuya" userId="2ce2e6df-c10d-4a11-b36b-ec616d5490f8" providerId="ADAL" clId="{858B2398-7CEE-43DA-8A3D-537E26F2A39E}" dt="2022-08-25T09:04:10.775" v="199" actId="1076"/>
          <ac:picMkLst>
            <pc:docMk/>
            <pc:sldMk cId="1137278348" sldId="2904"/>
            <ac:picMk id="27" creationId="{842B3A1A-F8A8-4F91-8A06-0BF5248EF083}"/>
          </ac:picMkLst>
        </pc:picChg>
        <pc:picChg chg="add del mod">
          <ac:chgData name="TED PTD1 Fujiwara Yuya" userId="2ce2e6df-c10d-4a11-b36b-ec616d5490f8" providerId="ADAL" clId="{858B2398-7CEE-43DA-8A3D-537E26F2A39E}" dt="2022-08-25T09:00:21.646" v="143" actId="478"/>
          <ac:picMkLst>
            <pc:docMk/>
            <pc:sldMk cId="1137278348" sldId="2904"/>
            <ac:picMk id="28" creationId="{5B8AC93B-8066-4D13-B264-F3EF97F0074C}"/>
          </ac:picMkLst>
        </pc:picChg>
        <pc:picChg chg="mod">
          <ac:chgData name="TED PTD1 Fujiwara Yuya" userId="2ce2e6df-c10d-4a11-b36b-ec616d5490f8" providerId="ADAL" clId="{858B2398-7CEE-43DA-8A3D-537E26F2A39E}" dt="2022-08-25T09:04:10.775" v="199" actId="1076"/>
          <ac:picMkLst>
            <pc:docMk/>
            <pc:sldMk cId="1137278348" sldId="2904"/>
            <ac:picMk id="41" creationId="{09153923-8630-4EDA-9760-FF6FD0CE7EAA}"/>
          </ac:picMkLst>
        </pc:picChg>
        <pc:picChg chg="add del mod">
          <ac:chgData name="TED PTD1 Fujiwara Yuya" userId="2ce2e6df-c10d-4a11-b36b-ec616d5490f8" providerId="ADAL" clId="{858B2398-7CEE-43DA-8A3D-537E26F2A39E}" dt="2022-08-25T08:52:36.269" v="41" actId="478"/>
          <ac:picMkLst>
            <pc:docMk/>
            <pc:sldMk cId="1137278348" sldId="2904"/>
            <ac:picMk id="1026" creationId="{6A5EC9D2-03E8-442D-811D-4D383090E28D}"/>
          </ac:picMkLst>
        </pc:picChg>
        <pc:cxnChg chg="add mod">
          <ac:chgData name="TED PTD1 Fujiwara Yuya" userId="2ce2e6df-c10d-4a11-b36b-ec616d5490f8" providerId="ADAL" clId="{858B2398-7CEE-43DA-8A3D-537E26F2A39E}" dt="2022-08-25T09:04:10.775" v="199" actId="1076"/>
          <ac:cxnSpMkLst>
            <pc:docMk/>
            <pc:sldMk cId="1137278348" sldId="2904"/>
            <ac:cxnSpMk id="13" creationId="{505825AA-5A88-46AB-B4D3-94D86C3AD8B2}"/>
          </ac:cxnSpMkLst>
        </pc:cxnChg>
        <pc:cxnChg chg="add mod">
          <ac:chgData name="TED PTD1 Fujiwara Yuya" userId="2ce2e6df-c10d-4a11-b36b-ec616d5490f8" providerId="ADAL" clId="{858B2398-7CEE-43DA-8A3D-537E26F2A39E}" dt="2022-08-25T09:04:10.775" v="199" actId="1076"/>
          <ac:cxnSpMkLst>
            <pc:docMk/>
            <pc:sldMk cId="1137278348" sldId="2904"/>
            <ac:cxnSpMk id="25" creationId="{D95A2F17-9D8B-4C23-B9E7-0F9F5F2C2979}"/>
          </ac:cxnSpMkLst>
        </pc:cxnChg>
        <pc:cxnChg chg="add mod">
          <ac:chgData name="TED PTD1 Fujiwara Yuya" userId="2ce2e6df-c10d-4a11-b36b-ec616d5490f8" providerId="ADAL" clId="{858B2398-7CEE-43DA-8A3D-537E26F2A39E}" dt="2022-08-25T09:04:10.775" v="199" actId="1076"/>
          <ac:cxnSpMkLst>
            <pc:docMk/>
            <pc:sldMk cId="1137278348" sldId="2904"/>
            <ac:cxnSpMk id="29" creationId="{D9288E32-58AA-4ACC-AA8E-5F4329B2F6A3}"/>
          </ac:cxnSpMkLst>
        </pc:cxnChg>
        <pc:cxnChg chg="add mod">
          <ac:chgData name="TED PTD1 Fujiwara Yuya" userId="2ce2e6df-c10d-4a11-b36b-ec616d5490f8" providerId="ADAL" clId="{858B2398-7CEE-43DA-8A3D-537E26F2A39E}" dt="2022-08-25T09:04:10.775" v="199" actId="1076"/>
          <ac:cxnSpMkLst>
            <pc:docMk/>
            <pc:sldMk cId="1137278348" sldId="2904"/>
            <ac:cxnSpMk id="30" creationId="{A34BC3E9-B92B-43FA-A100-F27B2AB13AD3}"/>
          </ac:cxnSpMkLst>
        </pc:cxnChg>
        <pc:cxnChg chg="mod">
          <ac:chgData name="TED PTD1 Fujiwara Yuya" userId="2ce2e6df-c10d-4a11-b36b-ec616d5490f8" providerId="ADAL" clId="{858B2398-7CEE-43DA-8A3D-537E26F2A39E}" dt="2022-08-25T09:04:10.775" v="199" actId="1076"/>
          <ac:cxnSpMkLst>
            <pc:docMk/>
            <pc:sldMk cId="1137278348" sldId="2904"/>
            <ac:cxnSpMk id="46" creationId="{50635961-0ED0-4272-BE9D-92293AF62547}"/>
          </ac:cxnSpMkLst>
        </pc:cxnChg>
        <pc:cxnChg chg="mod">
          <ac:chgData name="TED PTD1 Fujiwara Yuya" userId="2ce2e6df-c10d-4a11-b36b-ec616d5490f8" providerId="ADAL" clId="{858B2398-7CEE-43DA-8A3D-537E26F2A39E}" dt="2022-08-25T09:04:10.775" v="199" actId="1076"/>
          <ac:cxnSpMkLst>
            <pc:docMk/>
            <pc:sldMk cId="1137278348" sldId="2904"/>
            <ac:cxnSpMk id="54" creationId="{8F6E9D77-4A95-4E41-817A-116D8A592469}"/>
          </ac:cxnSpMkLst>
        </pc:cxnChg>
      </pc:sldChg>
      <pc:sldChg chg="addSp modSp add">
        <pc:chgData name="TED PTD1 Fujiwara Yuya" userId="2ce2e6df-c10d-4a11-b36b-ec616d5490f8" providerId="ADAL" clId="{858B2398-7CEE-43DA-8A3D-537E26F2A39E}" dt="2022-08-25T09:15:22.258" v="417"/>
        <pc:sldMkLst>
          <pc:docMk/>
          <pc:sldMk cId="1485553547" sldId="2904"/>
        </pc:sldMkLst>
        <pc:spChg chg="add mod">
          <ac:chgData name="TED PTD1 Fujiwara Yuya" userId="2ce2e6df-c10d-4a11-b36b-ec616d5490f8" providerId="ADAL" clId="{858B2398-7CEE-43DA-8A3D-537E26F2A39E}" dt="2022-08-25T09:15:22.258" v="417"/>
          <ac:spMkLst>
            <pc:docMk/>
            <pc:sldMk cId="1485553547" sldId="2904"/>
            <ac:spMk id="41" creationId="{AD07180F-3760-4501-809A-9AD1EEF8BEDC}"/>
          </ac:spMkLst>
        </pc:spChg>
        <pc:spChg chg="add mod">
          <ac:chgData name="TED PTD1 Fujiwara Yuya" userId="2ce2e6df-c10d-4a11-b36b-ec616d5490f8" providerId="ADAL" clId="{858B2398-7CEE-43DA-8A3D-537E26F2A39E}" dt="2022-08-25T09:15:22.258" v="417"/>
          <ac:spMkLst>
            <pc:docMk/>
            <pc:sldMk cId="1485553547" sldId="2904"/>
            <ac:spMk id="42" creationId="{9404AFE4-CD65-4953-A6C6-E0E51079E206}"/>
          </ac:spMkLst>
        </pc:spChg>
      </pc:sldChg>
      <pc:sldChg chg="addSp delSp modSp add del mod">
        <pc:chgData name="TED PTD1 Fujiwara Yuya" userId="2ce2e6df-c10d-4a11-b36b-ec616d5490f8" providerId="ADAL" clId="{858B2398-7CEE-43DA-8A3D-537E26F2A39E}" dt="2022-08-25T09:14:39.101" v="402" actId="47"/>
        <pc:sldMkLst>
          <pc:docMk/>
          <pc:sldMk cId="3489656675" sldId="2905"/>
        </pc:sldMkLst>
        <pc:spChg chg="mod">
          <ac:chgData name="TED PTD1 Fujiwara Yuya" userId="2ce2e6df-c10d-4a11-b36b-ec616d5490f8" providerId="ADAL" clId="{858B2398-7CEE-43DA-8A3D-537E26F2A39E}" dt="2022-08-25T09:06:55.476" v="258" actId="1076"/>
          <ac:spMkLst>
            <pc:docMk/>
            <pc:sldMk cId="3489656675" sldId="2905"/>
            <ac:spMk id="2" creationId="{B26582DB-B3E0-43D4-A495-FF345A351099}"/>
          </ac:spMkLst>
        </pc:spChg>
        <pc:spChg chg="add mod">
          <ac:chgData name="TED PTD1 Fujiwara Yuya" userId="2ce2e6df-c10d-4a11-b36b-ec616d5490f8" providerId="ADAL" clId="{858B2398-7CEE-43DA-8A3D-537E26F2A39E}" dt="2022-08-25T09:09:45.592" v="331" actId="20577"/>
          <ac:spMkLst>
            <pc:docMk/>
            <pc:sldMk cId="3489656675" sldId="2905"/>
            <ac:spMk id="6" creationId="{0F410AC2-F514-42FD-9DEB-8DAD7235DA24}"/>
          </ac:spMkLst>
        </pc:spChg>
        <pc:spChg chg="add mod">
          <ac:chgData name="TED PTD1 Fujiwara Yuya" userId="2ce2e6df-c10d-4a11-b36b-ec616d5490f8" providerId="ADAL" clId="{858B2398-7CEE-43DA-8A3D-537E26F2A39E}" dt="2022-08-25T09:10:04.067" v="346" actId="1076"/>
          <ac:spMkLst>
            <pc:docMk/>
            <pc:sldMk cId="3489656675" sldId="2905"/>
            <ac:spMk id="8" creationId="{0F94592A-3B05-4BD0-9A3F-94D31B9F6971}"/>
          </ac:spMkLst>
        </pc:spChg>
        <pc:spChg chg="del mod">
          <ac:chgData name="TED PTD1 Fujiwara Yuya" userId="2ce2e6df-c10d-4a11-b36b-ec616d5490f8" providerId="ADAL" clId="{858B2398-7CEE-43DA-8A3D-537E26F2A39E}" dt="2022-08-25T09:09:05.098" v="321" actId="478"/>
          <ac:spMkLst>
            <pc:docMk/>
            <pc:sldMk cId="3489656675" sldId="2905"/>
            <ac:spMk id="10" creationId="{AA050517-DBD2-4BB8-B73C-BA182B3148F9}"/>
          </ac:spMkLst>
        </pc:spChg>
        <pc:spChg chg="add mod">
          <ac:chgData name="TED PTD1 Fujiwara Yuya" userId="2ce2e6df-c10d-4a11-b36b-ec616d5490f8" providerId="ADAL" clId="{858B2398-7CEE-43DA-8A3D-537E26F2A39E}" dt="2022-08-25T09:09:40.380" v="324" actId="1076"/>
          <ac:spMkLst>
            <pc:docMk/>
            <pc:sldMk cId="3489656675" sldId="2905"/>
            <ac:spMk id="22" creationId="{DF7AC31D-7AE4-46F5-9463-719786BA1931}"/>
          </ac:spMkLst>
        </pc:spChg>
        <pc:spChg chg="mod">
          <ac:chgData name="TED PTD1 Fujiwara Yuya" userId="2ce2e6df-c10d-4a11-b36b-ec616d5490f8" providerId="ADAL" clId="{858B2398-7CEE-43DA-8A3D-537E26F2A39E}" dt="2022-08-25T09:08:07.804" v="311" actId="14100"/>
          <ac:spMkLst>
            <pc:docMk/>
            <pc:sldMk cId="3489656675" sldId="2905"/>
            <ac:spMk id="23" creationId="{233AA9ED-94CF-41A9-B75E-22A5E548C543}"/>
          </ac:spMkLst>
        </pc:spChg>
        <pc:spChg chg="del mod">
          <ac:chgData name="TED PTD1 Fujiwara Yuya" userId="2ce2e6df-c10d-4a11-b36b-ec616d5490f8" providerId="ADAL" clId="{858B2398-7CEE-43DA-8A3D-537E26F2A39E}" dt="2022-08-25T09:09:07.677" v="322" actId="478"/>
          <ac:spMkLst>
            <pc:docMk/>
            <pc:sldMk cId="3489656675" sldId="2905"/>
            <ac:spMk id="34" creationId="{9E17E675-D1B4-4F0E-BF39-5762E59ECD6F}"/>
          </ac:spMkLst>
        </pc:spChg>
        <pc:picChg chg="mod">
          <ac:chgData name="TED PTD1 Fujiwara Yuya" userId="2ce2e6df-c10d-4a11-b36b-ec616d5490f8" providerId="ADAL" clId="{858B2398-7CEE-43DA-8A3D-537E26F2A39E}" dt="2022-08-25T09:07:01.196" v="283" actId="1038"/>
          <ac:picMkLst>
            <pc:docMk/>
            <pc:sldMk cId="3489656675" sldId="2905"/>
            <ac:picMk id="7" creationId="{1E3F2819-3C22-4461-A679-A068C461492D}"/>
          </ac:picMkLst>
        </pc:picChg>
        <pc:picChg chg="mod">
          <ac:chgData name="TED PTD1 Fujiwara Yuya" userId="2ce2e6df-c10d-4a11-b36b-ec616d5490f8" providerId="ADAL" clId="{858B2398-7CEE-43DA-8A3D-537E26F2A39E}" dt="2022-08-25T09:07:01.196" v="283" actId="1038"/>
          <ac:picMkLst>
            <pc:docMk/>
            <pc:sldMk cId="3489656675" sldId="2905"/>
            <ac:picMk id="9" creationId="{A519E168-D536-4E08-9550-4A4A666C33C5}"/>
          </ac:picMkLst>
        </pc:picChg>
        <pc:picChg chg="mod">
          <ac:chgData name="TED PTD1 Fujiwara Yuya" userId="2ce2e6df-c10d-4a11-b36b-ec616d5490f8" providerId="ADAL" clId="{858B2398-7CEE-43DA-8A3D-537E26F2A39E}" dt="2022-08-25T09:07:01.196" v="283" actId="1038"/>
          <ac:picMkLst>
            <pc:docMk/>
            <pc:sldMk cId="3489656675" sldId="2905"/>
            <ac:picMk id="16" creationId="{768BCFE6-6E08-43B4-B3CD-72348D079CE5}"/>
          </ac:picMkLst>
        </pc:picChg>
        <pc:picChg chg="mod">
          <ac:chgData name="TED PTD1 Fujiwara Yuya" userId="2ce2e6df-c10d-4a11-b36b-ec616d5490f8" providerId="ADAL" clId="{858B2398-7CEE-43DA-8A3D-537E26F2A39E}" dt="2022-08-25T09:07:01.196" v="283" actId="1038"/>
          <ac:picMkLst>
            <pc:docMk/>
            <pc:sldMk cId="3489656675" sldId="2905"/>
            <ac:picMk id="26" creationId="{7F817481-D852-4F95-A14C-782A26CF13E3}"/>
          </ac:picMkLst>
        </pc:picChg>
        <pc:picChg chg="mod">
          <ac:chgData name="TED PTD1 Fujiwara Yuya" userId="2ce2e6df-c10d-4a11-b36b-ec616d5490f8" providerId="ADAL" clId="{858B2398-7CEE-43DA-8A3D-537E26F2A39E}" dt="2022-08-25T09:07:01.196" v="283" actId="1038"/>
          <ac:picMkLst>
            <pc:docMk/>
            <pc:sldMk cId="3489656675" sldId="2905"/>
            <ac:picMk id="27" creationId="{842B3A1A-F8A8-4F91-8A06-0BF5248EF083}"/>
          </ac:picMkLst>
        </pc:picChg>
        <pc:picChg chg="mod">
          <ac:chgData name="TED PTD1 Fujiwara Yuya" userId="2ce2e6df-c10d-4a11-b36b-ec616d5490f8" providerId="ADAL" clId="{858B2398-7CEE-43DA-8A3D-537E26F2A39E}" dt="2022-08-25T09:07:28.863" v="291" actId="1076"/>
          <ac:picMkLst>
            <pc:docMk/>
            <pc:sldMk cId="3489656675" sldId="2905"/>
            <ac:picMk id="41" creationId="{09153923-8630-4EDA-9760-FF6FD0CE7EAA}"/>
          </ac:picMkLst>
        </pc:picChg>
        <pc:cxnChg chg="mod">
          <ac:chgData name="TED PTD1 Fujiwara Yuya" userId="2ce2e6df-c10d-4a11-b36b-ec616d5490f8" providerId="ADAL" clId="{858B2398-7CEE-43DA-8A3D-537E26F2A39E}" dt="2022-08-25T09:07:01.196" v="283" actId="1038"/>
          <ac:cxnSpMkLst>
            <pc:docMk/>
            <pc:sldMk cId="3489656675" sldId="2905"/>
            <ac:cxnSpMk id="13" creationId="{505825AA-5A88-46AB-B4D3-94D86C3AD8B2}"/>
          </ac:cxnSpMkLst>
        </pc:cxnChg>
        <pc:cxnChg chg="mod">
          <ac:chgData name="TED PTD1 Fujiwara Yuya" userId="2ce2e6df-c10d-4a11-b36b-ec616d5490f8" providerId="ADAL" clId="{858B2398-7CEE-43DA-8A3D-537E26F2A39E}" dt="2022-08-25T09:07:01.196" v="283" actId="1038"/>
          <ac:cxnSpMkLst>
            <pc:docMk/>
            <pc:sldMk cId="3489656675" sldId="2905"/>
            <ac:cxnSpMk id="25" creationId="{D95A2F17-9D8B-4C23-B9E7-0F9F5F2C2979}"/>
          </ac:cxnSpMkLst>
        </pc:cxnChg>
        <pc:cxnChg chg="mod">
          <ac:chgData name="TED PTD1 Fujiwara Yuya" userId="2ce2e6df-c10d-4a11-b36b-ec616d5490f8" providerId="ADAL" clId="{858B2398-7CEE-43DA-8A3D-537E26F2A39E}" dt="2022-08-25T09:07:01.196" v="283" actId="1038"/>
          <ac:cxnSpMkLst>
            <pc:docMk/>
            <pc:sldMk cId="3489656675" sldId="2905"/>
            <ac:cxnSpMk id="29" creationId="{D9288E32-58AA-4ACC-AA8E-5F4329B2F6A3}"/>
          </ac:cxnSpMkLst>
        </pc:cxnChg>
        <pc:cxnChg chg="mod">
          <ac:chgData name="TED PTD1 Fujiwara Yuya" userId="2ce2e6df-c10d-4a11-b36b-ec616d5490f8" providerId="ADAL" clId="{858B2398-7CEE-43DA-8A3D-537E26F2A39E}" dt="2022-08-25T09:07:01.196" v="283" actId="1038"/>
          <ac:cxnSpMkLst>
            <pc:docMk/>
            <pc:sldMk cId="3489656675" sldId="2905"/>
            <ac:cxnSpMk id="30" creationId="{A34BC3E9-B92B-43FA-A100-F27B2AB13AD3}"/>
          </ac:cxnSpMkLst>
        </pc:cxnChg>
        <pc:cxnChg chg="mod">
          <ac:chgData name="TED PTD1 Fujiwara Yuya" userId="2ce2e6df-c10d-4a11-b36b-ec616d5490f8" providerId="ADAL" clId="{858B2398-7CEE-43DA-8A3D-537E26F2A39E}" dt="2022-08-25T09:07:13.762" v="288" actId="14100"/>
          <ac:cxnSpMkLst>
            <pc:docMk/>
            <pc:sldMk cId="3489656675" sldId="2905"/>
            <ac:cxnSpMk id="46" creationId="{50635961-0ED0-4272-BE9D-92293AF62547}"/>
          </ac:cxnSpMkLst>
        </pc:cxnChg>
        <pc:cxnChg chg="mod">
          <ac:chgData name="TED PTD1 Fujiwara Yuya" userId="2ce2e6df-c10d-4a11-b36b-ec616d5490f8" providerId="ADAL" clId="{858B2398-7CEE-43DA-8A3D-537E26F2A39E}" dt="2022-08-25T09:07:26.930" v="290" actId="14100"/>
          <ac:cxnSpMkLst>
            <pc:docMk/>
            <pc:sldMk cId="3489656675" sldId="2905"/>
            <ac:cxnSpMk id="54" creationId="{8F6E9D77-4A95-4E41-817A-116D8A592469}"/>
          </ac:cxnSpMkLst>
        </pc:cxnChg>
      </pc:sldChg>
      <pc:sldChg chg="modSp add del mod">
        <pc:chgData name="TED PTD1 Fujiwara Yuya" userId="2ce2e6df-c10d-4a11-b36b-ec616d5490f8" providerId="ADAL" clId="{858B2398-7CEE-43DA-8A3D-537E26F2A39E}" dt="2022-08-25T09:14:37.664" v="401" actId="47"/>
        <pc:sldMkLst>
          <pc:docMk/>
          <pc:sldMk cId="3597179954" sldId="2906"/>
        </pc:sldMkLst>
        <pc:spChg chg="mod">
          <ac:chgData name="TED PTD1 Fujiwara Yuya" userId="2ce2e6df-c10d-4a11-b36b-ec616d5490f8" providerId="ADAL" clId="{858B2398-7CEE-43DA-8A3D-537E26F2A39E}" dt="2022-08-25T09:07:54.926" v="309" actId="20577"/>
          <ac:spMkLst>
            <pc:docMk/>
            <pc:sldMk cId="3597179954" sldId="2906"/>
            <ac:spMk id="2" creationId="{B26582DB-B3E0-43D4-A495-FF345A351099}"/>
          </ac:spMkLst>
        </pc:spChg>
      </pc:sldChg>
      <pc:sldChg chg="addSp delSp modSp add del mod">
        <pc:chgData name="TED PTD1 Fujiwara Yuya" userId="2ce2e6df-c10d-4a11-b36b-ec616d5490f8" providerId="ADAL" clId="{858B2398-7CEE-43DA-8A3D-537E26F2A39E}" dt="2022-08-25T09:14:40.785" v="403" actId="47"/>
        <pc:sldMkLst>
          <pc:docMk/>
          <pc:sldMk cId="1136369951" sldId="2907"/>
        </pc:sldMkLst>
        <pc:spChg chg="mod">
          <ac:chgData name="TED PTD1 Fujiwara Yuya" userId="2ce2e6df-c10d-4a11-b36b-ec616d5490f8" providerId="ADAL" clId="{858B2398-7CEE-43DA-8A3D-537E26F2A39E}" dt="2022-08-25T09:10:20.808" v="358" actId="20577"/>
          <ac:spMkLst>
            <pc:docMk/>
            <pc:sldMk cId="1136369951" sldId="2907"/>
            <ac:spMk id="2" creationId="{B26582DB-B3E0-43D4-A495-FF345A351099}"/>
          </ac:spMkLst>
        </pc:spChg>
        <pc:spChg chg="del">
          <ac:chgData name="TED PTD1 Fujiwara Yuya" userId="2ce2e6df-c10d-4a11-b36b-ec616d5490f8" providerId="ADAL" clId="{858B2398-7CEE-43DA-8A3D-537E26F2A39E}" dt="2022-08-25T09:10:32.029" v="359" actId="478"/>
          <ac:spMkLst>
            <pc:docMk/>
            <pc:sldMk cId="1136369951" sldId="2907"/>
            <ac:spMk id="6" creationId="{0F410AC2-F514-42FD-9DEB-8DAD7235DA24}"/>
          </ac:spMkLst>
        </pc:spChg>
        <pc:spChg chg="mod">
          <ac:chgData name="TED PTD1 Fujiwara Yuya" userId="2ce2e6df-c10d-4a11-b36b-ec616d5490f8" providerId="ADAL" clId="{858B2398-7CEE-43DA-8A3D-537E26F2A39E}" dt="2022-08-25T09:11:18.592" v="381" actId="1076"/>
          <ac:spMkLst>
            <pc:docMk/>
            <pc:sldMk cId="1136369951" sldId="2907"/>
            <ac:spMk id="8" creationId="{0F94592A-3B05-4BD0-9A3F-94D31B9F6971}"/>
          </ac:spMkLst>
        </pc:spChg>
        <pc:picChg chg="mod">
          <ac:chgData name="TED PTD1 Fujiwara Yuya" userId="2ce2e6df-c10d-4a11-b36b-ec616d5490f8" providerId="ADAL" clId="{858B2398-7CEE-43DA-8A3D-537E26F2A39E}" dt="2022-08-25T09:13:36.462" v="389" actId="1076"/>
          <ac:picMkLst>
            <pc:docMk/>
            <pc:sldMk cId="1136369951" sldId="2907"/>
            <ac:picMk id="9" creationId="{A519E168-D536-4E08-9550-4A4A666C33C5}"/>
          </ac:picMkLst>
        </pc:picChg>
        <pc:picChg chg="add mod">
          <ac:chgData name="TED PTD1 Fujiwara Yuya" userId="2ce2e6df-c10d-4a11-b36b-ec616d5490f8" providerId="ADAL" clId="{858B2398-7CEE-43DA-8A3D-537E26F2A39E}" dt="2022-08-25T09:11:16.243" v="380" actId="1076"/>
          <ac:picMkLst>
            <pc:docMk/>
            <pc:sldMk cId="1136369951" sldId="2907"/>
            <ac:picMk id="19" creationId="{F441D259-9EB9-4F8A-94E4-4F7C311C7330}"/>
          </ac:picMkLst>
        </pc:picChg>
        <pc:picChg chg="mod">
          <ac:chgData name="TED PTD1 Fujiwara Yuya" userId="2ce2e6df-c10d-4a11-b36b-ec616d5490f8" providerId="ADAL" clId="{858B2398-7CEE-43DA-8A3D-537E26F2A39E}" dt="2022-08-25T09:11:37.422" v="386" actId="1076"/>
          <ac:picMkLst>
            <pc:docMk/>
            <pc:sldMk cId="1136369951" sldId="2907"/>
            <ac:picMk id="26" creationId="{7F817481-D852-4F95-A14C-782A26CF13E3}"/>
          </ac:picMkLst>
        </pc:picChg>
        <pc:cxnChg chg="mod">
          <ac:chgData name="TED PTD1 Fujiwara Yuya" userId="2ce2e6df-c10d-4a11-b36b-ec616d5490f8" providerId="ADAL" clId="{858B2398-7CEE-43DA-8A3D-537E26F2A39E}" dt="2022-08-25T09:14:05.042" v="394" actId="1076"/>
          <ac:cxnSpMkLst>
            <pc:docMk/>
            <pc:sldMk cId="1136369951" sldId="2907"/>
            <ac:cxnSpMk id="13" creationId="{505825AA-5A88-46AB-B4D3-94D86C3AD8B2}"/>
          </ac:cxnSpMkLst>
        </pc:cxnChg>
        <pc:cxnChg chg="add del mod">
          <ac:chgData name="TED PTD1 Fujiwara Yuya" userId="2ce2e6df-c10d-4a11-b36b-ec616d5490f8" providerId="ADAL" clId="{858B2398-7CEE-43DA-8A3D-537E26F2A39E}" dt="2022-08-25T09:14:11.745" v="398" actId="1076"/>
          <ac:cxnSpMkLst>
            <pc:docMk/>
            <pc:sldMk cId="1136369951" sldId="2907"/>
            <ac:cxnSpMk id="46" creationId="{50635961-0ED0-4272-BE9D-92293AF62547}"/>
          </ac:cxnSpMkLst>
        </pc:cxnChg>
        <pc:cxnChg chg="mod">
          <ac:chgData name="TED PTD1 Fujiwara Yuya" userId="2ce2e6df-c10d-4a11-b36b-ec616d5490f8" providerId="ADAL" clId="{858B2398-7CEE-43DA-8A3D-537E26F2A39E}" dt="2022-08-25T09:14:15.478" v="400" actId="14100"/>
          <ac:cxnSpMkLst>
            <pc:docMk/>
            <pc:sldMk cId="1136369951" sldId="2907"/>
            <ac:cxnSpMk id="54" creationId="{8F6E9D77-4A95-4E41-817A-116D8A592469}"/>
          </ac:cxnSpMkLst>
        </pc:cxnChg>
      </pc:sldChg>
    </pc:docChg>
  </pc:docChgLst>
</pc:chgInfo>
</file>

<file path=ppt/comments/modernComment_B2E_E57C8994.xml><?xml version="1.0" encoding="utf-8"?>
<p188:cmLst xmlns:a="http://schemas.openxmlformats.org/drawingml/2006/main" xmlns:r="http://schemas.openxmlformats.org/officeDocument/2006/relationships" xmlns:p188="http://schemas.microsoft.com/office/powerpoint/2018/8/main">
  <p188:cm id="{F4B8CCBA-6711-4FD6-B31F-85A00673BDC7}" authorId="{A21DC08F-B2BF-8BBB-8BAA-92CE85D45577}" created="2022-10-14T02:43:04.044">
    <ac:deMkLst xmlns:ac="http://schemas.microsoft.com/office/drawing/2013/main/command">
      <pc:docMk xmlns:pc="http://schemas.microsoft.com/office/powerpoint/2013/main/command"/>
      <pc:sldMk xmlns:pc="http://schemas.microsoft.com/office/powerpoint/2013/main/command" cId="3850144148" sldId="2862"/>
      <ac:spMk id="10" creationId="{9D4AD4F6-22B5-47C2-905C-D5CE9971CE69}"/>
    </ac:deMkLst>
    <p188:replyLst>
      <p188:reply id="{30A629C8-153F-4316-AF99-4D919D6CA2C0}" authorId="{318AF7F1-FDA2-9CB3-575A-30298FF87633}" created="2022-10-17T03:01:31.621">
        <p188:txBody>
          <a:bodyPr/>
          <a:lstStyle/>
          <a:p>
            <a:r>
              <a:rPr lang="ja-JP" altLang="en-US"/>
              <a:t>ありがとうございます。</a:t>
            </a:r>
          </a:p>
        </p188:txBody>
      </p188:reply>
    </p188:replyLst>
    <p188:txBody>
      <a:bodyPr/>
      <a:lstStyle/>
      <a:p>
        <a:r>
          <a:rPr lang="ja-JP" altLang="en-US"/>
          <a:t>改行が気になったので調整しました。</a:t>
        </a:r>
      </a:p>
    </p188:txBody>
  </p188:cm>
</p188:cmLst>
</file>

<file path=ppt/comments/modernComment_B7F_990DCAA0.xml><?xml version="1.0" encoding="utf-8"?>
<p188:cmLst xmlns:a="http://schemas.openxmlformats.org/drawingml/2006/main" xmlns:r="http://schemas.openxmlformats.org/officeDocument/2006/relationships" xmlns:p188="http://schemas.microsoft.com/office/powerpoint/2018/8/main">
  <p188:cm id="{E9D30B4E-2EFE-416E-A707-B1FC36892226}" authorId="{3608B188-9E30-12ED-C0B2-F134FF36B502}" created="2022-10-18T00:39:48.288">
    <ac:deMkLst xmlns:ac="http://schemas.microsoft.com/office/drawing/2013/main/command">
      <pc:docMk xmlns:pc="http://schemas.microsoft.com/office/powerpoint/2013/main/command"/>
      <pc:sldMk xmlns:pc="http://schemas.microsoft.com/office/powerpoint/2013/main/command" cId="2567817888" sldId="2943"/>
      <ac:spMk id="4" creationId="{ACA28C6F-1357-D02F-BF8F-D9529AFEF9F7}"/>
    </ac:deMkLst>
    <p188:txBody>
      <a:bodyPr/>
      <a:lstStyle/>
      <a:p>
        <a:r>
          <a:rPr lang="en-US"/>
          <a:t>お問い合わせのURLも載せておいた方が良いかなっと思ったので追加しました。</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8353" cy="512063"/>
          </a:xfrm>
          <a:prstGeom prst="rect">
            <a:avLst/>
          </a:prstGeom>
        </p:spPr>
        <p:txBody>
          <a:bodyPr vert="horz" lIns="95457" tIns="47728" rIns="95457" bIns="4772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2448" y="2"/>
            <a:ext cx="3078352" cy="512063"/>
          </a:xfrm>
          <a:prstGeom prst="rect">
            <a:avLst/>
          </a:prstGeom>
        </p:spPr>
        <p:txBody>
          <a:bodyPr vert="horz" lIns="95457" tIns="47728" rIns="95457" bIns="47728" rtlCol="0"/>
          <a:lstStyle>
            <a:lvl1pPr algn="r">
              <a:defRPr sz="1300"/>
            </a:lvl1pPr>
          </a:lstStyle>
          <a:p>
            <a:fld id="{11F3111D-1B25-409A-8025-9F8460CB93AC}" type="datetimeFigureOut">
              <a:rPr kumimoji="1" lang="ja-JP" altLang="en-US" smtClean="0"/>
              <a:t>2022/10/25</a:t>
            </a:fld>
            <a:endParaRPr kumimoji="1" lang="ja-JP" altLang="en-US"/>
          </a:p>
        </p:txBody>
      </p:sp>
      <p:sp>
        <p:nvSpPr>
          <p:cNvPr id="4" name="フッター プレースホルダー 3"/>
          <p:cNvSpPr>
            <a:spLocks noGrp="1"/>
          </p:cNvSpPr>
          <p:nvPr>
            <p:ph type="ftr" sz="quarter" idx="2"/>
          </p:nvPr>
        </p:nvSpPr>
        <p:spPr>
          <a:xfrm>
            <a:off x="2" y="9719316"/>
            <a:ext cx="3078353" cy="512062"/>
          </a:xfrm>
          <a:prstGeom prst="rect">
            <a:avLst/>
          </a:prstGeom>
        </p:spPr>
        <p:txBody>
          <a:bodyPr vert="horz" lIns="95457" tIns="47728" rIns="95457" bIns="4772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2062"/>
          </a:xfrm>
          <a:prstGeom prst="rect">
            <a:avLst/>
          </a:prstGeom>
        </p:spPr>
        <p:txBody>
          <a:bodyPr vert="horz" lIns="95457" tIns="47728" rIns="95457" bIns="47728" rtlCol="0" anchor="b"/>
          <a:lstStyle>
            <a:lvl1pPr algn="r">
              <a:defRPr sz="1300"/>
            </a:lvl1pPr>
          </a:lstStyle>
          <a:p>
            <a:fld id="{B6816B0E-41B4-4089-B05C-79148AD2ED6D}" type="slidenum">
              <a:rPr kumimoji="1" lang="ja-JP" altLang="en-US" smtClean="0"/>
              <a:t>‹#›</a:t>
            </a:fld>
            <a:endParaRPr kumimoji="1" lang="ja-JP" altLang="en-US"/>
          </a:p>
        </p:txBody>
      </p:sp>
    </p:spTree>
    <p:extLst>
      <p:ext uri="{BB962C8B-B14F-4D97-AF65-F5344CB8AC3E}">
        <p14:creationId xmlns:p14="http://schemas.microsoft.com/office/powerpoint/2010/main" val="39863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357" cy="512300"/>
          </a:xfrm>
          <a:prstGeom prst="rect">
            <a:avLst/>
          </a:prstGeom>
        </p:spPr>
        <p:txBody>
          <a:bodyPr vert="horz" lIns="93719" tIns="46860" rIns="93719" bIns="4686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482" y="0"/>
            <a:ext cx="3077357" cy="512300"/>
          </a:xfrm>
          <a:prstGeom prst="rect">
            <a:avLst/>
          </a:prstGeom>
        </p:spPr>
        <p:txBody>
          <a:bodyPr vert="horz" lIns="93719" tIns="46860" rIns="93719" bIns="46860" rtlCol="0"/>
          <a:lstStyle>
            <a:lvl1pPr algn="r">
              <a:defRPr sz="1300"/>
            </a:lvl1pPr>
          </a:lstStyle>
          <a:p>
            <a:fld id="{D152FF8C-D811-4E58-9DBC-4B10C410EFB4}" type="datetimeFigureOut">
              <a:rPr kumimoji="1" lang="ja-JP" altLang="en-US" smtClean="0"/>
              <a:t>2022/10/25</a:t>
            </a:fld>
            <a:endParaRPr kumimoji="1" lang="ja-JP" altLang="en-US"/>
          </a:p>
        </p:txBody>
      </p:sp>
      <p:sp>
        <p:nvSpPr>
          <p:cNvPr id="4" name="スライド イメージ プレースホルダー 3"/>
          <p:cNvSpPr>
            <a:spLocks noGrp="1" noRot="1" noChangeAspect="1"/>
          </p:cNvSpPr>
          <p:nvPr>
            <p:ph type="sldImg" idx="2"/>
          </p:nvPr>
        </p:nvSpPr>
        <p:spPr>
          <a:xfrm>
            <a:off x="141288" y="766763"/>
            <a:ext cx="6819900" cy="3836987"/>
          </a:xfrm>
          <a:prstGeom prst="rect">
            <a:avLst/>
          </a:prstGeom>
          <a:noFill/>
          <a:ln w="12700">
            <a:solidFill>
              <a:prstClr val="black"/>
            </a:solidFill>
          </a:ln>
        </p:spPr>
        <p:txBody>
          <a:bodyPr vert="horz" lIns="93719" tIns="46860" rIns="93719" bIns="46860" rtlCol="0" anchor="ctr"/>
          <a:lstStyle/>
          <a:p>
            <a:endParaRPr lang="ja-JP" altLang="en-US"/>
          </a:p>
        </p:txBody>
      </p:sp>
      <p:sp>
        <p:nvSpPr>
          <p:cNvPr id="5" name="ノート プレースホルダー 4"/>
          <p:cNvSpPr>
            <a:spLocks noGrp="1"/>
          </p:cNvSpPr>
          <p:nvPr>
            <p:ph type="body" sz="quarter" idx="3"/>
          </p:nvPr>
        </p:nvSpPr>
        <p:spPr>
          <a:xfrm>
            <a:off x="710413" y="4860363"/>
            <a:ext cx="5681653" cy="4605834"/>
          </a:xfrm>
          <a:prstGeom prst="rect">
            <a:avLst/>
          </a:prstGeom>
        </p:spPr>
        <p:txBody>
          <a:bodyPr vert="horz" lIns="93719" tIns="46860" rIns="93719" bIns="468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106"/>
            <a:ext cx="3077357" cy="512300"/>
          </a:xfrm>
          <a:prstGeom prst="rect">
            <a:avLst/>
          </a:prstGeom>
        </p:spPr>
        <p:txBody>
          <a:bodyPr vert="horz" lIns="93719" tIns="46860" rIns="93719" bIns="4686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482" y="9719106"/>
            <a:ext cx="3077357" cy="512300"/>
          </a:xfrm>
          <a:prstGeom prst="rect">
            <a:avLst/>
          </a:prstGeom>
        </p:spPr>
        <p:txBody>
          <a:bodyPr vert="horz" lIns="93719" tIns="46860" rIns="93719" bIns="46860" rtlCol="0" anchor="b"/>
          <a:lstStyle>
            <a:lvl1pPr algn="r">
              <a:defRPr sz="1300"/>
            </a:lvl1pPr>
          </a:lstStyle>
          <a:p>
            <a:fld id="{4335D8BF-10DC-45CA-AF92-7E1A44324A13}" type="slidenum">
              <a:rPr kumimoji="1" lang="ja-JP" altLang="en-US" smtClean="0"/>
              <a:t>‹#›</a:t>
            </a:fld>
            <a:endParaRPr kumimoji="1" lang="ja-JP" altLang="en-US"/>
          </a:p>
        </p:txBody>
      </p:sp>
    </p:spTree>
    <p:extLst>
      <p:ext uri="{BB962C8B-B14F-4D97-AF65-F5344CB8AC3E}">
        <p14:creationId xmlns:p14="http://schemas.microsoft.com/office/powerpoint/2010/main" val="1472432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東京エレクトロンデバイスでは主に二つの事業を展開しており、一つが半導体及び電子デバイスの</a:t>
            </a:r>
          </a:p>
          <a:p>
            <a:r>
              <a:rPr kumimoji="1" lang="ja-JP" altLang="en-US" dirty="0"/>
              <a:t>販売を行う </a:t>
            </a:r>
            <a:r>
              <a:rPr kumimoji="1" lang="en-US" altLang="ja-JP" dirty="0"/>
              <a:t>EC </a:t>
            </a:r>
            <a:r>
              <a:rPr kumimoji="1" lang="ja-JP" altLang="en-US" dirty="0"/>
              <a:t>事業、もう一つが、私が所属していますコンピュータ システム関連の </a:t>
            </a:r>
            <a:r>
              <a:rPr kumimoji="1" lang="en-US" altLang="ja-JP" dirty="0"/>
              <a:t>CN </a:t>
            </a:r>
            <a:r>
              <a:rPr kumimoji="1" lang="ja-JP" altLang="en-US" dirty="0"/>
              <a:t>事業になります。</a:t>
            </a:r>
          </a:p>
          <a:p>
            <a:endParaRPr kumimoji="1" lang="ja-JP" altLang="en-US" dirty="0"/>
          </a:p>
          <a:p>
            <a:r>
              <a:rPr kumimoji="1" lang="en-US" altLang="ja-JP" dirty="0"/>
              <a:t>(</a:t>
            </a:r>
            <a:r>
              <a:rPr kumimoji="1" lang="ja-JP" altLang="en-US" dirty="0"/>
              <a:t>クリック</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8602D4FF-AD05-4A53-B27E-4A1A75C9F10B}" type="slidenum">
              <a:rPr kumimoji="1" lang="ja-JP" altLang="en-US" smtClean="0"/>
              <a:t>2</a:t>
            </a:fld>
            <a:endParaRPr kumimoji="1" lang="ja-JP" altLang="en-US"/>
          </a:p>
        </p:txBody>
      </p:sp>
    </p:spTree>
    <p:extLst>
      <p:ext uri="{BB962C8B-B14F-4D97-AF65-F5344CB8AC3E}">
        <p14:creationId xmlns:p14="http://schemas.microsoft.com/office/powerpoint/2010/main" val="20840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CN </a:t>
            </a:r>
            <a:r>
              <a:rPr kumimoji="1" lang="ja-JP" altLang="en-US" dirty="0"/>
              <a:t>事業では、海外の </a:t>
            </a:r>
            <a:r>
              <a:rPr kumimoji="1" lang="en-US" altLang="ja-JP" dirty="0"/>
              <a:t>IT </a:t>
            </a:r>
            <a:r>
              <a:rPr kumimoji="1" lang="ja-JP" altLang="en-US" dirty="0"/>
              <a:t>ベンダー製品を日本国内の代理店として、日本のお客様向けに展開を行っております。</a:t>
            </a:r>
          </a:p>
          <a:p>
            <a:r>
              <a:rPr kumimoji="1" lang="ja-JP" altLang="en-US" dirty="0"/>
              <a:t>世界の最先端技術の「発掘力」、導入支援からアフターサポートまで行う「技術・サポート力」、</a:t>
            </a:r>
          </a:p>
          <a:p>
            <a:r>
              <a:rPr kumimoji="1" lang="ja-JP" altLang="en-US" dirty="0"/>
              <a:t>徹底した出荷検査や取引ベンダーとの信頼関係からなる「品質力」が、私たちの強みとなっております。</a:t>
            </a:r>
          </a:p>
          <a:p>
            <a:endParaRPr kumimoji="1" lang="ja-JP" altLang="en-US" dirty="0"/>
          </a:p>
          <a:p>
            <a:r>
              <a:rPr kumimoji="1" lang="ja-JP" altLang="en-US" dirty="0"/>
              <a:t>弊社ではネットワーク、脆弱性対策、セキュリティ運用、仮想化基盤、</a:t>
            </a:r>
            <a:r>
              <a:rPr kumimoji="1" lang="en-US" altLang="ja-JP" dirty="0"/>
              <a:t>AI/DL</a:t>
            </a:r>
            <a:r>
              <a:rPr kumimoji="1" lang="ja-JP" altLang="en-US" dirty="0"/>
              <a:t>、ストレージ、バックアップ等、</a:t>
            </a:r>
          </a:p>
          <a:p>
            <a:r>
              <a:rPr kumimoji="1" lang="ja-JP" altLang="en-US" dirty="0"/>
              <a:t>幅広い製品・ソリューションを取り扱っております。</a:t>
            </a:r>
          </a:p>
          <a:p>
            <a:endParaRPr kumimoji="1" lang="ja-JP" altLang="en-US" dirty="0"/>
          </a:p>
          <a:p>
            <a:r>
              <a:rPr kumimoji="1" lang="ja-JP" altLang="en-US" dirty="0"/>
              <a:t>本日はシトリックス様のネットワーク製品についてお話をさせていただきますが、他にも私たちにてご支援できることがございましたら、</a:t>
            </a:r>
          </a:p>
          <a:p>
            <a:r>
              <a:rPr kumimoji="1" lang="ja-JP" altLang="en-US" dirty="0"/>
              <a:t>是非お気軽にご相談ください。</a:t>
            </a:r>
          </a:p>
          <a:p>
            <a:endParaRPr kumimoji="1" lang="ja-JP" altLang="en-US" dirty="0"/>
          </a:p>
          <a:p>
            <a:r>
              <a:rPr kumimoji="1" lang="ja-JP" altLang="en-US" dirty="0"/>
              <a:t>それでは講演のほうに入らせていただければと思います。</a:t>
            </a:r>
          </a:p>
          <a:p>
            <a:endParaRPr kumimoji="1" lang="ja-JP" altLang="en-US" dirty="0"/>
          </a:p>
          <a:p>
            <a:r>
              <a:rPr kumimoji="1" lang="en-US" altLang="ja-JP" dirty="0"/>
              <a:t>(</a:t>
            </a:r>
            <a:r>
              <a:rPr kumimoji="1" lang="ja-JP" altLang="en-US" dirty="0"/>
              <a:t>クリック</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0FC741DC-13B1-4706-8B88-4320C39AC2D8}" type="slidenum">
              <a:rPr kumimoji="1" lang="ja-JP" altLang="en-US" smtClean="0"/>
              <a:t>3</a:t>
            </a:fld>
            <a:endParaRPr kumimoji="1" lang="ja-JP" altLang="en-US"/>
          </a:p>
        </p:txBody>
      </p:sp>
    </p:spTree>
    <p:extLst>
      <p:ext uri="{BB962C8B-B14F-4D97-AF65-F5344CB8AC3E}">
        <p14:creationId xmlns:p14="http://schemas.microsoft.com/office/powerpoint/2010/main" val="237749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35D8BF-10DC-45CA-AF92-7E1A44324A13}" type="slidenum">
              <a:rPr kumimoji="1" lang="ja-JP" altLang="en-US" smtClean="0"/>
              <a:t>4</a:t>
            </a:fld>
            <a:endParaRPr kumimoji="1" lang="ja-JP" altLang="en-US"/>
          </a:p>
        </p:txBody>
      </p:sp>
    </p:spTree>
    <p:extLst>
      <p:ext uri="{BB962C8B-B14F-4D97-AF65-F5344CB8AC3E}">
        <p14:creationId xmlns:p14="http://schemas.microsoft.com/office/powerpoint/2010/main" val="29603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35D8BF-10DC-45CA-AF92-7E1A44324A13}" type="slidenum">
              <a:rPr kumimoji="1" lang="ja-JP" altLang="en-US" smtClean="0"/>
              <a:t>13</a:t>
            </a:fld>
            <a:endParaRPr kumimoji="1" lang="ja-JP" altLang="en-US"/>
          </a:p>
        </p:txBody>
      </p:sp>
    </p:spTree>
    <p:extLst>
      <p:ext uri="{BB962C8B-B14F-4D97-AF65-F5344CB8AC3E}">
        <p14:creationId xmlns:p14="http://schemas.microsoft.com/office/powerpoint/2010/main" val="392738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35D8BF-10DC-45CA-AF92-7E1A44324A13}" type="slidenum">
              <a:rPr kumimoji="1" lang="ja-JP" altLang="en-US" smtClean="0"/>
              <a:t>14</a:t>
            </a:fld>
            <a:endParaRPr kumimoji="1" lang="ja-JP" altLang="en-US"/>
          </a:p>
        </p:txBody>
      </p:sp>
    </p:spTree>
    <p:extLst>
      <p:ext uri="{BB962C8B-B14F-4D97-AF65-F5344CB8AC3E}">
        <p14:creationId xmlns:p14="http://schemas.microsoft.com/office/powerpoint/2010/main" val="421296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35D8BF-10DC-45CA-AF92-7E1A44324A13}" type="slidenum">
              <a:rPr kumimoji="1" lang="ja-JP" altLang="en-US" smtClean="0"/>
              <a:t>20</a:t>
            </a:fld>
            <a:endParaRPr kumimoji="1" lang="ja-JP" altLang="en-US"/>
          </a:p>
        </p:txBody>
      </p:sp>
    </p:spTree>
    <p:extLst>
      <p:ext uri="{BB962C8B-B14F-4D97-AF65-F5344CB8AC3E}">
        <p14:creationId xmlns:p14="http://schemas.microsoft.com/office/powerpoint/2010/main" val="3485659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_ビジュアル">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 y="-92844"/>
            <a:ext cx="6022305" cy="6480000"/>
          </a:xfrm>
          <a:prstGeom prst="rect">
            <a:avLst/>
          </a:prstGeom>
        </p:spPr>
      </p:pic>
      <p:pic>
        <p:nvPicPr>
          <p:cNvPr id="12" name="Picture 5"/>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60126" y="4816796"/>
            <a:ext cx="3600000" cy="213300"/>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576" y="2855770"/>
            <a:ext cx="2338462" cy="684000"/>
          </a:xfrm>
          <a:prstGeom prst="rect">
            <a:avLst/>
          </a:prstGeom>
        </p:spPr>
      </p:pic>
      <p:sp>
        <p:nvSpPr>
          <p:cNvPr id="16" name="テキスト ボックス 15"/>
          <p:cNvSpPr txBox="1"/>
          <p:nvPr userDrawn="1"/>
        </p:nvSpPr>
        <p:spPr>
          <a:xfrm>
            <a:off x="7989786" y="6658099"/>
            <a:ext cx="3124253" cy="138499"/>
          </a:xfrm>
          <a:prstGeom prst="rect">
            <a:avLst/>
          </a:prstGeom>
          <a:noFill/>
        </p:spPr>
        <p:txBody>
          <a:bodyPr wrap="none" lIns="0" tIns="0" rIns="0" bIns="0" rtlCol="0" anchor="ctr">
            <a:spAutoFit/>
          </a:bodyPr>
          <a:lstStyle/>
          <a:p>
            <a:pPr algn="l"/>
            <a:r>
              <a:rPr kumimoji="1" lang="en-US" altLang="ja-JP" sz="900">
                <a:solidFill>
                  <a:schemeClr val="tx1">
                    <a:lumMod val="50000"/>
                    <a:lumOff val="50000"/>
                  </a:schemeClr>
                </a:solidFill>
              </a:rPr>
              <a:t>Copyright © Tokyo Electron Device LTD. All Rights Reserved.</a:t>
            </a:r>
            <a:endParaRPr kumimoji="1" lang="ja-JP" altLang="en-US" sz="900">
              <a:solidFill>
                <a:schemeClr val="tx1">
                  <a:lumMod val="50000"/>
                  <a:lumOff val="50000"/>
                </a:schemeClr>
              </a:solidFill>
            </a:endParaRPr>
          </a:p>
        </p:txBody>
      </p:sp>
      <p:sp>
        <p:nvSpPr>
          <p:cNvPr id="4" name="タイトル 3"/>
          <p:cNvSpPr>
            <a:spLocks noGrp="1"/>
          </p:cNvSpPr>
          <p:nvPr>
            <p:ph type="title" hasCustomPrompt="1"/>
          </p:nvPr>
        </p:nvSpPr>
        <p:spPr>
          <a:xfrm>
            <a:off x="3530999" y="2849275"/>
            <a:ext cx="8326040" cy="701731"/>
          </a:xfrm>
          <a:noFill/>
        </p:spPr>
        <p:txBody>
          <a:bodyPr wrap="square" rtlCol="0" anchor="ctr">
            <a:spAutoFit/>
          </a:bodyPr>
          <a:lstStyle>
            <a:lvl1pPr>
              <a:defRPr lang="ja-JP" altLang="en-US" sz="4400">
                <a:solidFill>
                  <a:schemeClr val="tx2"/>
                </a:solidFill>
                <a:latin typeface="+mn-ea"/>
                <a:ea typeface="+mn-ea"/>
                <a:cs typeface="+mn-cs"/>
              </a:defRPr>
            </a:lvl1pPr>
          </a:lstStyle>
          <a:p>
            <a:pPr marL="0" lvl="0"/>
            <a:r>
              <a:rPr kumimoji="1" lang="ja-JP" altLang="en-US"/>
              <a:t>プレゼンテーションタイトル</a:t>
            </a:r>
          </a:p>
        </p:txBody>
      </p:sp>
      <p:sp>
        <p:nvSpPr>
          <p:cNvPr id="18" name="テキスト プレースホルダー 17"/>
          <p:cNvSpPr>
            <a:spLocks noGrp="1"/>
          </p:cNvSpPr>
          <p:nvPr>
            <p:ph type="body" sz="quarter" idx="10" hasCustomPrompt="1"/>
          </p:nvPr>
        </p:nvSpPr>
        <p:spPr>
          <a:xfrm>
            <a:off x="7989786" y="5190325"/>
            <a:ext cx="3867252" cy="994118"/>
          </a:xfrm>
          <a:noFill/>
        </p:spPr>
        <p:txBody>
          <a:bodyPr wrap="square" rtlCol="0">
            <a:spAutoFit/>
          </a:bodyPr>
          <a:lstStyle>
            <a:lvl1pPr marL="0" indent="0">
              <a:spcAft>
                <a:spcPts val="600"/>
              </a:spcAft>
              <a:buFontTx/>
              <a:buNone/>
              <a:defRPr lang="ja-JP" altLang="en-US" sz="1800" smtClean="0">
                <a:solidFill>
                  <a:schemeClr val="tx2"/>
                </a:solidFill>
              </a:defRPr>
            </a:lvl1pPr>
            <a:lvl2pPr>
              <a:defRPr lang="ja-JP" altLang="en-US" sz="1800" smtClean="0"/>
            </a:lvl2pPr>
            <a:lvl3pPr>
              <a:defRPr lang="ja-JP" altLang="en-US" smtClean="0"/>
            </a:lvl3pPr>
            <a:lvl4pPr>
              <a:defRPr lang="ja-JP" altLang="en-US" sz="1800" smtClean="0"/>
            </a:lvl4pPr>
            <a:lvl5pPr>
              <a:defRPr lang="ja-JP" altLang="en-US" sz="1800"/>
            </a:lvl5pPr>
          </a:lstStyle>
          <a:p>
            <a:pPr marL="0" lvl="0">
              <a:spcAft>
                <a:spcPts val="600"/>
              </a:spcAft>
            </a:pPr>
            <a:r>
              <a:rPr kumimoji="1" lang="en-US" altLang="zh-CN"/>
              <a:t>YYYY</a:t>
            </a:r>
            <a:r>
              <a:rPr kumimoji="1" lang="zh-CN" altLang="en-US"/>
              <a:t>年</a:t>
            </a:r>
            <a:r>
              <a:rPr kumimoji="1" lang="en-US" altLang="zh-CN"/>
              <a:t>MM</a:t>
            </a:r>
            <a:r>
              <a:rPr kumimoji="1" lang="zh-CN" altLang="en-US"/>
              <a:t>月</a:t>
            </a:r>
            <a:r>
              <a:rPr kumimoji="1" lang="en-US" altLang="zh-CN"/>
              <a:t>DD</a:t>
            </a:r>
            <a:r>
              <a:rPr kumimoji="1" lang="zh-CN" altLang="en-US"/>
              <a:t>日</a:t>
            </a:r>
          </a:p>
          <a:p>
            <a:pPr marL="0" lvl="0">
              <a:spcAft>
                <a:spcPts val="600"/>
              </a:spcAft>
            </a:pPr>
            <a:r>
              <a:rPr kumimoji="1" lang="zh-CN" altLang="en-US"/>
              <a:t>部署名</a:t>
            </a:r>
          </a:p>
          <a:p>
            <a:pPr marL="0" lvl="0">
              <a:spcAft>
                <a:spcPts val="600"/>
              </a:spcAft>
            </a:pPr>
            <a:r>
              <a:rPr kumimoji="1" lang="zh-CN" altLang="en-US"/>
              <a:t>担当者名</a:t>
            </a:r>
            <a:endParaRPr kumimoji="1" lang="ja-JP" altLang="en-US"/>
          </a:p>
        </p:txBody>
      </p:sp>
    </p:spTree>
    <p:extLst>
      <p:ext uri="{BB962C8B-B14F-4D97-AF65-F5344CB8AC3E}">
        <p14:creationId xmlns:p14="http://schemas.microsoft.com/office/powerpoint/2010/main" val="342768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中表紙_ビジュアル">
    <p:spTree>
      <p:nvGrpSpPr>
        <p:cNvPr id="1" name=""/>
        <p:cNvGrpSpPr/>
        <p:nvPr/>
      </p:nvGrpSpPr>
      <p:grpSpPr>
        <a:xfrm>
          <a:off x="0" y="0"/>
          <a:ext cx="0" cy="0"/>
          <a:chOff x="0" y="0"/>
          <a:chExt cx="0" cy="0"/>
        </a:xfrm>
      </p:grpSpPr>
      <p:sp>
        <p:nvSpPr>
          <p:cNvPr id="4" name="正方形/長方形 3"/>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0" y="2137992"/>
            <a:ext cx="12192000" cy="1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963" y="2774742"/>
            <a:ext cx="1800000" cy="526500"/>
          </a:xfrm>
          <a:prstGeom prst="rect">
            <a:avLst/>
          </a:prstGeom>
        </p:spPr>
      </p:pic>
      <p:sp>
        <p:nvSpPr>
          <p:cNvPr id="8" name="テキスト ボックス 7"/>
          <p:cNvSpPr txBox="1"/>
          <p:nvPr userDrawn="1"/>
        </p:nvSpPr>
        <p:spPr>
          <a:xfrm>
            <a:off x="703462" y="6658099"/>
            <a:ext cx="3124253" cy="138499"/>
          </a:xfrm>
          <a:prstGeom prst="rect">
            <a:avLst/>
          </a:prstGeom>
          <a:noFill/>
        </p:spPr>
        <p:txBody>
          <a:bodyPr wrap="none" lIns="0" tIns="0" rIns="0" bIns="0" rtlCol="0" anchor="ctr">
            <a:spAutoFit/>
          </a:bodyPr>
          <a:lstStyle/>
          <a:p>
            <a:pPr algn="l"/>
            <a:r>
              <a:rPr kumimoji="1" lang="en-US" altLang="ja-JP" sz="900"/>
              <a:t>Copyright © Tokyo Electron Device LTD. All Rights Reserved.</a:t>
            </a:r>
            <a:endParaRPr kumimoji="1" lang="ja-JP" altLang="en-US" sz="900"/>
          </a:p>
        </p:txBody>
      </p:sp>
      <p:sp>
        <p:nvSpPr>
          <p:cNvPr id="2" name="タイトル 1"/>
          <p:cNvSpPr>
            <a:spLocks noGrp="1"/>
          </p:cNvSpPr>
          <p:nvPr>
            <p:ph type="title" hasCustomPrompt="1"/>
          </p:nvPr>
        </p:nvSpPr>
        <p:spPr>
          <a:xfrm>
            <a:off x="2504052" y="2720982"/>
            <a:ext cx="9364760" cy="701731"/>
          </a:xfrm>
          <a:noFill/>
        </p:spPr>
        <p:txBody>
          <a:bodyPr wrap="square" rtlCol="0">
            <a:spAutoFit/>
          </a:bodyPr>
          <a:lstStyle>
            <a:lvl1pPr>
              <a:defRPr lang="ja-JP" altLang="en-US" sz="4400" dirty="0">
                <a:solidFill>
                  <a:schemeClr val="tx2"/>
                </a:solidFill>
                <a:latin typeface="+mn-ea"/>
                <a:ea typeface="+mn-ea"/>
                <a:cs typeface="+mn-cs"/>
              </a:defRPr>
            </a:lvl1pPr>
          </a:lstStyle>
          <a:p>
            <a:pPr marL="0" lvl="0"/>
            <a:r>
              <a:rPr kumimoji="1" lang="ja-JP" altLang="en-US"/>
              <a:t>セクションタイトル</a:t>
            </a:r>
          </a:p>
        </p:txBody>
      </p:sp>
      <p:sp>
        <p:nvSpPr>
          <p:cNvPr id="3" name="テキスト プレースホルダー 2"/>
          <p:cNvSpPr>
            <a:spLocks noGrp="1"/>
          </p:cNvSpPr>
          <p:nvPr>
            <p:ph type="body" idx="1" hasCustomPrompt="1"/>
          </p:nvPr>
        </p:nvSpPr>
        <p:spPr>
          <a:xfrm>
            <a:off x="2504053" y="4114104"/>
            <a:ext cx="9364760" cy="1077218"/>
          </a:xfrm>
          <a:noFill/>
        </p:spPr>
        <p:txBody>
          <a:bodyPr wrap="square" rtlCol="0">
            <a:spAutoFit/>
          </a:bodyPr>
          <a:lstStyle>
            <a:lvl1pPr>
              <a:defRPr lang="ja-JP" altLang="en-US" sz="2000" dirty="0" smtClean="0">
                <a:solidFill>
                  <a:schemeClr val="tx2"/>
                </a:solidFill>
              </a:defRPr>
            </a:lvl1pPr>
          </a:lstStyle>
          <a:p>
            <a:pPr marL="285750" lvl="0" indent="-285750">
              <a:spcAft>
                <a:spcPts val="600"/>
              </a:spcAft>
            </a:pPr>
            <a:r>
              <a:rPr kumimoji="1" lang="ja-JP" altLang="en-US" sz="2000"/>
              <a:t>サブセクションタイトル</a:t>
            </a:r>
            <a:endParaRPr kumimoji="1" lang="en-US" altLang="ja-JP" sz="2000"/>
          </a:p>
          <a:p>
            <a:pPr marL="285750" lvl="0" indent="-285750">
              <a:spcAft>
                <a:spcPts val="600"/>
              </a:spcAft>
            </a:pPr>
            <a:r>
              <a:rPr kumimoji="1" lang="ja-JP" altLang="en-US" sz="2000"/>
              <a:t>サブセクションタイトル</a:t>
            </a:r>
            <a:endParaRPr kumimoji="1" lang="en-US" altLang="ja-JP" sz="2000"/>
          </a:p>
          <a:p>
            <a:pPr marL="285750" lvl="0" indent="-285750">
              <a:spcAft>
                <a:spcPts val="600"/>
              </a:spcAft>
            </a:pPr>
            <a:r>
              <a:rPr kumimoji="1" lang="ja-JP" altLang="en-US" sz="2000"/>
              <a:t>サブセクションタイトル</a:t>
            </a:r>
            <a:endParaRPr kumimoji="1" lang="ja-JP" altLang="en-US"/>
          </a:p>
        </p:txBody>
      </p:sp>
    </p:spTree>
    <p:extLst>
      <p:ext uri="{BB962C8B-B14F-4D97-AF65-F5344CB8AC3E}">
        <p14:creationId xmlns:p14="http://schemas.microsoft.com/office/powerpoint/2010/main" val="356070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9" name="正方形/長方形 8"/>
          <p:cNvSpPr/>
          <p:nvPr userDrawn="1"/>
        </p:nvSpPr>
        <p:spPr>
          <a:xfrm>
            <a:off x="146650" y="0"/>
            <a:ext cx="12045349" cy="6858000"/>
          </a:xfrm>
          <a:prstGeom prst="rect">
            <a:avLst/>
          </a:prstGeom>
          <a:solidFill>
            <a:srgbClr val="057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hasCustomPrompt="1"/>
          </p:nvPr>
        </p:nvSpPr>
        <p:spPr>
          <a:xfrm>
            <a:off x="2441276" y="2890679"/>
            <a:ext cx="8328839" cy="662353"/>
          </a:xfrm>
          <a:noFill/>
        </p:spPr>
        <p:txBody>
          <a:bodyPr>
            <a:noAutofit/>
          </a:bodyPr>
          <a:lstStyle>
            <a:lvl1pPr>
              <a:defRPr sz="4800">
                <a:solidFill>
                  <a:schemeClr val="bg1"/>
                </a:solidFill>
              </a:defRPr>
            </a:lvl1pPr>
          </a:lstStyle>
          <a:p>
            <a:r>
              <a:rPr kumimoji="1" lang="ja-JP" altLang="en-US"/>
              <a:t>セクションタイトル</a:t>
            </a: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318" y="477960"/>
            <a:ext cx="1264258" cy="393089"/>
          </a:xfrm>
          <a:prstGeom prst="rect">
            <a:avLst/>
          </a:prstGeom>
        </p:spPr>
      </p:pic>
      <p:sp>
        <p:nvSpPr>
          <p:cNvPr id="10" name="テキスト プレースホルダー 2"/>
          <p:cNvSpPr>
            <a:spLocks noGrp="1"/>
          </p:cNvSpPr>
          <p:nvPr>
            <p:ph type="body" idx="1" hasCustomPrompt="1"/>
          </p:nvPr>
        </p:nvSpPr>
        <p:spPr>
          <a:xfrm>
            <a:off x="2504053" y="4114104"/>
            <a:ext cx="9364760" cy="1077218"/>
          </a:xfrm>
          <a:noFill/>
        </p:spPr>
        <p:txBody>
          <a:bodyPr wrap="square" rtlCol="0">
            <a:spAutoFit/>
          </a:bodyPr>
          <a:lstStyle>
            <a:lvl1pPr>
              <a:defRPr lang="ja-JP" altLang="en-US" sz="2000" dirty="0" smtClean="0">
                <a:solidFill>
                  <a:schemeClr val="bg1"/>
                </a:solidFill>
              </a:defRPr>
            </a:lvl1pPr>
          </a:lstStyle>
          <a:p>
            <a:pPr marL="285750" lvl="0" indent="-285750">
              <a:spcAft>
                <a:spcPts val="600"/>
              </a:spcAft>
            </a:pPr>
            <a:r>
              <a:rPr kumimoji="1" lang="ja-JP" altLang="en-US" sz="2000"/>
              <a:t>サブセクションタイトル</a:t>
            </a:r>
            <a:endParaRPr kumimoji="1" lang="en-US" altLang="ja-JP" sz="2000"/>
          </a:p>
          <a:p>
            <a:pPr marL="285750" lvl="0" indent="-285750">
              <a:spcAft>
                <a:spcPts val="600"/>
              </a:spcAft>
            </a:pPr>
            <a:r>
              <a:rPr kumimoji="1" lang="ja-JP" altLang="en-US" sz="2000"/>
              <a:t>サブセクションタイトル</a:t>
            </a:r>
            <a:endParaRPr kumimoji="1" lang="en-US" altLang="ja-JP" sz="2000"/>
          </a:p>
          <a:p>
            <a:pPr marL="285750" lvl="0" indent="-285750">
              <a:spcAft>
                <a:spcPts val="600"/>
              </a:spcAft>
            </a:pPr>
            <a:r>
              <a:rPr kumimoji="1" lang="ja-JP" altLang="en-US" sz="2000"/>
              <a:t>サブセクションタイトル</a:t>
            </a:r>
            <a:endParaRPr kumimoji="1" lang="ja-JP" altLang="en-US"/>
          </a:p>
        </p:txBody>
      </p:sp>
    </p:spTree>
    <p:extLst>
      <p:ext uri="{BB962C8B-B14F-4D97-AF65-F5344CB8AC3E}">
        <p14:creationId xmlns:p14="http://schemas.microsoft.com/office/powerpoint/2010/main" val="152102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_TED（JP）">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56" b="22356"/>
          <a:stretch/>
        </p:blipFill>
        <p:spPr>
          <a:xfrm>
            <a:off x="10539801" y="6632835"/>
            <a:ext cx="1345227" cy="180000"/>
          </a:xfrm>
          <a:prstGeom prst="rect">
            <a:avLst/>
          </a:prstGeom>
        </p:spPr>
      </p:pic>
      <p:sp>
        <p:nvSpPr>
          <p:cNvPr id="9" name="タイトル プレースホルダー 1"/>
          <p:cNvSpPr>
            <a:spLocks noGrp="1"/>
          </p:cNvSpPr>
          <p:nvPr>
            <p:ph type="title"/>
          </p:nvPr>
        </p:nvSpPr>
        <p:spPr>
          <a:xfrm>
            <a:off x="354868" y="191725"/>
            <a:ext cx="9970817" cy="504000"/>
          </a:xfrm>
          <a:prstGeom prst="rect">
            <a:avLst/>
          </a:prstGeom>
          <a:ln>
            <a:noFill/>
          </a:ln>
        </p:spPr>
        <p:style>
          <a:lnRef idx="2">
            <a:schemeClr val="accent2"/>
          </a:lnRef>
          <a:fillRef idx="1">
            <a:schemeClr val="lt1"/>
          </a:fillRef>
          <a:effectRef idx="0">
            <a:schemeClr val="accent2"/>
          </a:effectRef>
          <a:fontRef idx="none"/>
        </p:style>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65902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a:t>Citrix Color</a:t>
            </a:r>
            <a:r>
              <a:rPr kumimoji="1" lang="ja-JP" altLang="en-US"/>
              <a:t> </a:t>
            </a:r>
          </a:p>
        </p:txBody>
      </p:sp>
      <p:sp>
        <p:nvSpPr>
          <p:cNvPr id="3" name="テキスト ボックス 2"/>
          <p:cNvSpPr txBox="1"/>
          <p:nvPr userDrawn="1"/>
        </p:nvSpPr>
        <p:spPr>
          <a:xfrm>
            <a:off x="345056" y="715992"/>
            <a:ext cx="6176514" cy="646331"/>
          </a:xfrm>
          <a:prstGeom prst="rect">
            <a:avLst/>
          </a:prstGeom>
          <a:noFill/>
        </p:spPr>
        <p:txBody>
          <a:bodyPr wrap="square" rtlCol="0">
            <a:spAutoFit/>
          </a:bodyPr>
          <a:lstStyle/>
          <a:p>
            <a:r>
              <a:rPr kumimoji="1" lang="ja-JP" altLang="en-US">
                <a:solidFill>
                  <a:schemeClr val="tx2"/>
                </a:solidFill>
              </a:rPr>
              <a:t>色定義 参照</a:t>
            </a:r>
            <a:endParaRPr kumimoji="1" lang="en-US" altLang="ja-JP">
              <a:solidFill>
                <a:schemeClr val="tx2"/>
              </a:solidFill>
            </a:endParaRPr>
          </a:p>
          <a:p>
            <a:r>
              <a:rPr kumimoji="1" lang="en-US" altLang="ja-JP">
                <a:solidFill>
                  <a:schemeClr val="tx2"/>
                </a:solidFill>
              </a:rPr>
              <a:t>https://brand.citrix.com/brand-system/color/</a:t>
            </a:r>
            <a:endParaRPr kumimoji="1" lang="ja-JP" altLang="en-US">
              <a:solidFill>
                <a:schemeClr val="tx2"/>
              </a:solidFill>
            </a:endParaRPr>
          </a:p>
        </p:txBody>
      </p:sp>
      <p:sp>
        <p:nvSpPr>
          <p:cNvPr id="4" name="正方形/長方形 3"/>
          <p:cNvSpPr/>
          <p:nvPr userDrawn="1"/>
        </p:nvSpPr>
        <p:spPr>
          <a:xfrm>
            <a:off x="2639713" y="1682146"/>
            <a:ext cx="2027162" cy="621101"/>
          </a:xfrm>
          <a:prstGeom prst="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0  56  148</a:t>
            </a:r>
            <a:endParaRPr kumimoji="1" lang="ja-JP" altLang="en-US" sz="1400"/>
          </a:p>
        </p:txBody>
      </p:sp>
      <p:sp>
        <p:nvSpPr>
          <p:cNvPr id="5" name="正方形/長方形 4"/>
          <p:cNvSpPr/>
          <p:nvPr userDrawn="1"/>
        </p:nvSpPr>
        <p:spPr>
          <a:xfrm>
            <a:off x="2639713" y="2303247"/>
            <a:ext cx="2027162" cy="621101"/>
          </a:xfrm>
          <a:prstGeom prst="rect">
            <a:avLst/>
          </a:prstGeom>
          <a:solidFill>
            <a:srgbClr val="004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0  69  219</a:t>
            </a:r>
            <a:endParaRPr kumimoji="1" lang="ja-JP" altLang="en-US" sz="1400"/>
          </a:p>
        </p:txBody>
      </p:sp>
      <p:sp>
        <p:nvSpPr>
          <p:cNvPr id="6" name="正方形/長方形 5"/>
          <p:cNvSpPr/>
          <p:nvPr userDrawn="1"/>
        </p:nvSpPr>
        <p:spPr>
          <a:xfrm>
            <a:off x="2639712" y="2924348"/>
            <a:ext cx="2027162" cy="621101"/>
          </a:xfrm>
          <a:prstGeom prst="rect">
            <a:avLst/>
          </a:prstGeom>
          <a:solidFill>
            <a:srgbClr val="1C6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28  105  242</a:t>
            </a:r>
            <a:endParaRPr kumimoji="1" lang="ja-JP" altLang="en-US" sz="1400"/>
          </a:p>
        </p:txBody>
      </p:sp>
      <p:sp>
        <p:nvSpPr>
          <p:cNvPr id="7" name="正方形/長方形 6"/>
          <p:cNvSpPr/>
          <p:nvPr userDrawn="1"/>
        </p:nvSpPr>
        <p:spPr>
          <a:xfrm>
            <a:off x="2639711" y="3545449"/>
            <a:ext cx="2027162" cy="621101"/>
          </a:xfrm>
          <a:prstGeom prst="rect">
            <a:avLst/>
          </a:prstGeom>
          <a:solidFill>
            <a:srgbClr val="3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56  148  255</a:t>
            </a:r>
            <a:endParaRPr kumimoji="1" lang="ja-JP" altLang="en-US" sz="1400">
              <a:solidFill>
                <a:schemeClr val="tx1"/>
              </a:solidFill>
            </a:endParaRPr>
          </a:p>
        </p:txBody>
      </p:sp>
      <p:sp>
        <p:nvSpPr>
          <p:cNvPr id="8" name="正方形/長方形 7"/>
          <p:cNvSpPr/>
          <p:nvPr userDrawn="1"/>
        </p:nvSpPr>
        <p:spPr>
          <a:xfrm>
            <a:off x="2639710" y="4166554"/>
            <a:ext cx="2027162" cy="621101"/>
          </a:xfrm>
          <a:prstGeom prst="rect">
            <a:avLst/>
          </a:prstGeom>
          <a:solidFill>
            <a:srgbClr val="7D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125  199  255</a:t>
            </a:r>
            <a:endParaRPr kumimoji="1" lang="ja-JP" altLang="en-US" sz="1400">
              <a:solidFill>
                <a:schemeClr val="tx1"/>
              </a:solidFill>
            </a:endParaRPr>
          </a:p>
        </p:txBody>
      </p:sp>
      <p:sp>
        <p:nvSpPr>
          <p:cNvPr id="9" name="正方形/長方形 8"/>
          <p:cNvSpPr/>
          <p:nvPr userDrawn="1"/>
        </p:nvSpPr>
        <p:spPr>
          <a:xfrm>
            <a:off x="2639709" y="4787655"/>
            <a:ext cx="2027162" cy="621101"/>
          </a:xfrm>
          <a:prstGeom prst="rect">
            <a:avLst/>
          </a:prstGeom>
          <a:solidFill>
            <a:srgbClr val="B5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181  227  255</a:t>
            </a:r>
            <a:endParaRPr kumimoji="1" lang="ja-JP" altLang="en-US" sz="1400">
              <a:solidFill>
                <a:schemeClr val="tx1"/>
              </a:solidFill>
            </a:endParaRPr>
          </a:p>
        </p:txBody>
      </p:sp>
      <p:sp>
        <p:nvSpPr>
          <p:cNvPr id="11" name="正方形/長方形 10"/>
          <p:cNvSpPr/>
          <p:nvPr userDrawn="1"/>
        </p:nvSpPr>
        <p:spPr>
          <a:xfrm>
            <a:off x="4810748" y="1682146"/>
            <a:ext cx="2027162" cy="621101"/>
          </a:xfrm>
          <a:prstGeom prst="rect">
            <a:avLst/>
          </a:prstGeom>
          <a:solidFill>
            <a:srgbClr val="00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0  84  99</a:t>
            </a:r>
            <a:endParaRPr kumimoji="1" lang="ja-JP" altLang="en-US" sz="1400"/>
          </a:p>
        </p:txBody>
      </p:sp>
      <p:sp>
        <p:nvSpPr>
          <p:cNvPr id="12" name="正方形/長方形 11"/>
          <p:cNvSpPr/>
          <p:nvPr userDrawn="1"/>
        </p:nvSpPr>
        <p:spPr>
          <a:xfrm>
            <a:off x="4810748" y="2303247"/>
            <a:ext cx="2027162" cy="621101"/>
          </a:xfrm>
          <a:prstGeom prst="rect">
            <a:avLst/>
          </a:prstGeom>
          <a:solidFill>
            <a:srgbClr val="057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5  117  138</a:t>
            </a:r>
            <a:endParaRPr kumimoji="1" lang="ja-JP" altLang="en-US" sz="1400"/>
          </a:p>
        </p:txBody>
      </p:sp>
      <p:sp>
        <p:nvSpPr>
          <p:cNvPr id="13" name="正方形/長方形 12"/>
          <p:cNvSpPr/>
          <p:nvPr userDrawn="1"/>
        </p:nvSpPr>
        <p:spPr>
          <a:xfrm>
            <a:off x="4810747" y="2924348"/>
            <a:ext cx="2027162" cy="621101"/>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28  156  173</a:t>
            </a:r>
            <a:endParaRPr kumimoji="1" lang="ja-JP" altLang="en-US" sz="1400"/>
          </a:p>
        </p:txBody>
      </p:sp>
      <p:sp>
        <p:nvSpPr>
          <p:cNvPr id="14" name="正方形/長方形 13"/>
          <p:cNvSpPr/>
          <p:nvPr userDrawn="1"/>
        </p:nvSpPr>
        <p:spPr>
          <a:xfrm>
            <a:off x="4810746" y="3545449"/>
            <a:ext cx="2027162" cy="621101"/>
          </a:xfrm>
          <a:prstGeom prst="rect">
            <a:avLst/>
          </a:prstGeom>
          <a:solidFill>
            <a:srgbClr val="36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54  194  204</a:t>
            </a:r>
            <a:endParaRPr kumimoji="1" lang="ja-JP" altLang="en-US" sz="1400">
              <a:solidFill>
                <a:schemeClr val="tx1"/>
              </a:solidFill>
            </a:endParaRPr>
          </a:p>
        </p:txBody>
      </p:sp>
      <p:sp>
        <p:nvSpPr>
          <p:cNvPr id="15" name="正方形/長方形 14"/>
          <p:cNvSpPr/>
          <p:nvPr userDrawn="1"/>
        </p:nvSpPr>
        <p:spPr>
          <a:xfrm>
            <a:off x="4810745" y="4166554"/>
            <a:ext cx="2027162" cy="621101"/>
          </a:xfrm>
          <a:prstGeom prst="rect">
            <a:avLst/>
          </a:prstGeom>
          <a:solidFill>
            <a:srgbClr val="85E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133  227  229</a:t>
            </a:r>
            <a:endParaRPr kumimoji="1" lang="ja-JP" altLang="en-US" sz="1400">
              <a:solidFill>
                <a:schemeClr val="tx1"/>
              </a:solidFill>
            </a:endParaRPr>
          </a:p>
        </p:txBody>
      </p:sp>
      <p:sp>
        <p:nvSpPr>
          <p:cNvPr id="16" name="正方形/長方形 15"/>
          <p:cNvSpPr/>
          <p:nvPr userDrawn="1"/>
        </p:nvSpPr>
        <p:spPr>
          <a:xfrm>
            <a:off x="4810744" y="4787655"/>
            <a:ext cx="2027162" cy="621101"/>
          </a:xfrm>
          <a:prstGeom prst="rect">
            <a:avLst/>
          </a:prstGeom>
          <a:solidFill>
            <a:srgbClr val="BD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189  240  237</a:t>
            </a:r>
            <a:endParaRPr kumimoji="1" lang="ja-JP" altLang="en-US" sz="1400">
              <a:solidFill>
                <a:schemeClr val="tx1"/>
              </a:solidFill>
            </a:endParaRPr>
          </a:p>
        </p:txBody>
      </p:sp>
      <p:sp>
        <p:nvSpPr>
          <p:cNvPr id="17" name="正方形/長方形 16"/>
          <p:cNvSpPr/>
          <p:nvPr userDrawn="1"/>
        </p:nvSpPr>
        <p:spPr>
          <a:xfrm>
            <a:off x="9259037" y="1682146"/>
            <a:ext cx="2027162" cy="621101"/>
          </a:xfrm>
          <a:prstGeom prst="rect">
            <a:avLst/>
          </a:prstGeom>
          <a:solidFill>
            <a:srgbClr val="D6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214  150  0</a:t>
            </a:r>
            <a:endParaRPr kumimoji="1" lang="ja-JP" altLang="en-US" sz="1400"/>
          </a:p>
        </p:txBody>
      </p:sp>
      <p:sp>
        <p:nvSpPr>
          <p:cNvPr id="18" name="正方形/長方形 17"/>
          <p:cNvSpPr/>
          <p:nvPr userDrawn="1"/>
        </p:nvSpPr>
        <p:spPr>
          <a:xfrm>
            <a:off x="9259037" y="2303247"/>
            <a:ext cx="2027162" cy="621101"/>
          </a:xfrm>
          <a:prstGeom prst="rect">
            <a:avLst/>
          </a:prstGeom>
          <a:solidFill>
            <a:srgbClr val="EB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235</a:t>
            </a:r>
            <a:r>
              <a:rPr kumimoji="1" lang="en-US" altLang="ja-JP" sz="1400" baseline="0"/>
              <a:t>  173  0</a:t>
            </a:r>
            <a:endParaRPr kumimoji="1" lang="ja-JP" altLang="en-US" sz="1400"/>
          </a:p>
        </p:txBody>
      </p:sp>
      <p:sp>
        <p:nvSpPr>
          <p:cNvPr id="19" name="正方形/長方形 18"/>
          <p:cNvSpPr/>
          <p:nvPr userDrawn="1"/>
        </p:nvSpPr>
        <p:spPr>
          <a:xfrm>
            <a:off x="9259036" y="2924348"/>
            <a:ext cx="2027162" cy="621101"/>
          </a:xfrm>
          <a:prstGeom prst="rect">
            <a:avLst/>
          </a:prstGeom>
          <a:solidFill>
            <a:srgbClr val="FA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250</a:t>
            </a:r>
            <a:r>
              <a:rPr kumimoji="1" lang="en-US" altLang="ja-JP" sz="1400" baseline="0"/>
              <a:t>  201  31</a:t>
            </a:r>
            <a:endParaRPr kumimoji="1" lang="ja-JP" altLang="en-US" sz="1400"/>
          </a:p>
        </p:txBody>
      </p:sp>
      <p:sp>
        <p:nvSpPr>
          <p:cNvPr id="20" name="正方形/長方形 19"/>
          <p:cNvSpPr/>
          <p:nvPr userDrawn="1"/>
        </p:nvSpPr>
        <p:spPr>
          <a:xfrm>
            <a:off x="9259035" y="3545449"/>
            <a:ext cx="2027162" cy="621101"/>
          </a:xfrm>
          <a:prstGeom prst="rect">
            <a:avLst/>
          </a:prstGeom>
          <a:solidFill>
            <a:srgbClr val="FFD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255</a:t>
            </a:r>
            <a:r>
              <a:rPr kumimoji="1" lang="en-US" altLang="ja-JP" sz="1400" baseline="0">
                <a:solidFill>
                  <a:schemeClr val="tx1"/>
                </a:solidFill>
              </a:rPr>
              <a:t>  214  82</a:t>
            </a:r>
            <a:endParaRPr kumimoji="1" lang="ja-JP" altLang="en-US" sz="1400">
              <a:solidFill>
                <a:schemeClr val="tx1"/>
              </a:solidFill>
            </a:endParaRPr>
          </a:p>
        </p:txBody>
      </p:sp>
      <p:sp>
        <p:nvSpPr>
          <p:cNvPr id="21" name="正方形/長方形 20"/>
          <p:cNvSpPr/>
          <p:nvPr userDrawn="1"/>
        </p:nvSpPr>
        <p:spPr>
          <a:xfrm>
            <a:off x="9259034" y="4166554"/>
            <a:ext cx="2027162" cy="621101"/>
          </a:xfrm>
          <a:prstGeom prst="rect">
            <a:avLst/>
          </a:prstGeom>
          <a:solidFill>
            <a:srgbClr val="FFE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255</a:t>
            </a:r>
            <a:r>
              <a:rPr kumimoji="1" lang="en-US" altLang="ja-JP" sz="1400" baseline="0">
                <a:solidFill>
                  <a:schemeClr val="tx1"/>
                </a:solidFill>
              </a:rPr>
              <a:t>  227  133</a:t>
            </a:r>
            <a:endParaRPr kumimoji="1" lang="ja-JP" altLang="en-US" sz="1400">
              <a:solidFill>
                <a:schemeClr val="tx1"/>
              </a:solidFill>
            </a:endParaRPr>
          </a:p>
        </p:txBody>
      </p:sp>
      <p:sp>
        <p:nvSpPr>
          <p:cNvPr id="22" name="正方形/長方形 21"/>
          <p:cNvSpPr/>
          <p:nvPr userDrawn="1"/>
        </p:nvSpPr>
        <p:spPr>
          <a:xfrm>
            <a:off x="9259033" y="4787655"/>
            <a:ext cx="2027162" cy="621101"/>
          </a:xfrm>
          <a:prstGeom prst="rect">
            <a:avLst/>
          </a:prstGeom>
          <a:solidFill>
            <a:srgbClr val="FAF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250  242  196</a:t>
            </a:r>
            <a:endParaRPr kumimoji="1" lang="ja-JP" altLang="en-US" sz="1400">
              <a:solidFill>
                <a:schemeClr val="tx1"/>
              </a:solidFill>
            </a:endParaRPr>
          </a:p>
        </p:txBody>
      </p:sp>
      <p:sp>
        <p:nvSpPr>
          <p:cNvPr id="23" name="正方形/長方形 22"/>
          <p:cNvSpPr/>
          <p:nvPr userDrawn="1"/>
        </p:nvSpPr>
        <p:spPr>
          <a:xfrm>
            <a:off x="431366" y="1682146"/>
            <a:ext cx="2027162" cy="621101"/>
          </a:xfrm>
          <a:prstGeom prst="rect">
            <a:avLst/>
          </a:prstGeom>
          <a:solidFill>
            <a:srgbClr val="452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69  33  112</a:t>
            </a:r>
            <a:endParaRPr kumimoji="1" lang="ja-JP" altLang="en-US" sz="1400"/>
          </a:p>
        </p:txBody>
      </p:sp>
      <p:sp>
        <p:nvSpPr>
          <p:cNvPr id="24" name="正方形/長方形 23"/>
          <p:cNvSpPr/>
          <p:nvPr userDrawn="1"/>
        </p:nvSpPr>
        <p:spPr>
          <a:xfrm>
            <a:off x="431366" y="2303247"/>
            <a:ext cx="2027162" cy="621101"/>
          </a:xfrm>
          <a:prstGeom prst="rect">
            <a:avLst/>
          </a:prstGeom>
          <a:solidFill>
            <a:srgbClr val="691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105  28  194</a:t>
            </a:r>
            <a:endParaRPr kumimoji="1" lang="ja-JP" altLang="en-US" sz="1400"/>
          </a:p>
        </p:txBody>
      </p:sp>
      <p:sp>
        <p:nvSpPr>
          <p:cNvPr id="25" name="正方形/長方形 24"/>
          <p:cNvSpPr/>
          <p:nvPr userDrawn="1"/>
        </p:nvSpPr>
        <p:spPr>
          <a:xfrm>
            <a:off x="431365" y="2924348"/>
            <a:ext cx="2027162" cy="621101"/>
          </a:xfrm>
          <a:prstGeom prst="rect">
            <a:avLst/>
          </a:prstGeom>
          <a:solidFill>
            <a:srgbClr val="8F3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143  59  242</a:t>
            </a:r>
            <a:endParaRPr kumimoji="1" lang="ja-JP" altLang="en-US" sz="1400"/>
          </a:p>
        </p:txBody>
      </p:sp>
      <p:sp>
        <p:nvSpPr>
          <p:cNvPr id="26" name="正方形/長方形 25"/>
          <p:cNvSpPr/>
          <p:nvPr userDrawn="1"/>
        </p:nvSpPr>
        <p:spPr>
          <a:xfrm>
            <a:off x="431364" y="3545449"/>
            <a:ext cx="2027162" cy="621101"/>
          </a:xfrm>
          <a:prstGeom prst="rect">
            <a:avLst/>
          </a:prstGeom>
          <a:solidFill>
            <a:srgbClr val="AD7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173  115</a:t>
            </a:r>
            <a:r>
              <a:rPr kumimoji="1" lang="en-US" altLang="ja-JP" sz="1400" baseline="0">
                <a:solidFill>
                  <a:schemeClr val="tx1"/>
                </a:solidFill>
              </a:rPr>
              <a:t>  250</a:t>
            </a:r>
            <a:endParaRPr kumimoji="1" lang="ja-JP" altLang="en-US" sz="1400">
              <a:solidFill>
                <a:schemeClr val="tx1"/>
              </a:solidFill>
            </a:endParaRPr>
          </a:p>
        </p:txBody>
      </p:sp>
      <p:sp>
        <p:nvSpPr>
          <p:cNvPr id="27" name="正方形/長方形 26"/>
          <p:cNvSpPr/>
          <p:nvPr userDrawn="1"/>
        </p:nvSpPr>
        <p:spPr>
          <a:xfrm>
            <a:off x="431363" y="4166554"/>
            <a:ext cx="2027162" cy="621101"/>
          </a:xfrm>
          <a:prstGeom prst="rect">
            <a:avLst/>
          </a:prstGeom>
          <a:solidFill>
            <a:srgbClr val="CCA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204  173  255</a:t>
            </a:r>
            <a:endParaRPr kumimoji="1" lang="ja-JP" altLang="en-US" sz="1400">
              <a:solidFill>
                <a:schemeClr val="tx1"/>
              </a:solidFill>
            </a:endParaRPr>
          </a:p>
        </p:txBody>
      </p:sp>
      <p:sp>
        <p:nvSpPr>
          <p:cNvPr id="28" name="正方形/長方形 27"/>
          <p:cNvSpPr/>
          <p:nvPr userDrawn="1"/>
        </p:nvSpPr>
        <p:spPr>
          <a:xfrm>
            <a:off x="431362" y="4787655"/>
            <a:ext cx="2027162" cy="621101"/>
          </a:xfrm>
          <a:prstGeom prst="rect">
            <a:avLst/>
          </a:prstGeom>
          <a:solidFill>
            <a:srgbClr val="E3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227  214  255</a:t>
            </a:r>
            <a:endParaRPr kumimoji="1" lang="ja-JP" altLang="en-US" sz="1400">
              <a:solidFill>
                <a:schemeClr val="tx1"/>
              </a:solidFill>
            </a:endParaRPr>
          </a:p>
        </p:txBody>
      </p:sp>
      <p:sp>
        <p:nvSpPr>
          <p:cNvPr id="29" name="正方形/長方形 28"/>
          <p:cNvSpPr/>
          <p:nvPr userDrawn="1"/>
        </p:nvSpPr>
        <p:spPr>
          <a:xfrm>
            <a:off x="9259033" y="5807650"/>
            <a:ext cx="2027162" cy="621101"/>
          </a:xfrm>
          <a:prstGeom prst="rect">
            <a:avLst/>
          </a:prstGeom>
          <a:solidFill>
            <a:srgbClr val="DB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219  69  0</a:t>
            </a:r>
            <a:endParaRPr kumimoji="1" lang="ja-JP" altLang="en-US" sz="1400"/>
          </a:p>
        </p:txBody>
      </p:sp>
      <p:sp>
        <p:nvSpPr>
          <p:cNvPr id="30" name="テキスト ボックス 29"/>
          <p:cNvSpPr txBox="1"/>
          <p:nvPr userDrawn="1"/>
        </p:nvSpPr>
        <p:spPr>
          <a:xfrm>
            <a:off x="9483317" y="5507326"/>
            <a:ext cx="1667395" cy="307777"/>
          </a:xfrm>
          <a:prstGeom prst="rect">
            <a:avLst/>
          </a:prstGeom>
          <a:noFill/>
        </p:spPr>
        <p:txBody>
          <a:bodyPr wrap="square" rtlCol="0">
            <a:spAutoFit/>
          </a:bodyPr>
          <a:lstStyle/>
          <a:p>
            <a:pPr algn="ctr"/>
            <a:r>
              <a:rPr kumimoji="1" lang="en-US" altLang="ja-JP" sz="1400" b="1">
                <a:solidFill>
                  <a:srgbClr val="DB4500"/>
                </a:solidFill>
              </a:rPr>
              <a:t>Original Color</a:t>
            </a:r>
            <a:endParaRPr kumimoji="1" lang="ja-JP" altLang="en-US" sz="1400" b="1">
              <a:solidFill>
                <a:srgbClr val="DB4500"/>
              </a:solidFill>
            </a:endParaRPr>
          </a:p>
        </p:txBody>
      </p:sp>
      <p:sp>
        <p:nvSpPr>
          <p:cNvPr id="31" name="テキスト ボックス 30"/>
          <p:cNvSpPr txBox="1"/>
          <p:nvPr userDrawn="1"/>
        </p:nvSpPr>
        <p:spPr>
          <a:xfrm>
            <a:off x="4784842" y="1293324"/>
            <a:ext cx="2078966" cy="369332"/>
          </a:xfrm>
          <a:prstGeom prst="rect">
            <a:avLst/>
          </a:prstGeom>
          <a:noFill/>
        </p:spPr>
        <p:txBody>
          <a:bodyPr wrap="square" rtlCol="0">
            <a:spAutoFit/>
          </a:bodyPr>
          <a:lstStyle/>
          <a:p>
            <a:pPr algn="ctr"/>
            <a:r>
              <a:rPr kumimoji="1" lang="en-US" altLang="ja-JP" b="1">
                <a:solidFill>
                  <a:srgbClr val="05758A"/>
                </a:solidFill>
              </a:rPr>
              <a:t>Citrix Color</a:t>
            </a:r>
            <a:endParaRPr kumimoji="1" lang="ja-JP" altLang="en-US" b="1">
              <a:solidFill>
                <a:srgbClr val="05758A"/>
              </a:solidFill>
            </a:endParaRPr>
          </a:p>
        </p:txBody>
      </p:sp>
      <p:sp>
        <p:nvSpPr>
          <p:cNvPr id="32" name="テキスト ボックス 31"/>
          <p:cNvSpPr txBox="1"/>
          <p:nvPr userDrawn="1"/>
        </p:nvSpPr>
        <p:spPr>
          <a:xfrm>
            <a:off x="2613807" y="1292686"/>
            <a:ext cx="2078966" cy="369332"/>
          </a:xfrm>
          <a:prstGeom prst="rect">
            <a:avLst/>
          </a:prstGeom>
          <a:noFill/>
        </p:spPr>
        <p:txBody>
          <a:bodyPr wrap="square" rtlCol="0">
            <a:spAutoFit/>
          </a:bodyPr>
          <a:lstStyle/>
          <a:p>
            <a:pPr algn="ctr"/>
            <a:r>
              <a:rPr kumimoji="1" lang="en-US" altLang="ja-JP" b="1">
                <a:solidFill>
                  <a:srgbClr val="0045DB"/>
                </a:solidFill>
              </a:rPr>
              <a:t>Citrix Color</a:t>
            </a:r>
            <a:endParaRPr kumimoji="1" lang="ja-JP" altLang="en-US" b="1">
              <a:solidFill>
                <a:srgbClr val="0045DB"/>
              </a:solidFill>
            </a:endParaRPr>
          </a:p>
        </p:txBody>
      </p:sp>
      <p:sp>
        <p:nvSpPr>
          <p:cNvPr id="33" name="テキスト ボックス 32"/>
          <p:cNvSpPr txBox="1"/>
          <p:nvPr userDrawn="1"/>
        </p:nvSpPr>
        <p:spPr>
          <a:xfrm>
            <a:off x="405460" y="1304189"/>
            <a:ext cx="2078966" cy="369332"/>
          </a:xfrm>
          <a:prstGeom prst="rect">
            <a:avLst/>
          </a:prstGeom>
          <a:noFill/>
        </p:spPr>
        <p:txBody>
          <a:bodyPr wrap="square" rtlCol="0">
            <a:spAutoFit/>
          </a:bodyPr>
          <a:lstStyle/>
          <a:p>
            <a:pPr algn="ctr"/>
            <a:r>
              <a:rPr kumimoji="1" lang="en-US" altLang="ja-JP" b="1">
                <a:solidFill>
                  <a:srgbClr val="691CC2"/>
                </a:solidFill>
              </a:rPr>
              <a:t>Citrix Color</a:t>
            </a:r>
            <a:endParaRPr kumimoji="1" lang="ja-JP" altLang="en-US" b="1">
              <a:solidFill>
                <a:srgbClr val="691CC2"/>
              </a:solidFill>
            </a:endParaRPr>
          </a:p>
        </p:txBody>
      </p:sp>
      <p:sp>
        <p:nvSpPr>
          <p:cNvPr id="34" name="テキスト ボックス 33"/>
          <p:cNvSpPr txBox="1"/>
          <p:nvPr userDrawn="1"/>
        </p:nvSpPr>
        <p:spPr>
          <a:xfrm>
            <a:off x="9233135" y="1293324"/>
            <a:ext cx="2078966" cy="369332"/>
          </a:xfrm>
          <a:prstGeom prst="rect">
            <a:avLst/>
          </a:prstGeom>
          <a:noFill/>
        </p:spPr>
        <p:txBody>
          <a:bodyPr wrap="square" rtlCol="0">
            <a:spAutoFit/>
          </a:bodyPr>
          <a:lstStyle/>
          <a:p>
            <a:pPr algn="ctr"/>
            <a:r>
              <a:rPr kumimoji="1" lang="en-US" altLang="ja-JP" b="1">
                <a:solidFill>
                  <a:srgbClr val="EBAD00"/>
                </a:solidFill>
              </a:rPr>
              <a:t>Citrix Color</a:t>
            </a:r>
            <a:endParaRPr kumimoji="1" lang="ja-JP" altLang="en-US" b="1">
              <a:solidFill>
                <a:srgbClr val="EBAD00"/>
              </a:solidFill>
            </a:endParaRPr>
          </a:p>
        </p:txBody>
      </p:sp>
      <p:sp>
        <p:nvSpPr>
          <p:cNvPr id="35" name="正方形/長方形 34"/>
          <p:cNvSpPr/>
          <p:nvPr userDrawn="1"/>
        </p:nvSpPr>
        <p:spPr>
          <a:xfrm>
            <a:off x="2507510" y="5802694"/>
            <a:ext cx="2027162" cy="621101"/>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177  177  177</a:t>
            </a:r>
            <a:endParaRPr kumimoji="1" lang="ja-JP" altLang="en-US" sz="1400">
              <a:solidFill>
                <a:schemeClr val="tx1"/>
              </a:solidFill>
            </a:endParaRPr>
          </a:p>
        </p:txBody>
      </p:sp>
      <p:sp>
        <p:nvSpPr>
          <p:cNvPr id="36" name="正方形/長方形 35"/>
          <p:cNvSpPr/>
          <p:nvPr userDrawn="1"/>
        </p:nvSpPr>
        <p:spPr>
          <a:xfrm>
            <a:off x="4586463" y="5802692"/>
            <a:ext cx="2027162" cy="62110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217  217  217</a:t>
            </a:r>
            <a:endParaRPr kumimoji="1" lang="ja-JP" altLang="en-US" sz="1400">
              <a:solidFill>
                <a:schemeClr val="tx1"/>
              </a:solidFill>
            </a:endParaRPr>
          </a:p>
        </p:txBody>
      </p:sp>
      <p:sp>
        <p:nvSpPr>
          <p:cNvPr id="37" name="正方形/長方形 36"/>
          <p:cNvSpPr/>
          <p:nvPr userDrawn="1"/>
        </p:nvSpPr>
        <p:spPr>
          <a:xfrm>
            <a:off x="431366" y="5802693"/>
            <a:ext cx="2027162" cy="621101"/>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bg1"/>
                </a:solidFill>
              </a:rPr>
              <a:t>RGB</a:t>
            </a:r>
            <a:r>
              <a:rPr kumimoji="1" lang="ja-JP" altLang="en-US" sz="1400">
                <a:solidFill>
                  <a:schemeClr val="bg1"/>
                </a:solidFill>
              </a:rPr>
              <a:t>　</a:t>
            </a:r>
            <a:r>
              <a:rPr kumimoji="1" lang="en-US" altLang="ja-JP" sz="1400">
                <a:solidFill>
                  <a:schemeClr val="bg1"/>
                </a:solidFill>
              </a:rPr>
              <a:t>118  118  118</a:t>
            </a:r>
            <a:endParaRPr kumimoji="1" lang="ja-JP" altLang="en-US" sz="1400">
              <a:solidFill>
                <a:schemeClr val="bg1"/>
              </a:solidFill>
            </a:endParaRPr>
          </a:p>
        </p:txBody>
      </p:sp>
      <p:sp>
        <p:nvSpPr>
          <p:cNvPr id="38" name="テキスト ボックス 37"/>
          <p:cNvSpPr txBox="1"/>
          <p:nvPr userDrawn="1"/>
        </p:nvSpPr>
        <p:spPr>
          <a:xfrm>
            <a:off x="611245" y="5507326"/>
            <a:ext cx="1667395" cy="307777"/>
          </a:xfrm>
          <a:prstGeom prst="rect">
            <a:avLst/>
          </a:prstGeom>
          <a:noFill/>
        </p:spPr>
        <p:txBody>
          <a:bodyPr wrap="square" rtlCol="0">
            <a:spAutoFit/>
          </a:bodyPr>
          <a:lstStyle/>
          <a:p>
            <a:pPr algn="ctr"/>
            <a:r>
              <a:rPr kumimoji="1" lang="en-US" altLang="ja-JP" sz="1400" b="1">
                <a:solidFill>
                  <a:srgbClr val="767676"/>
                </a:solidFill>
              </a:rPr>
              <a:t>Citrix Color</a:t>
            </a:r>
            <a:endParaRPr kumimoji="1" lang="ja-JP" altLang="en-US" sz="1400" b="1">
              <a:solidFill>
                <a:srgbClr val="767676"/>
              </a:solidFill>
            </a:endParaRPr>
          </a:p>
        </p:txBody>
      </p:sp>
      <p:sp>
        <p:nvSpPr>
          <p:cNvPr id="39" name="正方形/長方形 38"/>
          <p:cNvSpPr/>
          <p:nvPr userDrawn="1"/>
        </p:nvSpPr>
        <p:spPr>
          <a:xfrm>
            <a:off x="7004667" y="1662656"/>
            <a:ext cx="2027162" cy="621101"/>
          </a:xfrm>
          <a:prstGeom prst="rect">
            <a:avLst/>
          </a:prstGeom>
          <a:solidFill>
            <a:srgbClr val="4A9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74  153  18</a:t>
            </a:r>
            <a:endParaRPr kumimoji="1" lang="ja-JP" altLang="en-US" sz="1400"/>
          </a:p>
        </p:txBody>
      </p:sp>
      <p:sp>
        <p:nvSpPr>
          <p:cNvPr id="40" name="正方形/長方形 39"/>
          <p:cNvSpPr/>
          <p:nvPr userDrawn="1"/>
        </p:nvSpPr>
        <p:spPr>
          <a:xfrm>
            <a:off x="7004667" y="2283757"/>
            <a:ext cx="2027162" cy="621101"/>
          </a:xfrm>
          <a:prstGeom prst="rect">
            <a:avLst/>
          </a:prstGeom>
          <a:solidFill>
            <a:srgbClr val="61B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97</a:t>
            </a:r>
            <a:r>
              <a:rPr kumimoji="1" lang="en-US" altLang="ja-JP" sz="1400" baseline="0"/>
              <a:t>  176  36</a:t>
            </a:r>
            <a:endParaRPr kumimoji="1" lang="ja-JP" altLang="en-US" sz="1400"/>
          </a:p>
        </p:txBody>
      </p:sp>
      <p:sp>
        <p:nvSpPr>
          <p:cNvPr id="41" name="正方形/長方形 40"/>
          <p:cNvSpPr/>
          <p:nvPr userDrawn="1"/>
        </p:nvSpPr>
        <p:spPr>
          <a:xfrm>
            <a:off x="7004666" y="2904858"/>
            <a:ext cx="2027162" cy="621101"/>
          </a:xfrm>
          <a:prstGeom prst="rect">
            <a:avLst/>
          </a:prstGeom>
          <a:solidFill>
            <a:srgbClr val="78C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RGB</a:t>
            </a:r>
            <a:r>
              <a:rPr kumimoji="1" lang="ja-JP" altLang="en-US" sz="1400"/>
              <a:t>　</a:t>
            </a:r>
            <a:r>
              <a:rPr kumimoji="1" lang="en-US" altLang="ja-JP" sz="1400"/>
              <a:t>120  199  54</a:t>
            </a:r>
            <a:endParaRPr kumimoji="1" lang="ja-JP" altLang="en-US" sz="1400"/>
          </a:p>
        </p:txBody>
      </p:sp>
      <p:sp>
        <p:nvSpPr>
          <p:cNvPr id="42" name="正方形/長方形 41"/>
          <p:cNvSpPr/>
          <p:nvPr userDrawn="1"/>
        </p:nvSpPr>
        <p:spPr>
          <a:xfrm>
            <a:off x="7004665" y="3525959"/>
            <a:ext cx="2027162" cy="621101"/>
          </a:xfrm>
          <a:prstGeom prst="rect">
            <a:avLst/>
          </a:prstGeom>
          <a:solidFill>
            <a:srgbClr val="8FD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143  222  107</a:t>
            </a:r>
            <a:endParaRPr kumimoji="1" lang="ja-JP" altLang="en-US" sz="1400">
              <a:solidFill>
                <a:schemeClr val="tx1"/>
              </a:solidFill>
            </a:endParaRPr>
          </a:p>
        </p:txBody>
      </p:sp>
      <p:sp>
        <p:nvSpPr>
          <p:cNvPr id="43" name="正方形/長方形 42"/>
          <p:cNvSpPr/>
          <p:nvPr userDrawn="1"/>
        </p:nvSpPr>
        <p:spPr>
          <a:xfrm>
            <a:off x="7004664" y="4147064"/>
            <a:ext cx="2027162" cy="621101"/>
          </a:xfrm>
          <a:prstGeom prst="rect">
            <a:avLst/>
          </a:prstGeom>
          <a:solidFill>
            <a:srgbClr val="ACF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172  240  145</a:t>
            </a:r>
            <a:endParaRPr kumimoji="1" lang="ja-JP" altLang="en-US" sz="1400">
              <a:solidFill>
                <a:schemeClr val="tx1"/>
              </a:solidFill>
            </a:endParaRPr>
          </a:p>
        </p:txBody>
      </p:sp>
      <p:sp>
        <p:nvSpPr>
          <p:cNvPr id="44" name="正方形/長方形 43"/>
          <p:cNvSpPr/>
          <p:nvPr userDrawn="1"/>
        </p:nvSpPr>
        <p:spPr>
          <a:xfrm>
            <a:off x="7004663" y="4768165"/>
            <a:ext cx="2027162" cy="621101"/>
          </a:xfrm>
          <a:prstGeom prst="rect">
            <a:avLst/>
          </a:prstGeom>
          <a:solidFill>
            <a:srgbClr val="CFF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RGB</a:t>
            </a:r>
            <a:r>
              <a:rPr kumimoji="1" lang="ja-JP" altLang="en-US" sz="1400">
                <a:solidFill>
                  <a:schemeClr val="tx1"/>
                </a:solidFill>
              </a:rPr>
              <a:t>　</a:t>
            </a:r>
            <a:r>
              <a:rPr kumimoji="1" lang="en-US" altLang="ja-JP" sz="1400">
                <a:solidFill>
                  <a:schemeClr val="tx1"/>
                </a:solidFill>
              </a:rPr>
              <a:t>207  252  199</a:t>
            </a:r>
            <a:endParaRPr kumimoji="1" lang="ja-JP" altLang="en-US" sz="1400">
              <a:solidFill>
                <a:schemeClr val="tx1"/>
              </a:solidFill>
            </a:endParaRPr>
          </a:p>
        </p:txBody>
      </p:sp>
      <p:sp>
        <p:nvSpPr>
          <p:cNvPr id="47" name="テキスト ボックス 46"/>
          <p:cNvSpPr txBox="1"/>
          <p:nvPr userDrawn="1"/>
        </p:nvSpPr>
        <p:spPr>
          <a:xfrm>
            <a:off x="6978761" y="1293324"/>
            <a:ext cx="2078966" cy="369332"/>
          </a:xfrm>
          <a:prstGeom prst="rect">
            <a:avLst/>
          </a:prstGeom>
          <a:noFill/>
        </p:spPr>
        <p:txBody>
          <a:bodyPr wrap="square" rtlCol="0">
            <a:spAutoFit/>
          </a:bodyPr>
          <a:lstStyle/>
          <a:p>
            <a:pPr algn="ctr"/>
            <a:r>
              <a:rPr kumimoji="1" lang="en-US" altLang="ja-JP" b="1">
                <a:solidFill>
                  <a:srgbClr val="EBAD00"/>
                </a:solidFill>
              </a:rPr>
              <a:t>Citrix Color</a:t>
            </a:r>
            <a:endParaRPr kumimoji="1" lang="ja-JP" altLang="en-US" b="1">
              <a:solidFill>
                <a:srgbClr val="EBAD00"/>
              </a:solidFill>
            </a:endParaRPr>
          </a:p>
        </p:txBody>
      </p:sp>
    </p:spTree>
    <p:extLst>
      <p:ext uri="{BB962C8B-B14F-4D97-AF65-F5344CB8AC3E}">
        <p14:creationId xmlns:p14="http://schemas.microsoft.com/office/powerpoint/2010/main" val="418968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4868" y="191725"/>
            <a:ext cx="9970817" cy="504000"/>
          </a:xfrm>
          <a:prstGeom prst="rect">
            <a:avLst/>
          </a:prstGeom>
          <a:ln>
            <a:noFill/>
          </a:ln>
        </p:spPr>
        <p:style>
          <a:lnRef idx="2">
            <a:schemeClr val="accent2"/>
          </a:lnRef>
          <a:fillRef idx="1">
            <a:schemeClr val="lt1"/>
          </a:fillRef>
          <a:effectRef idx="0">
            <a:schemeClr val="accent2"/>
          </a:effectRef>
          <a:fontRef idx="none"/>
        </p:style>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54867" y="1091436"/>
            <a:ext cx="11520000" cy="50400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p:nvSpPr>
        <p:spPr>
          <a:xfrm>
            <a:off x="354867" y="6626055"/>
            <a:ext cx="3124253" cy="138499"/>
          </a:xfrm>
          <a:prstGeom prst="rect">
            <a:avLst/>
          </a:prstGeom>
          <a:noFill/>
        </p:spPr>
        <p:txBody>
          <a:bodyPr wrap="none" lIns="0" tIns="0" rIns="0" bIns="0" rtlCol="0" anchor="ctr">
            <a:spAutoFit/>
          </a:bodyPr>
          <a:lstStyle/>
          <a:p>
            <a:pPr algn="l"/>
            <a:r>
              <a:rPr kumimoji="1" lang="en-US" altLang="ja-JP" sz="900">
                <a:solidFill>
                  <a:schemeClr val="tx1">
                    <a:lumMod val="50000"/>
                    <a:lumOff val="50000"/>
                  </a:schemeClr>
                </a:solidFill>
              </a:rPr>
              <a:t>Copyright © Tokyo Electron Device LTD. All Rights Reserved.</a:t>
            </a:r>
            <a:endParaRPr kumimoji="1" lang="ja-JP" altLang="en-US" sz="900">
              <a:solidFill>
                <a:schemeClr val="tx1">
                  <a:lumMod val="50000"/>
                  <a:lumOff val="50000"/>
                </a:schemeClr>
              </a:solidFill>
            </a:endParaRPr>
          </a:p>
        </p:txBody>
      </p:sp>
      <p:sp>
        <p:nvSpPr>
          <p:cNvPr id="8" name="テキスト ボックス 7"/>
          <p:cNvSpPr txBox="1"/>
          <p:nvPr/>
        </p:nvSpPr>
        <p:spPr>
          <a:xfrm>
            <a:off x="5989401" y="6626055"/>
            <a:ext cx="213199" cy="184453"/>
          </a:xfrm>
          <a:prstGeom prst="rect">
            <a:avLst/>
          </a:prstGeom>
          <a:noFill/>
        </p:spPr>
        <p:txBody>
          <a:bodyPr wrap="none" lIns="0" tIns="0" rIns="0" bIns="0" rtlCol="0" anchor="ctr">
            <a:noAutofit/>
          </a:bodyPr>
          <a:lstStyle/>
          <a:p>
            <a:pPr algn="r"/>
            <a:fld id="{093A90CE-37A5-4B3F-8778-676E0ECBD275}" type="slidenum">
              <a:rPr kumimoji="1" lang="en-US" altLang="ja-JP" sz="1000" b="1" smtClean="0">
                <a:solidFill>
                  <a:schemeClr val="tx1">
                    <a:lumMod val="50000"/>
                    <a:lumOff val="50000"/>
                  </a:schemeClr>
                </a:solidFill>
              </a:rPr>
              <a:t>‹#›</a:t>
            </a:fld>
            <a:endParaRPr kumimoji="1" lang="ja-JP" altLang="en-US" sz="1000" b="1">
              <a:solidFill>
                <a:schemeClr val="tx1">
                  <a:lumMod val="50000"/>
                  <a:lumOff val="50000"/>
                </a:schemeClr>
              </a:solidFill>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27041" y="242558"/>
            <a:ext cx="1230769" cy="360000"/>
          </a:xfrm>
          <a:prstGeom prst="rect">
            <a:avLst/>
          </a:prstGeom>
        </p:spPr>
      </p:pic>
      <p:sp>
        <p:nvSpPr>
          <p:cNvPr id="10" name="正方形/長方形 9"/>
          <p:cNvSpPr/>
          <p:nvPr/>
        </p:nvSpPr>
        <p:spPr>
          <a:xfrm>
            <a:off x="-1" y="0"/>
            <a:ext cx="144000" cy="68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768476"/>
      </p:ext>
    </p:extLst>
  </p:cSld>
  <p:clrMap bg1="lt1" tx1="dk1" bg2="lt2" tx2="dk2" accent1="accent1" accent2="accent2" accent3="accent3" accent4="accent4" accent5="accent5" accent6="accent6" hlink="hlink" folHlink="folHlink"/>
  <p:sldLayoutIdLst>
    <p:sldLayoutId id="2147483657" r:id="rId1"/>
    <p:sldLayoutId id="2147483651" r:id="rId2"/>
    <p:sldLayoutId id="2147483661" r:id="rId3"/>
    <p:sldLayoutId id="2147483650" r:id="rId4"/>
    <p:sldLayoutId id="2147483662" r:id="rId5"/>
  </p:sldLayoutIdLst>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3524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p"/>
        <a:defRPr kumimoji="1" sz="2400" kern="1200">
          <a:solidFill>
            <a:schemeClr val="tx2"/>
          </a:solidFill>
          <a:latin typeface="+mn-lt"/>
          <a:ea typeface="+mn-ea"/>
          <a:cs typeface="+mn-cs"/>
        </a:defRPr>
      </a:lvl1pPr>
      <a:lvl2pPr marL="809625" indent="-352425" algn="l" defTabSz="914400" rtl="0" eaLnBrk="1" latinLnBrk="0" hangingPunct="1">
        <a:lnSpc>
          <a:spcPct val="90000"/>
        </a:lnSpc>
        <a:spcBef>
          <a:spcPts val="0"/>
        </a:spcBef>
        <a:spcAft>
          <a:spcPts val="1200"/>
        </a:spcAft>
        <a:buClr>
          <a:schemeClr val="bg2"/>
        </a:buClr>
        <a:buFont typeface="Wingdings" panose="05000000000000000000" pitchFamily="2" charset="2"/>
        <a:buChar char="l"/>
        <a:defRPr kumimoji="1" sz="2000" kern="1200">
          <a:solidFill>
            <a:schemeClr val="tx2"/>
          </a:solidFill>
          <a:latin typeface="+mn-lt"/>
          <a:ea typeface="+mn-ea"/>
          <a:cs typeface="+mn-cs"/>
        </a:defRPr>
      </a:lvl2pPr>
      <a:lvl3pPr marL="1254125" indent="-339725" algn="l" defTabSz="914400" rtl="0" eaLnBrk="1" latinLnBrk="0" hangingPunct="1">
        <a:lnSpc>
          <a:spcPct val="90000"/>
        </a:lnSpc>
        <a:spcBef>
          <a:spcPts val="0"/>
        </a:spcBef>
        <a:spcAft>
          <a:spcPts val="1200"/>
        </a:spcAft>
        <a:buClr>
          <a:schemeClr val="bg2"/>
        </a:buClr>
        <a:buFont typeface="Arial" panose="020B0604020202020204" pitchFamily="34" charset="0"/>
        <a:buChar char="•"/>
        <a:defRPr kumimoji="1" sz="1800" kern="1200">
          <a:solidFill>
            <a:schemeClr val="tx2"/>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bg2"/>
        </a:buClr>
        <a:buFont typeface="Arial" panose="020B0604020202020204" pitchFamily="34" charset="0"/>
        <a:buChar char="•"/>
        <a:defRPr kumimoji="1"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spcAft>
          <a:spcPts val="1200"/>
        </a:spcAft>
        <a:buClr>
          <a:schemeClr val="bg2"/>
        </a:buClr>
        <a:buFont typeface="Arial" panose="020B0604020202020204" pitchFamily="34" charset="0"/>
        <a:buChar char="•"/>
        <a:defRPr kumimoji="1"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B7F_990DCAA0.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B2E_E57C899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8A5CF1-54CC-4D4D-96F4-A35179B3E6B8}"/>
              </a:ext>
            </a:extLst>
          </p:cNvPr>
          <p:cNvSpPr>
            <a:spLocks noGrp="1"/>
          </p:cNvSpPr>
          <p:nvPr>
            <p:ph type="title"/>
          </p:nvPr>
        </p:nvSpPr>
        <p:spPr>
          <a:xfrm>
            <a:off x="3530999" y="2239877"/>
            <a:ext cx="8326040" cy="1920526"/>
          </a:xfrm>
        </p:spPr>
        <p:txBody>
          <a:bodyPr/>
          <a:lstStyle/>
          <a:p>
            <a:r>
              <a:rPr kumimoji="1" lang="ja-JP" altLang="en-US" dirty="0"/>
              <a:t>すべての</a:t>
            </a:r>
            <a:r>
              <a:rPr lang="en-US" altLang="ja-JP" sz="4400" dirty="0"/>
              <a:t>CVAD</a:t>
            </a:r>
            <a:r>
              <a:rPr lang="ja-JP" altLang="en-US" sz="4400" dirty="0"/>
              <a:t>ユーザー必見！</a:t>
            </a:r>
            <a:br>
              <a:rPr lang="en-US" altLang="ja-JP" sz="4400" dirty="0"/>
            </a:br>
            <a:r>
              <a:rPr lang="ja-JP" altLang="en-US" dirty="0"/>
              <a:t>リモートアクセス環境をよりよくする３つのポイント</a:t>
            </a:r>
            <a:endParaRPr kumimoji="1" lang="ja-JP" altLang="en-US" dirty="0"/>
          </a:p>
        </p:txBody>
      </p:sp>
      <p:sp>
        <p:nvSpPr>
          <p:cNvPr id="3" name="テキスト プレースホルダー 2">
            <a:extLst>
              <a:ext uri="{FF2B5EF4-FFF2-40B4-BE49-F238E27FC236}">
                <a16:creationId xmlns:a16="http://schemas.microsoft.com/office/drawing/2014/main" id="{AA405D6E-D594-405C-9C60-9AEDB8CF7427}"/>
              </a:ext>
            </a:extLst>
          </p:cNvPr>
          <p:cNvSpPr>
            <a:spLocks noGrp="1"/>
          </p:cNvSpPr>
          <p:nvPr>
            <p:ph type="body" sz="quarter" idx="10"/>
          </p:nvPr>
        </p:nvSpPr>
        <p:spPr>
          <a:xfrm>
            <a:off x="7989786" y="5190325"/>
            <a:ext cx="3867252" cy="667875"/>
          </a:xfrm>
        </p:spPr>
        <p:txBody>
          <a:bodyPr/>
          <a:lstStyle/>
          <a:p>
            <a:r>
              <a:rPr kumimoji="1" lang="en-US" altLang="ja-JP" dirty="0"/>
              <a:t>CN BU</a:t>
            </a:r>
            <a:r>
              <a:rPr kumimoji="1" lang="ja-JP" altLang="en-US" dirty="0"/>
              <a:t> プロダクト第一技術部</a:t>
            </a:r>
            <a:endParaRPr kumimoji="1" lang="en-US" altLang="ja-JP" dirty="0"/>
          </a:p>
          <a:p>
            <a:r>
              <a:rPr lang="ja-JP" altLang="en-US" dirty="0"/>
              <a:t>藤原 裕也</a:t>
            </a:r>
            <a:endParaRPr kumimoji="1" lang="ja-JP" altLang="en-US" dirty="0"/>
          </a:p>
        </p:txBody>
      </p:sp>
    </p:spTree>
    <p:extLst>
      <p:ext uri="{BB962C8B-B14F-4D97-AF65-F5344CB8AC3E}">
        <p14:creationId xmlns:p14="http://schemas.microsoft.com/office/powerpoint/2010/main" val="186035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1DD8FDF2-50B3-4A11-82A4-4835E20D6DAC}"/>
              </a:ext>
            </a:extLst>
          </p:cNvPr>
          <p:cNvPicPr>
            <a:picLocks noGrp="1" noChangeAspect="1"/>
          </p:cNvPicPr>
          <p:nvPr>
            <p:ph idx="1"/>
          </p:nvPr>
        </p:nvPicPr>
        <p:blipFill>
          <a:blip r:embed="rId2"/>
          <a:stretch>
            <a:fillRect/>
          </a:stretch>
        </p:blipFill>
        <p:spPr>
          <a:xfrm>
            <a:off x="263170" y="880749"/>
            <a:ext cx="8582208" cy="5540522"/>
          </a:xfrm>
        </p:spPr>
      </p:pic>
      <p:sp>
        <p:nvSpPr>
          <p:cNvPr id="3" name="タイトル 2">
            <a:extLst>
              <a:ext uri="{FF2B5EF4-FFF2-40B4-BE49-F238E27FC236}">
                <a16:creationId xmlns:a16="http://schemas.microsoft.com/office/drawing/2014/main" id="{6B6C7B8D-6E12-441C-A113-630B04A6C34E}"/>
              </a:ext>
            </a:extLst>
          </p:cNvPr>
          <p:cNvSpPr>
            <a:spLocks noGrp="1"/>
          </p:cNvSpPr>
          <p:nvPr>
            <p:ph type="title"/>
          </p:nvPr>
        </p:nvSpPr>
        <p:spPr/>
        <p:txBody>
          <a:bodyPr/>
          <a:lstStyle/>
          <a:p>
            <a:r>
              <a:rPr kumimoji="1" lang="en-US" altLang="ja-JP" dirty="0"/>
              <a:t>Native OTP</a:t>
            </a:r>
            <a:r>
              <a:rPr kumimoji="1" lang="ja-JP" altLang="en-US" dirty="0"/>
              <a:t>利用イメージ</a:t>
            </a:r>
          </a:p>
        </p:txBody>
      </p:sp>
      <p:pic>
        <p:nvPicPr>
          <p:cNvPr id="7" name="図 6">
            <a:extLst>
              <a:ext uri="{FF2B5EF4-FFF2-40B4-BE49-F238E27FC236}">
                <a16:creationId xmlns:a16="http://schemas.microsoft.com/office/drawing/2014/main" id="{333A2465-D8A4-4AC1-A84E-46C757E5B921}"/>
              </a:ext>
            </a:extLst>
          </p:cNvPr>
          <p:cNvPicPr>
            <a:picLocks noChangeAspect="1"/>
          </p:cNvPicPr>
          <p:nvPr/>
        </p:nvPicPr>
        <p:blipFill>
          <a:blip r:embed="rId3"/>
          <a:stretch>
            <a:fillRect/>
          </a:stretch>
        </p:blipFill>
        <p:spPr>
          <a:xfrm>
            <a:off x="9279782" y="1680029"/>
            <a:ext cx="2644499" cy="4659356"/>
          </a:xfrm>
          <a:prstGeom prst="rect">
            <a:avLst/>
          </a:prstGeom>
        </p:spPr>
      </p:pic>
      <p:sp>
        <p:nvSpPr>
          <p:cNvPr id="10" name="正方形/長方形 9">
            <a:extLst>
              <a:ext uri="{FF2B5EF4-FFF2-40B4-BE49-F238E27FC236}">
                <a16:creationId xmlns:a16="http://schemas.microsoft.com/office/drawing/2014/main" id="{FC1E9C80-8992-498B-A599-3B6C7022A986}"/>
              </a:ext>
            </a:extLst>
          </p:cNvPr>
          <p:cNvSpPr/>
          <p:nvPr/>
        </p:nvSpPr>
        <p:spPr>
          <a:xfrm>
            <a:off x="9474611" y="2336924"/>
            <a:ext cx="674623" cy="133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2A20C7D8-84E3-4E8A-AE20-94851935929F}"/>
              </a:ext>
            </a:extLst>
          </p:cNvPr>
          <p:cNvPicPr>
            <a:picLocks noChangeAspect="1"/>
          </p:cNvPicPr>
          <p:nvPr/>
        </p:nvPicPr>
        <p:blipFill>
          <a:blip r:embed="rId4"/>
          <a:stretch>
            <a:fillRect/>
          </a:stretch>
        </p:blipFill>
        <p:spPr>
          <a:xfrm>
            <a:off x="9316118" y="3025896"/>
            <a:ext cx="2517866" cy="2152075"/>
          </a:xfrm>
          <a:prstGeom prst="rect">
            <a:avLst/>
          </a:prstGeom>
        </p:spPr>
      </p:pic>
      <p:pic>
        <p:nvPicPr>
          <p:cNvPr id="12" name="図 11">
            <a:extLst>
              <a:ext uri="{FF2B5EF4-FFF2-40B4-BE49-F238E27FC236}">
                <a16:creationId xmlns:a16="http://schemas.microsoft.com/office/drawing/2014/main" id="{6E677F48-89C3-477B-A51C-4BC40855E133}"/>
              </a:ext>
            </a:extLst>
          </p:cNvPr>
          <p:cNvPicPr>
            <a:picLocks noChangeAspect="1"/>
          </p:cNvPicPr>
          <p:nvPr/>
        </p:nvPicPr>
        <p:blipFill>
          <a:blip r:embed="rId4"/>
          <a:stretch>
            <a:fillRect/>
          </a:stretch>
        </p:blipFill>
        <p:spPr>
          <a:xfrm>
            <a:off x="9352454" y="2234644"/>
            <a:ext cx="2517866" cy="302666"/>
          </a:xfrm>
          <a:prstGeom prst="rect">
            <a:avLst/>
          </a:prstGeom>
        </p:spPr>
      </p:pic>
      <p:sp>
        <p:nvSpPr>
          <p:cNvPr id="13" name="テキスト ボックス 12">
            <a:extLst>
              <a:ext uri="{FF2B5EF4-FFF2-40B4-BE49-F238E27FC236}">
                <a16:creationId xmlns:a16="http://schemas.microsoft.com/office/drawing/2014/main" id="{7CB0FF73-B977-4EE2-8F73-0A63FFCD3175}"/>
              </a:ext>
            </a:extLst>
          </p:cNvPr>
          <p:cNvSpPr txBox="1"/>
          <p:nvPr/>
        </p:nvSpPr>
        <p:spPr>
          <a:xfrm>
            <a:off x="9352454" y="2296088"/>
            <a:ext cx="2068463" cy="215444"/>
          </a:xfrm>
          <a:prstGeom prst="rect">
            <a:avLst/>
          </a:prstGeom>
          <a:noFill/>
        </p:spPr>
        <p:txBody>
          <a:bodyPr wrap="square" rtlCol="0">
            <a:spAutoFit/>
          </a:bodyPr>
          <a:lstStyle/>
          <a:p>
            <a:r>
              <a:rPr kumimoji="1" lang="en-US" altLang="ja-JP" sz="800" dirty="0">
                <a:solidFill>
                  <a:srgbClr val="EAEAEA"/>
                </a:solidFill>
              </a:rPr>
              <a:t>sample-user@tokyo.electron.device.com</a:t>
            </a:r>
            <a:endParaRPr kumimoji="1" lang="ja-JP" altLang="en-US" sz="800" dirty="0">
              <a:solidFill>
                <a:srgbClr val="EAEAEA"/>
              </a:solidFill>
            </a:endParaRPr>
          </a:p>
        </p:txBody>
      </p:sp>
      <p:pic>
        <p:nvPicPr>
          <p:cNvPr id="15" name="図 14">
            <a:extLst>
              <a:ext uri="{FF2B5EF4-FFF2-40B4-BE49-F238E27FC236}">
                <a16:creationId xmlns:a16="http://schemas.microsoft.com/office/drawing/2014/main" id="{4115624F-E27A-4EE5-92CF-BC8CDAC3B329}"/>
              </a:ext>
            </a:extLst>
          </p:cNvPr>
          <p:cNvPicPr>
            <a:picLocks noChangeAspect="1"/>
          </p:cNvPicPr>
          <p:nvPr/>
        </p:nvPicPr>
        <p:blipFill>
          <a:blip r:embed="rId5"/>
          <a:stretch>
            <a:fillRect/>
          </a:stretch>
        </p:blipFill>
        <p:spPr>
          <a:xfrm>
            <a:off x="1379915" y="964141"/>
            <a:ext cx="2786360" cy="171469"/>
          </a:xfrm>
          <a:prstGeom prst="rect">
            <a:avLst/>
          </a:prstGeom>
        </p:spPr>
      </p:pic>
      <p:sp>
        <p:nvSpPr>
          <p:cNvPr id="16" name="テキスト ボックス 15">
            <a:extLst>
              <a:ext uri="{FF2B5EF4-FFF2-40B4-BE49-F238E27FC236}">
                <a16:creationId xmlns:a16="http://schemas.microsoft.com/office/drawing/2014/main" id="{15317B0D-FCF4-49C2-809F-30DBD924470E}"/>
              </a:ext>
            </a:extLst>
          </p:cNvPr>
          <p:cNvSpPr txBox="1"/>
          <p:nvPr/>
        </p:nvSpPr>
        <p:spPr>
          <a:xfrm>
            <a:off x="1385973" y="942153"/>
            <a:ext cx="3411803" cy="215444"/>
          </a:xfrm>
          <a:prstGeom prst="rect">
            <a:avLst/>
          </a:prstGeom>
          <a:noFill/>
        </p:spPr>
        <p:txBody>
          <a:bodyPr wrap="square" rtlCol="0">
            <a:spAutoFit/>
          </a:bodyPr>
          <a:lstStyle/>
          <a:p>
            <a:r>
              <a:rPr kumimoji="1" lang="en-US" altLang="ja-JP" sz="800" dirty="0">
                <a:solidFill>
                  <a:srgbClr val="EAEAEA"/>
                </a:solidFill>
              </a:rPr>
              <a:t>tokyo.electron.device.com/logon/LogonPoint/tmindex.html</a:t>
            </a:r>
            <a:endParaRPr kumimoji="1" lang="ja-JP" altLang="en-US" sz="800" dirty="0">
              <a:solidFill>
                <a:srgbClr val="EAEAEA"/>
              </a:solidFill>
            </a:endParaRPr>
          </a:p>
        </p:txBody>
      </p:sp>
      <p:sp>
        <p:nvSpPr>
          <p:cNvPr id="17" name="正方形/長方形 16">
            <a:extLst>
              <a:ext uri="{FF2B5EF4-FFF2-40B4-BE49-F238E27FC236}">
                <a16:creationId xmlns:a16="http://schemas.microsoft.com/office/drawing/2014/main" id="{E978CB88-4604-425D-A39E-11547E9FFE9C}"/>
              </a:ext>
            </a:extLst>
          </p:cNvPr>
          <p:cNvSpPr/>
          <p:nvPr/>
        </p:nvSpPr>
        <p:spPr>
          <a:xfrm>
            <a:off x="5086728" y="4117828"/>
            <a:ext cx="3239762" cy="32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solidFill>
              </a:rPr>
              <a:t>ワンタイムパスワード</a:t>
            </a:r>
            <a:endParaRPr kumimoji="1" lang="ja-JP" altLang="en-US" dirty="0">
              <a:solidFill>
                <a:schemeClr val="accent1"/>
              </a:solidFill>
            </a:endParaRPr>
          </a:p>
        </p:txBody>
      </p:sp>
      <p:sp>
        <p:nvSpPr>
          <p:cNvPr id="18" name="正方形/長方形 17">
            <a:extLst>
              <a:ext uri="{FF2B5EF4-FFF2-40B4-BE49-F238E27FC236}">
                <a16:creationId xmlns:a16="http://schemas.microsoft.com/office/drawing/2014/main" id="{0CFD1B05-EBE5-4E68-A6E2-FCA9339A01B9}"/>
              </a:ext>
            </a:extLst>
          </p:cNvPr>
          <p:cNvSpPr/>
          <p:nvPr/>
        </p:nvSpPr>
        <p:spPr>
          <a:xfrm>
            <a:off x="5086728" y="3682703"/>
            <a:ext cx="3239762" cy="32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solidFill>
              </a:rPr>
              <a:t>パスワード</a:t>
            </a:r>
            <a:endParaRPr kumimoji="1" lang="ja-JP" altLang="en-US" dirty="0">
              <a:solidFill>
                <a:schemeClr val="accent1"/>
              </a:solidFill>
            </a:endParaRPr>
          </a:p>
        </p:txBody>
      </p:sp>
      <p:sp>
        <p:nvSpPr>
          <p:cNvPr id="19" name="正方形/長方形 18">
            <a:extLst>
              <a:ext uri="{FF2B5EF4-FFF2-40B4-BE49-F238E27FC236}">
                <a16:creationId xmlns:a16="http://schemas.microsoft.com/office/drawing/2014/main" id="{F9D6FEC6-6128-404B-BC8C-F3F28F818A7B}"/>
              </a:ext>
            </a:extLst>
          </p:cNvPr>
          <p:cNvSpPr/>
          <p:nvPr/>
        </p:nvSpPr>
        <p:spPr>
          <a:xfrm>
            <a:off x="5086728" y="3254514"/>
            <a:ext cx="3239762" cy="32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solidFill>
              </a:rPr>
              <a:t>ユーザー名</a:t>
            </a:r>
            <a:endParaRPr kumimoji="1" lang="ja-JP" altLang="en-US" dirty="0">
              <a:solidFill>
                <a:schemeClr val="accent1"/>
              </a:solidFill>
            </a:endParaRPr>
          </a:p>
        </p:txBody>
      </p:sp>
      <p:cxnSp>
        <p:nvCxnSpPr>
          <p:cNvPr id="21" name="コネクタ: カギ線 20">
            <a:extLst>
              <a:ext uri="{FF2B5EF4-FFF2-40B4-BE49-F238E27FC236}">
                <a16:creationId xmlns:a16="http://schemas.microsoft.com/office/drawing/2014/main" id="{76858F5D-AC8E-4866-99CA-5FD3C66925E0}"/>
              </a:ext>
            </a:extLst>
          </p:cNvPr>
          <p:cNvCxnSpPr>
            <a:cxnSpLocks/>
            <a:stCxn id="24" idx="2"/>
            <a:endCxn id="17" idx="3"/>
          </p:cNvCxnSpPr>
          <p:nvPr/>
        </p:nvCxnSpPr>
        <p:spPr>
          <a:xfrm rot="5400000">
            <a:off x="8485449" y="2741685"/>
            <a:ext cx="1380686" cy="1698604"/>
          </a:xfrm>
          <a:prstGeom prst="bentConnector2">
            <a:avLst/>
          </a:prstGeom>
          <a:ln w="57150">
            <a:solidFill>
              <a:schemeClr val="accent5"/>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EB270F3-8035-4E56-86D1-C27A78195DD6}"/>
              </a:ext>
            </a:extLst>
          </p:cNvPr>
          <p:cNvSpPr/>
          <p:nvPr/>
        </p:nvSpPr>
        <p:spPr>
          <a:xfrm>
            <a:off x="9410448" y="2511532"/>
            <a:ext cx="1229292" cy="389112"/>
          </a:xfrm>
          <a:prstGeom prst="rect">
            <a:avLst/>
          </a:prstGeom>
          <a:noFill/>
          <a:ln w="571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A95690B9-36F7-488B-B1EB-62ADC9826C2F}"/>
              </a:ext>
            </a:extLst>
          </p:cNvPr>
          <p:cNvSpPr/>
          <p:nvPr/>
        </p:nvSpPr>
        <p:spPr>
          <a:xfrm>
            <a:off x="6231646" y="131375"/>
            <a:ext cx="5638674" cy="648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r>
              <a:rPr kumimoji="1" lang="en-US" altLang="ja-JP" baseline="30000" dirty="0"/>
              <a:t>rd</a:t>
            </a:r>
            <a:r>
              <a:rPr kumimoji="1" lang="ja-JP" altLang="en-US" dirty="0"/>
              <a:t> </a:t>
            </a:r>
            <a:r>
              <a:rPr kumimoji="1" lang="en-US" altLang="ja-JP" dirty="0"/>
              <a:t>Party</a:t>
            </a:r>
            <a:r>
              <a:rPr kumimoji="1" lang="ja-JP" altLang="en-US" dirty="0"/>
              <a:t>製のソリューションを利用せず</a:t>
            </a:r>
            <a:r>
              <a:rPr kumimoji="1" lang="en-US" altLang="ja-JP" dirty="0"/>
              <a:t>ADC</a:t>
            </a:r>
            <a:r>
              <a:rPr kumimoji="1" lang="ja-JP" altLang="en-US" dirty="0"/>
              <a:t>単体で実現可能</a:t>
            </a:r>
          </a:p>
        </p:txBody>
      </p:sp>
    </p:spTree>
    <p:extLst>
      <p:ext uri="{BB962C8B-B14F-4D97-AF65-F5344CB8AC3E}">
        <p14:creationId xmlns:p14="http://schemas.microsoft.com/office/powerpoint/2010/main" val="338658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1818411-6E3F-48BF-818F-7E550C429E5B}"/>
              </a:ext>
            </a:extLst>
          </p:cNvPr>
          <p:cNvSpPr>
            <a:spLocks noGrp="1"/>
          </p:cNvSpPr>
          <p:nvPr>
            <p:ph type="title"/>
          </p:nvPr>
        </p:nvSpPr>
        <p:spPr/>
        <p:txBody>
          <a:bodyPr>
            <a:normAutofit/>
          </a:bodyPr>
          <a:lstStyle/>
          <a:p>
            <a:r>
              <a:rPr kumimoji="1" lang="en-US" altLang="ja-JP" dirty="0"/>
              <a:t>Native OTP</a:t>
            </a:r>
            <a:r>
              <a:rPr lang="ja-JP" altLang="en-US" dirty="0"/>
              <a:t>利用のためには</a:t>
            </a:r>
            <a:endParaRPr kumimoji="1" lang="ja-JP" altLang="en-US" dirty="0"/>
          </a:p>
        </p:txBody>
      </p:sp>
      <p:pic>
        <p:nvPicPr>
          <p:cNvPr id="14" name="図 13" descr="部屋 が含まれている画像&#10;&#10;自動的に生成された説明">
            <a:extLst>
              <a:ext uri="{FF2B5EF4-FFF2-40B4-BE49-F238E27FC236}">
                <a16:creationId xmlns:a16="http://schemas.microsoft.com/office/drawing/2014/main" id="{D219E4A0-DE78-4287-A247-05C8C49C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70" y="4964104"/>
            <a:ext cx="1492060" cy="1226348"/>
          </a:xfrm>
          <a:prstGeom prst="rect">
            <a:avLst/>
          </a:prstGeom>
        </p:spPr>
      </p:pic>
      <p:pic>
        <p:nvPicPr>
          <p:cNvPr id="15" name="図 14" descr="アイコン&#10;&#10;自動的に生成された説明">
            <a:extLst>
              <a:ext uri="{FF2B5EF4-FFF2-40B4-BE49-F238E27FC236}">
                <a16:creationId xmlns:a16="http://schemas.microsoft.com/office/drawing/2014/main" id="{BBB82C94-63AC-4C34-B72E-ACF6B1E2C587}"/>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70657" y="5295780"/>
            <a:ext cx="1642063" cy="562995"/>
          </a:xfrm>
          <a:prstGeom prst="roundRect">
            <a:avLst>
              <a:gd name="adj" fmla="val 11375"/>
            </a:avLst>
          </a:prstGeom>
          <a:solidFill>
            <a:schemeClr val="bg1"/>
          </a:solidFill>
        </p:spPr>
      </p:pic>
      <p:sp>
        <p:nvSpPr>
          <p:cNvPr id="17" name="直方体 16">
            <a:extLst>
              <a:ext uri="{FF2B5EF4-FFF2-40B4-BE49-F238E27FC236}">
                <a16:creationId xmlns:a16="http://schemas.microsoft.com/office/drawing/2014/main" id="{57CAF5E6-3B66-4961-B3EC-A15F5E29A440}"/>
              </a:ext>
            </a:extLst>
          </p:cNvPr>
          <p:cNvSpPr/>
          <p:nvPr/>
        </p:nvSpPr>
        <p:spPr>
          <a:xfrm>
            <a:off x="9909600" y="4689568"/>
            <a:ext cx="1910016" cy="1445613"/>
          </a:xfrm>
          <a:prstGeom prst="cube">
            <a:avLst/>
          </a:prstGeom>
          <a:solidFill>
            <a:schemeClr val="bg1"/>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descr="部屋 が含まれている画像&#10;&#10;自動的に生成された説明">
            <a:extLst>
              <a:ext uri="{FF2B5EF4-FFF2-40B4-BE49-F238E27FC236}">
                <a16:creationId xmlns:a16="http://schemas.microsoft.com/office/drawing/2014/main" id="{B8727457-1788-48CC-9551-5A51127AC0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129750" y="5159317"/>
            <a:ext cx="1029946" cy="846528"/>
          </a:xfrm>
          <a:prstGeom prst="rect">
            <a:avLst/>
          </a:prstGeom>
        </p:spPr>
      </p:pic>
      <p:cxnSp>
        <p:nvCxnSpPr>
          <p:cNvPr id="42" name="直線矢印コネクタ 41">
            <a:extLst>
              <a:ext uri="{FF2B5EF4-FFF2-40B4-BE49-F238E27FC236}">
                <a16:creationId xmlns:a16="http://schemas.microsoft.com/office/drawing/2014/main" id="{F8B13A92-7B5B-48B2-B87E-67B0500120FD}"/>
              </a:ext>
            </a:extLst>
          </p:cNvPr>
          <p:cNvCxnSpPr/>
          <p:nvPr/>
        </p:nvCxnSpPr>
        <p:spPr>
          <a:xfrm>
            <a:off x="2541600" y="5556418"/>
            <a:ext cx="2505600" cy="0"/>
          </a:xfrm>
          <a:prstGeom prst="straightConnector1">
            <a:avLst/>
          </a:prstGeom>
          <a:ln w="5715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図 44" descr="アイコン&#10;&#10;自動的に生成された説明">
            <a:extLst>
              <a:ext uri="{FF2B5EF4-FFF2-40B4-BE49-F238E27FC236}">
                <a16:creationId xmlns:a16="http://schemas.microsoft.com/office/drawing/2014/main" id="{28D3A142-3F0D-4A32-853A-4AC7523DE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8311" y="2618394"/>
            <a:ext cx="626297" cy="1130886"/>
          </a:xfrm>
          <a:prstGeom prst="rect">
            <a:avLst/>
          </a:prstGeom>
          <a:solidFill>
            <a:schemeClr val="bg1"/>
          </a:solidFill>
        </p:spPr>
      </p:pic>
      <p:sp>
        <p:nvSpPr>
          <p:cNvPr id="46" name="テキスト ボックス 45">
            <a:extLst>
              <a:ext uri="{FF2B5EF4-FFF2-40B4-BE49-F238E27FC236}">
                <a16:creationId xmlns:a16="http://schemas.microsoft.com/office/drawing/2014/main" id="{90AB29F5-D5C4-4AC2-B311-6B019855184B}"/>
              </a:ext>
            </a:extLst>
          </p:cNvPr>
          <p:cNvSpPr txBox="1"/>
          <p:nvPr/>
        </p:nvSpPr>
        <p:spPr>
          <a:xfrm>
            <a:off x="10238311" y="3705152"/>
            <a:ext cx="807225" cy="523220"/>
          </a:xfrm>
          <a:prstGeom prst="rect">
            <a:avLst/>
          </a:prstGeom>
          <a:noFill/>
        </p:spPr>
        <p:txBody>
          <a:bodyPr wrap="square" rtlCol="0">
            <a:spAutoFit/>
          </a:bodyPr>
          <a:lstStyle/>
          <a:p>
            <a:r>
              <a:rPr kumimoji="1" lang="en-US" altLang="ja-JP" sz="2800" dirty="0">
                <a:solidFill>
                  <a:schemeClr val="tx2"/>
                </a:solidFill>
              </a:rPr>
              <a:t>AD</a:t>
            </a:r>
            <a:endParaRPr kumimoji="1" lang="ja-JP" altLang="en-US" sz="2800" dirty="0">
              <a:solidFill>
                <a:schemeClr val="tx2"/>
              </a:solidFill>
            </a:endParaRPr>
          </a:p>
        </p:txBody>
      </p:sp>
      <p:sp>
        <p:nvSpPr>
          <p:cNvPr id="47" name="テキスト ボックス 46">
            <a:extLst>
              <a:ext uri="{FF2B5EF4-FFF2-40B4-BE49-F238E27FC236}">
                <a16:creationId xmlns:a16="http://schemas.microsoft.com/office/drawing/2014/main" id="{A0BF1E1A-EF0B-4D0D-9738-E72E92C46079}"/>
              </a:ext>
            </a:extLst>
          </p:cNvPr>
          <p:cNvSpPr txBox="1"/>
          <p:nvPr/>
        </p:nvSpPr>
        <p:spPr>
          <a:xfrm>
            <a:off x="10188506" y="6135181"/>
            <a:ext cx="1473371" cy="523220"/>
          </a:xfrm>
          <a:prstGeom prst="rect">
            <a:avLst/>
          </a:prstGeom>
          <a:noFill/>
        </p:spPr>
        <p:txBody>
          <a:bodyPr wrap="square" rtlCol="0">
            <a:spAutoFit/>
          </a:bodyPr>
          <a:lstStyle/>
          <a:p>
            <a:r>
              <a:rPr kumimoji="1" lang="en-US" altLang="ja-JP" sz="2800" dirty="0">
                <a:solidFill>
                  <a:schemeClr val="tx2"/>
                </a:solidFill>
              </a:rPr>
              <a:t>CVAD</a:t>
            </a:r>
            <a:endParaRPr kumimoji="1" lang="ja-JP" altLang="en-US" sz="2800" dirty="0">
              <a:solidFill>
                <a:schemeClr val="tx2"/>
              </a:solidFill>
            </a:endParaRPr>
          </a:p>
        </p:txBody>
      </p:sp>
      <p:cxnSp>
        <p:nvCxnSpPr>
          <p:cNvPr id="48" name="直線矢印コネクタ 47">
            <a:extLst>
              <a:ext uri="{FF2B5EF4-FFF2-40B4-BE49-F238E27FC236}">
                <a16:creationId xmlns:a16="http://schemas.microsoft.com/office/drawing/2014/main" id="{1AED733D-C88E-461F-A0D4-4893BA1FE936}"/>
              </a:ext>
            </a:extLst>
          </p:cNvPr>
          <p:cNvCxnSpPr>
            <a:cxnSpLocks/>
          </p:cNvCxnSpPr>
          <p:nvPr/>
        </p:nvCxnSpPr>
        <p:spPr>
          <a:xfrm flipV="1">
            <a:off x="6936177" y="3749280"/>
            <a:ext cx="3056479" cy="1733513"/>
          </a:xfrm>
          <a:prstGeom prst="straightConnector1">
            <a:avLst/>
          </a:prstGeom>
          <a:ln w="57150">
            <a:solidFill>
              <a:schemeClr val="tx2">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278B51F-41D4-4F39-92C4-3A0DC2580C61}"/>
              </a:ext>
            </a:extLst>
          </p:cNvPr>
          <p:cNvSpPr txBox="1"/>
          <p:nvPr/>
        </p:nvSpPr>
        <p:spPr>
          <a:xfrm>
            <a:off x="8239074" y="4702494"/>
            <a:ext cx="1560451" cy="523220"/>
          </a:xfrm>
          <a:prstGeom prst="rect">
            <a:avLst/>
          </a:prstGeom>
          <a:noFill/>
        </p:spPr>
        <p:txBody>
          <a:bodyPr wrap="square" rtlCol="0">
            <a:spAutoFit/>
          </a:bodyPr>
          <a:lstStyle/>
          <a:p>
            <a:r>
              <a:rPr kumimoji="1" lang="en-US" altLang="ja-JP" sz="2800" dirty="0">
                <a:solidFill>
                  <a:schemeClr val="tx2"/>
                </a:solidFill>
              </a:rPr>
              <a:t>LDAP</a:t>
            </a:r>
            <a:r>
              <a:rPr kumimoji="1" lang="en-US" altLang="ja-JP" sz="2800" dirty="0">
                <a:solidFill>
                  <a:schemeClr val="accent5"/>
                </a:solidFill>
              </a:rPr>
              <a:t>S</a:t>
            </a:r>
            <a:endParaRPr kumimoji="1" lang="ja-JP" altLang="en-US" sz="2800" dirty="0">
              <a:solidFill>
                <a:schemeClr val="accent5"/>
              </a:solidFill>
            </a:endParaRPr>
          </a:p>
        </p:txBody>
      </p:sp>
      <p:pic>
        <p:nvPicPr>
          <p:cNvPr id="53" name="図 52">
            <a:extLst>
              <a:ext uri="{FF2B5EF4-FFF2-40B4-BE49-F238E27FC236}">
                <a16:creationId xmlns:a16="http://schemas.microsoft.com/office/drawing/2014/main" id="{CC352EFD-20A3-4D07-80A5-05D96E7BF8E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99617" y="5225714"/>
            <a:ext cx="816452" cy="562994"/>
          </a:xfrm>
          <a:prstGeom prst="rect">
            <a:avLst/>
          </a:prstGeom>
        </p:spPr>
      </p:pic>
      <p:sp>
        <p:nvSpPr>
          <p:cNvPr id="2" name="吹き出し: 角を丸めた四角形 1">
            <a:extLst>
              <a:ext uri="{FF2B5EF4-FFF2-40B4-BE49-F238E27FC236}">
                <a16:creationId xmlns:a16="http://schemas.microsoft.com/office/drawing/2014/main" id="{429FE31B-2870-45A8-BDE5-B5186F842C16}"/>
              </a:ext>
            </a:extLst>
          </p:cNvPr>
          <p:cNvSpPr/>
          <p:nvPr/>
        </p:nvSpPr>
        <p:spPr>
          <a:xfrm>
            <a:off x="5782923" y="3379948"/>
            <a:ext cx="2888374" cy="1002921"/>
          </a:xfrm>
          <a:prstGeom prst="wedgeRoundRectCallout">
            <a:avLst>
              <a:gd name="adj1" fmla="val -34173"/>
              <a:gd name="adj2" fmla="val 95348"/>
              <a:gd name="adj3" fmla="val 16667"/>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accent1"/>
                </a:solidFill>
              </a:rPr>
              <a:t>Domain Admins</a:t>
            </a:r>
            <a:r>
              <a:rPr kumimoji="1" lang="ja-JP" altLang="en-US" dirty="0">
                <a:solidFill>
                  <a:schemeClr val="accent1"/>
                </a:solidFill>
              </a:rPr>
              <a:t>グループに</a:t>
            </a:r>
            <a:endParaRPr kumimoji="1" lang="en-US" altLang="ja-JP" dirty="0">
              <a:solidFill>
                <a:schemeClr val="accent1"/>
              </a:solidFill>
            </a:endParaRPr>
          </a:p>
          <a:p>
            <a:pPr algn="ctr"/>
            <a:r>
              <a:rPr kumimoji="1" lang="ja-JP" altLang="en-US" dirty="0">
                <a:solidFill>
                  <a:schemeClr val="accent1"/>
                </a:solidFill>
              </a:rPr>
              <a:t>属するアカウントを登録</a:t>
            </a:r>
            <a:endParaRPr kumimoji="1" lang="en-US" altLang="ja-JP" dirty="0">
              <a:solidFill>
                <a:schemeClr val="accent1"/>
              </a:solidFill>
            </a:endParaRPr>
          </a:p>
        </p:txBody>
      </p:sp>
      <p:sp>
        <p:nvSpPr>
          <p:cNvPr id="18" name="吹き出し: 角を丸めた四角形 17">
            <a:extLst>
              <a:ext uri="{FF2B5EF4-FFF2-40B4-BE49-F238E27FC236}">
                <a16:creationId xmlns:a16="http://schemas.microsoft.com/office/drawing/2014/main" id="{572115EE-226D-4A85-BF85-743EA0FFE5D5}"/>
              </a:ext>
            </a:extLst>
          </p:cNvPr>
          <p:cNvSpPr/>
          <p:nvPr/>
        </p:nvSpPr>
        <p:spPr>
          <a:xfrm>
            <a:off x="8685563" y="1206770"/>
            <a:ext cx="2888374" cy="1002921"/>
          </a:xfrm>
          <a:prstGeom prst="wedgeRoundRectCallout">
            <a:avLst>
              <a:gd name="adj1" fmla="val -6752"/>
              <a:gd name="adj2" fmla="val 72375"/>
              <a:gd name="adj3" fmla="val 16667"/>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1"/>
                </a:solidFill>
              </a:rPr>
              <a:t>書き込み可能な属性必須</a:t>
            </a:r>
            <a:endParaRPr kumimoji="1" lang="en-US" altLang="ja-JP" dirty="0">
              <a:solidFill>
                <a:schemeClr val="accent1"/>
              </a:solidFill>
            </a:endParaRPr>
          </a:p>
          <a:p>
            <a:pPr algn="ctr"/>
            <a:r>
              <a:rPr lang="ja-JP" altLang="en-US" dirty="0">
                <a:solidFill>
                  <a:schemeClr val="accent1"/>
                </a:solidFill>
              </a:rPr>
              <a:t>（</a:t>
            </a:r>
            <a:r>
              <a:rPr lang="en-US" altLang="ja-JP" dirty="0" err="1">
                <a:solidFill>
                  <a:schemeClr val="accent1"/>
                </a:solidFill>
              </a:rPr>
              <a:t>DirectoryString</a:t>
            </a:r>
            <a:r>
              <a:rPr lang="ja-JP" altLang="en-US" dirty="0">
                <a:solidFill>
                  <a:schemeClr val="accent1"/>
                </a:solidFill>
              </a:rPr>
              <a:t>）</a:t>
            </a:r>
            <a:endParaRPr kumimoji="1" lang="en-US" altLang="ja-JP" dirty="0">
              <a:solidFill>
                <a:schemeClr val="accent1"/>
              </a:solidFill>
            </a:endParaRPr>
          </a:p>
        </p:txBody>
      </p:sp>
      <p:sp>
        <p:nvSpPr>
          <p:cNvPr id="19" name="吹き出し: 角を丸めた四角形 18">
            <a:extLst>
              <a:ext uri="{FF2B5EF4-FFF2-40B4-BE49-F238E27FC236}">
                <a16:creationId xmlns:a16="http://schemas.microsoft.com/office/drawing/2014/main" id="{96B896C2-C1B7-4366-95D4-984790228AA2}"/>
              </a:ext>
            </a:extLst>
          </p:cNvPr>
          <p:cNvSpPr/>
          <p:nvPr/>
        </p:nvSpPr>
        <p:spPr>
          <a:xfrm>
            <a:off x="2480789" y="3738604"/>
            <a:ext cx="2888374" cy="691623"/>
          </a:xfrm>
          <a:prstGeom prst="wedgeRoundRectCallout">
            <a:avLst>
              <a:gd name="adj1" fmla="val 43352"/>
              <a:gd name="adj2" fmla="val 93912"/>
              <a:gd name="adj3" fmla="val 16667"/>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accent1"/>
                </a:solidFill>
              </a:rPr>
              <a:t>Advanced Edition</a:t>
            </a:r>
            <a:r>
              <a:rPr kumimoji="1" lang="ja-JP" altLang="en-US" dirty="0">
                <a:solidFill>
                  <a:schemeClr val="accent1"/>
                </a:solidFill>
              </a:rPr>
              <a:t>以上</a:t>
            </a:r>
            <a:endParaRPr kumimoji="1" lang="en-US" altLang="ja-JP" dirty="0">
              <a:solidFill>
                <a:schemeClr val="accent1"/>
              </a:solidFill>
            </a:endParaRPr>
          </a:p>
        </p:txBody>
      </p:sp>
      <p:sp>
        <p:nvSpPr>
          <p:cNvPr id="4" name="テキスト ボックス 3">
            <a:extLst>
              <a:ext uri="{FF2B5EF4-FFF2-40B4-BE49-F238E27FC236}">
                <a16:creationId xmlns:a16="http://schemas.microsoft.com/office/drawing/2014/main" id="{A14C9233-A00C-40C4-BC2C-F6F3C31B65B5}"/>
              </a:ext>
            </a:extLst>
          </p:cNvPr>
          <p:cNvSpPr txBox="1"/>
          <p:nvPr/>
        </p:nvSpPr>
        <p:spPr>
          <a:xfrm>
            <a:off x="247888" y="915774"/>
            <a:ext cx="7736362" cy="954107"/>
          </a:xfrm>
          <a:prstGeom prst="rect">
            <a:avLst/>
          </a:prstGeom>
          <a:noFill/>
        </p:spPr>
        <p:txBody>
          <a:bodyPr wrap="square" rtlCol="0">
            <a:spAutoFit/>
          </a:bodyPr>
          <a:lstStyle/>
          <a:p>
            <a:r>
              <a:rPr kumimoji="1" lang="ja-JP" altLang="en-US" sz="2800" dirty="0">
                <a:solidFill>
                  <a:schemeClr val="tx2"/>
                </a:solidFill>
              </a:rPr>
              <a:t>シンプルな</a:t>
            </a:r>
            <a:r>
              <a:rPr kumimoji="1" lang="en-US" altLang="ja-JP" sz="2800" dirty="0">
                <a:solidFill>
                  <a:schemeClr val="tx2"/>
                </a:solidFill>
              </a:rPr>
              <a:t>AD</a:t>
            </a:r>
            <a:r>
              <a:rPr kumimoji="1" lang="ja-JP" altLang="en-US" sz="2800" dirty="0">
                <a:solidFill>
                  <a:schemeClr val="tx2"/>
                </a:solidFill>
              </a:rPr>
              <a:t>認証だけのときにはあまり意識しなかった</a:t>
            </a:r>
            <a:r>
              <a:rPr lang="ja-JP" altLang="en-US" sz="2800" dirty="0">
                <a:solidFill>
                  <a:schemeClr val="tx2"/>
                </a:solidFill>
              </a:rPr>
              <a:t>以下のような設定ノウハウは必要</a:t>
            </a:r>
            <a:endParaRPr kumimoji="1" lang="en-US" altLang="ja-JP" sz="2800" dirty="0">
              <a:solidFill>
                <a:schemeClr val="tx2"/>
              </a:solidFill>
            </a:endParaRPr>
          </a:p>
        </p:txBody>
      </p:sp>
      <p:sp>
        <p:nvSpPr>
          <p:cNvPr id="21" name="吹き出し: 角を丸めた四角形 20">
            <a:extLst>
              <a:ext uri="{FF2B5EF4-FFF2-40B4-BE49-F238E27FC236}">
                <a16:creationId xmlns:a16="http://schemas.microsoft.com/office/drawing/2014/main" id="{9B43ACBE-A68F-4E32-9490-3A6AC57E83C5}"/>
              </a:ext>
            </a:extLst>
          </p:cNvPr>
          <p:cNvSpPr/>
          <p:nvPr/>
        </p:nvSpPr>
        <p:spPr>
          <a:xfrm>
            <a:off x="3022990" y="6005846"/>
            <a:ext cx="2024210" cy="562994"/>
          </a:xfrm>
          <a:prstGeom prst="wedgeRoundRectCallout">
            <a:avLst>
              <a:gd name="adj1" fmla="val 59714"/>
              <a:gd name="adj2" fmla="val -55717"/>
              <a:gd name="adj3" fmla="val 16667"/>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accent1"/>
                </a:solidFill>
              </a:rPr>
              <a:t>NTP</a:t>
            </a:r>
            <a:r>
              <a:rPr kumimoji="1" lang="ja-JP" altLang="en-US" dirty="0">
                <a:solidFill>
                  <a:schemeClr val="accent1"/>
                </a:solidFill>
              </a:rPr>
              <a:t>同期必須</a:t>
            </a:r>
            <a:endParaRPr kumimoji="1" lang="en-US" altLang="ja-JP" dirty="0">
              <a:solidFill>
                <a:schemeClr val="accent1"/>
              </a:solidFill>
            </a:endParaRPr>
          </a:p>
        </p:txBody>
      </p:sp>
      <p:sp>
        <p:nvSpPr>
          <p:cNvPr id="23" name="テキスト ボックス 22">
            <a:extLst>
              <a:ext uri="{FF2B5EF4-FFF2-40B4-BE49-F238E27FC236}">
                <a16:creationId xmlns:a16="http://schemas.microsoft.com/office/drawing/2014/main" id="{AC3D9B7A-9CCF-44AA-B0AF-CB52F8BD3242}"/>
              </a:ext>
            </a:extLst>
          </p:cNvPr>
          <p:cNvSpPr txBox="1"/>
          <p:nvPr/>
        </p:nvSpPr>
        <p:spPr>
          <a:xfrm>
            <a:off x="973284" y="2014702"/>
            <a:ext cx="6094800" cy="954107"/>
          </a:xfrm>
          <a:prstGeom prst="rect">
            <a:avLst/>
          </a:prstGeom>
          <a:noFill/>
        </p:spPr>
        <p:txBody>
          <a:bodyPr wrap="square">
            <a:spAutoFit/>
          </a:bodyPr>
          <a:lstStyle/>
          <a:p>
            <a:pPr marL="457200" indent="-457200">
              <a:buFont typeface="Arial" panose="020B0604020202020204" pitchFamily="34" charset="0"/>
              <a:buChar char="•"/>
            </a:pPr>
            <a:r>
              <a:rPr lang="en-US" altLang="ja-JP" sz="2800" dirty="0"/>
              <a:t>Advanced Authentication Policy</a:t>
            </a:r>
          </a:p>
          <a:p>
            <a:pPr marL="457200" indent="-457200">
              <a:buFont typeface="Arial" panose="020B0604020202020204" pitchFamily="34" charset="0"/>
              <a:buChar char="•"/>
            </a:pPr>
            <a:r>
              <a:rPr lang="en-US" altLang="ja-JP" sz="2800" dirty="0"/>
              <a:t>Login Schema</a:t>
            </a:r>
          </a:p>
        </p:txBody>
      </p:sp>
    </p:spTree>
    <p:extLst>
      <p:ext uri="{BB962C8B-B14F-4D97-AF65-F5344CB8AC3E}">
        <p14:creationId xmlns:p14="http://schemas.microsoft.com/office/powerpoint/2010/main" val="407965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51D9672-E9D0-4D33-80B0-15AB6199CE77}"/>
              </a:ext>
            </a:extLst>
          </p:cNvPr>
          <p:cNvSpPr>
            <a:spLocks noGrp="1"/>
          </p:cNvSpPr>
          <p:nvPr>
            <p:ph type="title"/>
          </p:nvPr>
        </p:nvSpPr>
        <p:spPr/>
        <p:txBody>
          <a:bodyPr/>
          <a:lstStyle/>
          <a:p>
            <a:r>
              <a:rPr lang="ja-JP" altLang="en-US" dirty="0"/>
              <a:t>認証方法以外の対策は？</a:t>
            </a:r>
            <a:endParaRPr kumimoji="1" lang="ja-JP" altLang="en-US" dirty="0"/>
          </a:p>
        </p:txBody>
      </p:sp>
      <p:pic>
        <p:nvPicPr>
          <p:cNvPr id="7" name="図 6">
            <a:extLst>
              <a:ext uri="{FF2B5EF4-FFF2-40B4-BE49-F238E27FC236}">
                <a16:creationId xmlns:a16="http://schemas.microsoft.com/office/drawing/2014/main" id="{5C27853B-5B07-4EAE-9562-54686C571155}"/>
              </a:ext>
            </a:extLst>
          </p:cNvPr>
          <p:cNvPicPr>
            <a:picLocks noChangeAspect="1"/>
          </p:cNvPicPr>
          <p:nvPr/>
        </p:nvPicPr>
        <p:blipFill>
          <a:blip r:embed="rId2"/>
          <a:stretch>
            <a:fillRect/>
          </a:stretch>
        </p:blipFill>
        <p:spPr>
          <a:xfrm>
            <a:off x="4739522" y="2545003"/>
            <a:ext cx="2712955" cy="1767993"/>
          </a:xfrm>
          <a:prstGeom prst="rect">
            <a:avLst/>
          </a:prstGeom>
        </p:spPr>
      </p:pic>
      <p:sp>
        <p:nvSpPr>
          <p:cNvPr id="8" name="楕円 7">
            <a:extLst>
              <a:ext uri="{FF2B5EF4-FFF2-40B4-BE49-F238E27FC236}">
                <a16:creationId xmlns:a16="http://schemas.microsoft.com/office/drawing/2014/main" id="{5F30D62B-4A0A-474B-BCA9-21E5D2784A2C}"/>
              </a:ext>
            </a:extLst>
          </p:cNvPr>
          <p:cNvSpPr/>
          <p:nvPr/>
        </p:nvSpPr>
        <p:spPr>
          <a:xfrm>
            <a:off x="2033849" y="4109604"/>
            <a:ext cx="756000" cy="75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3506DD0C-B5DA-4B85-8EE4-9660C9460560}"/>
              </a:ext>
            </a:extLst>
          </p:cNvPr>
          <p:cNvSpPr/>
          <p:nvPr/>
        </p:nvSpPr>
        <p:spPr>
          <a:xfrm>
            <a:off x="1833312" y="4942848"/>
            <a:ext cx="1157075" cy="627549"/>
          </a:xfrm>
          <a:prstGeom prst="roundRect">
            <a:avLst>
              <a:gd name="adj" fmla="val 494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007D6561-F46F-4647-A3B9-47D780890C1A}"/>
              </a:ext>
            </a:extLst>
          </p:cNvPr>
          <p:cNvSpPr/>
          <p:nvPr/>
        </p:nvSpPr>
        <p:spPr>
          <a:xfrm>
            <a:off x="1833312" y="5207932"/>
            <a:ext cx="1157075" cy="6275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矢印コネクタ 11">
            <a:extLst>
              <a:ext uri="{FF2B5EF4-FFF2-40B4-BE49-F238E27FC236}">
                <a16:creationId xmlns:a16="http://schemas.microsoft.com/office/drawing/2014/main" id="{A5B0E0D5-6814-436A-89B9-E923387BA358}"/>
              </a:ext>
            </a:extLst>
          </p:cNvPr>
          <p:cNvCxnSpPr>
            <a:cxnSpLocks/>
          </p:cNvCxnSpPr>
          <p:nvPr/>
        </p:nvCxnSpPr>
        <p:spPr>
          <a:xfrm flipV="1">
            <a:off x="3146854" y="4312996"/>
            <a:ext cx="1301578" cy="761513"/>
          </a:xfrm>
          <a:prstGeom prst="straightConnector1">
            <a:avLst/>
          </a:prstGeom>
          <a:ln w="762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1D3F9F9D-CCF0-4FBA-BDE1-282EA84285BF}"/>
              </a:ext>
            </a:extLst>
          </p:cNvPr>
          <p:cNvSpPr/>
          <p:nvPr/>
        </p:nvSpPr>
        <p:spPr>
          <a:xfrm>
            <a:off x="1383112" y="1388247"/>
            <a:ext cx="756000" cy="75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162A7ED3-0A0B-463A-8F29-D02B671674FE}"/>
              </a:ext>
            </a:extLst>
          </p:cNvPr>
          <p:cNvSpPr/>
          <p:nvPr/>
        </p:nvSpPr>
        <p:spPr>
          <a:xfrm>
            <a:off x="1182575" y="2221491"/>
            <a:ext cx="1157075" cy="627549"/>
          </a:xfrm>
          <a:prstGeom prst="roundRect">
            <a:avLst>
              <a:gd name="adj" fmla="val 494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E1DC705B-9656-48F0-8C25-DA2A8248BBFA}"/>
              </a:ext>
            </a:extLst>
          </p:cNvPr>
          <p:cNvSpPr/>
          <p:nvPr/>
        </p:nvSpPr>
        <p:spPr>
          <a:xfrm>
            <a:off x="1182575" y="2486575"/>
            <a:ext cx="1157075" cy="6275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二等辺三角形 20">
            <a:extLst>
              <a:ext uri="{FF2B5EF4-FFF2-40B4-BE49-F238E27FC236}">
                <a16:creationId xmlns:a16="http://schemas.microsoft.com/office/drawing/2014/main" id="{6CC43AAF-100E-4F12-A2A9-C46FF8B09CDE}"/>
              </a:ext>
            </a:extLst>
          </p:cNvPr>
          <p:cNvSpPr/>
          <p:nvPr/>
        </p:nvSpPr>
        <p:spPr>
          <a:xfrm rot="12206217">
            <a:off x="1485158" y="1644294"/>
            <a:ext cx="229065" cy="81369"/>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二等辺三角形 36">
            <a:extLst>
              <a:ext uri="{FF2B5EF4-FFF2-40B4-BE49-F238E27FC236}">
                <a16:creationId xmlns:a16="http://schemas.microsoft.com/office/drawing/2014/main" id="{B89F76B9-D8FB-4248-AC2A-E69EE7A5CBC6}"/>
              </a:ext>
            </a:extLst>
          </p:cNvPr>
          <p:cNvSpPr/>
          <p:nvPr/>
        </p:nvSpPr>
        <p:spPr>
          <a:xfrm rot="9354137">
            <a:off x="1821009" y="1644293"/>
            <a:ext cx="229065" cy="81369"/>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8" name="図 37">
            <a:extLst>
              <a:ext uri="{FF2B5EF4-FFF2-40B4-BE49-F238E27FC236}">
                <a16:creationId xmlns:a16="http://schemas.microsoft.com/office/drawing/2014/main" id="{F1B376EA-D374-465D-9152-1DA47AFE9FF3}"/>
              </a:ext>
            </a:extLst>
          </p:cNvPr>
          <p:cNvPicPr>
            <a:picLocks noChangeAspect="1"/>
          </p:cNvPicPr>
          <p:nvPr/>
        </p:nvPicPr>
        <p:blipFill>
          <a:blip r:embed="rId3"/>
          <a:stretch>
            <a:fillRect/>
          </a:stretch>
        </p:blipFill>
        <p:spPr>
          <a:xfrm>
            <a:off x="1513764" y="1766247"/>
            <a:ext cx="494695" cy="219216"/>
          </a:xfrm>
          <a:prstGeom prst="rect">
            <a:avLst/>
          </a:prstGeom>
        </p:spPr>
      </p:pic>
      <p:pic>
        <p:nvPicPr>
          <p:cNvPr id="39" name="図 38">
            <a:extLst>
              <a:ext uri="{FF2B5EF4-FFF2-40B4-BE49-F238E27FC236}">
                <a16:creationId xmlns:a16="http://schemas.microsoft.com/office/drawing/2014/main" id="{42105E59-9A6D-49A5-92ED-FC47E491146B}"/>
              </a:ext>
            </a:extLst>
          </p:cNvPr>
          <p:cNvPicPr>
            <a:picLocks noChangeAspect="1"/>
          </p:cNvPicPr>
          <p:nvPr/>
        </p:nvPicPr>
        <p:blipFill>
          <a:blip r:embed="rId4"/>
          <a:stretch>
            <a:fillRect/>
          </a:stretch>
        </p:blipFill>
        <p:spPr>
          <a:xfrm>
            <a:off x="2177653" y="1812661"/>
            <a:ext cx="612196" cy="817660"/>
          </a:xfrm>
          <a:prstGeom prst="rect">
            <a:avLst/>
          </a:prstGeom>
        </p:spPr>
      </p:pic>
      <p:cxnSp>
        <p:nvCxnSpPr>
          <p:cNvPr id="40" name="直線矢印コネクタ 39">
            <a:extLst>
              <a:ext uri="{FF2B5EF4-FFF2-40B4-BE49-F238E27FC236}">
                <a16:creationId xmlns:a16="http://schemas.microsoft.com/office/drawing/2014/main" id="{BDF9C4A2-B00F-4FE7-BD6A-3C8CAFA4143E}"/>
              </a:ext>
            </a:extLst>
          </p:cNvPr>
          <p:cNvCxnSpPr>
            <a:cxnSpLocks/>
          </p:cNvCxnSpPr>
          <p:nvPr/>
        </p:nvCxnSpPr>
        <p:spPr>
          <a:xfrm>
            <a:off x="2899853" y="2240369"/>
            <a:ext cx="1617159" cy="711459"/>
          </a:xfrm>
          <a:prstGeom prst="straightConnector1">
            <a:avLst/>
          </a:prstGeom>
          <a:ln w="762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8" name="図 47">
            <a:extLst>
              <a:ext uri="{FF2B5EF4-FFF2-40B4-BE49-F238E27FC236}">
                <a16:creationId xmlns:a16="http://schemas.microsoft.com/office/drawing/2014/main" id="{AD5E6A9B-6C09-470D-8EF9-B50CC67F7431}"/>
              </a:ext>
            </a:extLst>
          </p:cNvPr>
          <p:cNvPicPr>
            <a:picLocks noChangeAspect="1"/>
          </p:cNvPicPr>
          <p:nvPr/>
        </p:nvPicPr>
        <p:blipFill>
          <a:blip r:embed="rId5"/>
          <a:stretch>
            <a:fillRect/>
          </a:stretch>
        </p:blipFill>
        <p:spPr>
          <a:xfrm>
            <a:off x="9341372" y="946240"/>
            <a:ext cx="1835025" cy="1092725"/>
          </a:xfrm>
          <a:prstGeom prst="rect">
            <a:avLst/>
          </a:prstGeom>
        </p:spPr>
      </p:pic>
      <p:pic>
        <p:nvPicPr>
          <p:cNvPr id="49" name="図 48">
            <a:extLst>
              <a:ext uri="{FF2B5EF4-FFF2-40B4-BE49-F238E27FC236}">
                <a16:creationId xmlns:a16="http://schemas.microsoft.com/office/drawing/2014/main" id="{BE54D0C1-7E12-4A6C-B268-B159071976E7}"/>
              </a:ext>
            </a:extLst>
          </p:cNvPr>
          <p:cNvPicPr>
            <a:picLocks noChangeAspect="1"/>
          </p:cNvPicPr>
          <p:nvPr/>
        </p:nvPicPr>
        <p:blipFill>
          <a:blip r:embed="rId6"/>
          <a:stretch>
            <a:fillRect/>
          </a:stretch>
        </p:blipFill>
        <p:spPr>
          <a:xfrm>
            <a:off x="9994065" y="1141507"/>
            <a:ext cx="548688" cy="402371"/>
          </a:xfrm>
          <a:prstGeom prst="rect">
            <a:avLst/>
          </a:prstGeom>
        </p:spPr>
      </p:pic>
      <p:cxnSp>
        <p:nvCxnSpPr>
          <p:cNvPr id="50" name="直線矢印コネクタ 49">
            <a:extLst>
              <a:ext uri="{FF2B5EF4-FFF2-40B4-BE49-F238E27FC236}">
                <a16:creationId xmlns:a16="http://schemas.microsoft.com/office/drawing/2014/main" id="{1DED1608-E25C-45FF-B852-B3598778DD26}"/>
              </a:ext>
            </a:extLst>
          </p:cNvPr>
          <p:cNvCxnSpPr>
            <a:cxnSpLocks/>
          </p:cNvCxnSpPr>
          <p:nvPr/>
        </p:nvCxnSpPr>
        <p:spPr>
          <a:xfrm flipH="1">
            <a:off x="7674990" y="1985463"/>
            <a:ext cx="1727160" cy="644858"/>
          </a:xfrm>
          <a:prstGeom prst="straightConnector1">
            <a:avLst/>
          </a:prstGeom>
          <a:ln w="762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E63DD3CB-D7F9-4A0A-9C14-1B4A6230F5FD}"/>
              </a:ext>
            </a:extLst>
          </p:cNvPr>
          <p:cNvSpPr/>
          <p:nvPr/>
        </p:nvSpPr>
        <p:spPr>
          <a:xfrm>
            <a:off x="10261458" y="3844520"/>
            <a:ext cx="756000" cy="756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四角形: 角を丸くする 54">
            <a:extLst>
              <a:ext uri="{FF2B5EF4-FFF2-40B4-BE49-F238E27FC236}">
                <a16:creationId xmlns:a16="http://schemas.microsoft.com/office/drawing/2014/main" id="{627B8744-63E0-41F3-BECA-42827E1A926D}"/>
              </a:ext>
            </a:extLst>
          </p:cNvPr>
          <p:cNvSpPr/>
          <p:nvPr/>
        </p:nvSpPr>
        <p:spPr>
          <a:xfrm>
            <a:off x="10060921" y="4677764"/>
            <a:ext cx="1157075" cy="627549"/>
          </a:xfrm>
          <a:prstGeom prst="roundRect">
            <a:avLst>
              <a:gd name="adj" fmla="val 494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a:extLst>
              <a:ext uri="{FF2B5EF4-FFF2-40B4-BE49-F238E27FC236}">
                <a16:creationId xmlns:a16="http://schemas.microsoft.com/office/drawing/2014/main" id="{1BC4F0A0-67DC-4E1D-81D4-6B20F6B738C7}"/>
              </a:ext>
            </a:extLst>
          </p:cNvPr>
          <p:cNvSpPr/>
          <p:nvPr/>
        </p:nvSpPr>
        <p:spPr>
          <a:xfrm>
            <a:off x="10060921" y="4942848"/>
            <a:ext cx="1157075" cy="6275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二等辺三角形 56">
            <a:extLst>
              <a:ext uri="{FF2B5EF4-FFF2-40B4-BE49-F238E27FC236}">
                <a16:creationId xmlns:a16="http://schemas.microsoft.com/office/drawing/2014/main" id="{38BF5F38-0F30-40FD-A6C3-F0574EB1EFDB}"/>
              </a:ext>
            </a:extLst>
          </p:cNvPr>
          <p:cNvSpPr/>
          <p:nvPr/>
        </p:nvSpPr>
        <p:spPr>
          <a:xfrm rot="12206217">
            <a:off x="10363504" y="4100567"/>
            <a:ext cx="229065" cy="81369"/>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二等辺三角形 57">
            <a:extLst>
              <a:ext uri="{FF2B5EF4-FFF2-40B4-BE49-F238E27FC236}">
                <a16:creationId xmlns:a16="http://schemas.microsoft.com/office/drawing/2014/main" id="{465DBB56-C804-4EC0-B4C0-57EE4E93BB84}"/>
              </a:ext>
            </a:extLst>
          </p:cNvPr>
          <p:cNvSpPr/>
          <p:nvPr/>
        </p:nvSpPr>
        <p:spPr>
          <a:xfrm rot="9354137">
            <a:off x="10699355" y="4100566"/>
            <a:ext cx="229065" cy="81369"/>
          </a:xfrm>
          <a:prstGeom prst="triangl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9" name="図 58">
            <a:extLst>
              <a:ext uri="{FF2B5EF4-FFF2-40B4-BE49-F238E27FC236}">
                <a16:creationId xmlns:a16="http://schemas.microsoft.com/office/drawing/2014/main" id="{F35D0219-BEF6-4938-933F-43D650AC92A2}"/>
              </a:ext>
            </a:extLst>
          </p:cNvPr>
          <p:cNvPicPr>
            <a:picLocks noChangeAspect="1"/>
          </p:cNvPicPr>
          <p:nvPr/>
        </p:nvPicPr>
        <p:blipFill>
          <a:blip r:embed="rId3"/>
          <a:stretch>
            <a:fillRect/>
          </a:stretch>
        </p:blipFill>
        <p:spPr>
          <a:xfrm>
            <a:off x="10392110" y="4222520"/>
            <a:ext cx="494695" cy="219216"/>
          </a:xfrm>
          <a:prstGeom prst="rect">
            <a:avLst/>
          </a:prstGeom>
        </p:spPr>
      </p:pic>
      <p:cxnSp>
        <p:nvCxnSpPr>
          <p:cNvPr id="60" name="直線矢印コネクタ 59">
            <a:extLst>
              <a:ext uri="{FF2B5EF4-FFF2-40B4-BE49-F238E27FC236}">
                <a16:creationId xmlns:a16="http://schemas.microsoft.com/office/drawing/2014/main" id="{7FD10850-DFD5-4BDF-B1B1-446F0CC57F37}"/>
              </a:ext>
            </a:extLst>
          </p:cNvPr>
          <p:cNvCxnSpPr>
            <a:cxnSpLocks/>
          </p:cNvCxnSpPr>
          <p:nvPr/>
        </p:nvCxnSpPr>
        <p:spPr>
          <a:xfrm flipH="1" flipV="1">
            <a:off x="7614212" y="3844520"/>
            <a:ext cx="2379853" cy="643084"/>
          </a:xfrm>
          <a:prstGeom prst="straightConnector1">
            <a:avLst/>
          </a:prstGeom>
          <a:ln w="762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2" name="図 61">
            <a:extLst>
              <a:ext uri="{FF2B5EF4-FFF2-40B4-BE49-F238E27FC236}">
                <a16:creationId xmlns:a16="http://schemas.microsoft.com/office/drawing/2014/main" id="{CDABE3F6-0DB7-44B9-9767-479583709F99}"/>
              </a:ext>
            </a:extLst>
          </p:cNvPr>
          <p:cNvPicPr>
            <a:picLocks noChangeAspect="1"/>
          </p:cNvPicPr>
          <p:nvPr/>
        </p:nvPicPr>
        <p:blipFill>
          <a:blip r:embed="rId7"/>
          <a:stretch>
            <a:fillRect/>
          </a:stretch>
        </p:blipFill>
        <p:spPr>
          <a:xfrm>
            <a:off x="8576366" y="4925291"/>
            <a:ext cx="1417699" cy="1092725"/>
          </a:xfrm>
          <a:prstGeom prst="rect">
            <a:avLst/>
          </a:prstGeom>
        </p:spPr>
      </p:pic>
      <p:sp>
        <p:nvSpPr>
          <p:cNvPr id="63" name="テキスト ボックス 62">
            <a:extLst>
              <a:ext uri="{FF2B5EF4-FFF2-40B4-BE49-F238E27FC236}">
                <a16:creationId xmlns:a16="http://schemas.microsoft.com/office/drawing/2014/main" id="{1369FB74-C771-4928-92E1-BCC6FA39722A}"/>
              </a:ext>
            </a:extLst>
          </p:cNvPr>
          <p:cNvSpPr txBox="1"/>
          <p:nvPr/>
        </p:nvSpPr>
        <p:spPr>
          <a:xfrm>
            <a:off x="2483751" y="1045204"/>
            <a:ext cx="7025773" cy="584775"/>
          </a:xfrm>
          <a:prstGeom prst="rect">
            <a:avLst/>
          </a:prstGeom>
          <a:noFill/>
        </p:spPr>
        <p:txBody>
          <a:bodyPr wrap="square" rtlCol="0">
            <a:spAutoFit/>
          </a:bodyPr>
          <a:lstStyle/>
          <a:p>
            <a:pPr algn="ctr"/>
            <a:r>
              <a:rPr kumimoji="1" lang="ja-JP" altLang="en-US" sz="3200" b="1" dirty="0">
                <a:solidFill>
                  <a:schemeClr val="accent5"/>
                </a:solidFill>
              </a:rPr>
              <a:t>ログインページへの脅威は他にも・・・</a:t>
            </a:r>
          </a:p>
        </p:txBody>
      </p:sp>
    </p:spTree>
    <p:extLst>
      <p:ext uri="{BB962C8B-B14F-4D97-AF65-F5344CB8AC3E}">
        <p14:creationId xmlns:p14="http://schemas.microsoft.com/office/powerpoint/2010/main" val="426708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C7A156-7658-4E99-A2A6-69623B08F68E}"/>
              </a:ext>
            </a:extLst>
          </p:cNvPr>
          <p:cNvSpPr>
            <a:spLocks noGrp="1"/>
          </p:cNvSpPr>
          <p:nvPr>
            <p:ph type="title"/>
          </p:nvPr>
        </p:nvSpPr>
        <p:spPr/>
        <p:txBody>
          <a:bodyPr>
            <a:normAutofit/>
          </a:bodyPr>
          <a:lstStyle/>
          <a:p>
            <a:r>
              <a:rPr kumimoji="1" lang="ja-JP" altLang="en-US" sz="2800" dirty="0">
                <a:solidFill>
                  <a:schemeClr val="tx2"/>
                </a:solidFill>
              </a:rPr>
              <a:t>ポイント</a:t>
            </a:r>
            <a:r>
              <a:rPr lang="ja-JP" altLang="en-US" dirty="0">
                <a:solidFill>
                  <a:schemeClr val="tx2"/>
                </a:solidFill>
              </a:rPr>
              <a:t>②</a:t>
            </a:r>
            <a:r>
              <a:rPr kumimoji="1" lang="ja-JP" altLang="en-US" sz="2800" dirty="0">
                <a:solidFill>
                  <a:schemeClr val="tx2"/>
                </a:solidFill>
              </a:rPr>
              <a:t>：</a:t>
            </a:r>
            <a:r>
              <a:rPr kumimoji="1" lang="en-US" altLang="ja-JP" sz="2800" dirty="0">
                <a:solidFill>
                  <a:schemeClr val="tx2"/>
                </a:solidFill>
              </a:rPr>
              <a:t>WAF/Bot</a:t>
            </a:r>
            <a:r>
              <a:rPr kumimoji="1" lang="ja-JP" altLang="en-US" sz="2800" dirty="0">
                <a:solidFill>
                  <a:schemeClr val="tx2"/>
                </a:solidFill>
              </a:rPr>
              <a:t>管理機能</a:t>
            </a:r>
            <a:endParaRPr kumimoji="1" lang="ja-JP" altLang="en-US" dirty="0"/>
          </a:p>
        </p:txBody>
      </p:sp>
      <p:pic>
        <p:nvPicPr>
          <p:cNvPr id="6" name="図 5" descr="部屋 が含まれている画像&#10;&#10;自動的に生成された説明">
            <a:extLst>
              <a:ext uri="{FF2B5EF4-FFF2-40B4-BE49-F238E27FC236}">
                <a16:creationId xmlns:a16="http://schemas.microsoft.com/office/drawing/2014/main" id="{BACD88BC-1021-48E5-8FCE-E41F4D50D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370" y="4964104"/>
            <a:ext cx="1492060" cy="1226348"/>
          </a:xfrm>
          <a:prstGeom prst="rect">
            <a:avLst/>
          </a:prstGeom>
        </p:spPr>
      </p:pic>
      <p:pic>
        <p:nvPicPr>
          <p:cNvPr id="7" name="図 6" descr="アイコン&#10;&#10;自動的に生成された説明">
            <a:extLst>
              <a:ext uri="{FF2B5EF4-FFF2-40B4-BE49-F238E27FC236}">
                <a16:creationId xmlns:a16="http://schemas.microsoft.com/office/drawing/2014/main" id="{CF8924BD-ACE4-4608-8711-BEDCDC5C502B}"/>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70657" y="5295780"/>
            <a:ext cx="1642063" cy="562995"/>
          </a:xfrm>
          <a:prstGeom prst="roundRect">
            <a:avLst>
              <a:gd name="adj" fmla="val 11375"/>
            </a:avLst>
          </a:prstGeom>
          <a:solidFill>
            <a:schemeClr val="bg1"/>
          </a:solidFill>
        </p:spPr>
      </p:pic>
      <p:cxnSp>
        <p:nvCxnSpPr>
          <p:cNvPr id="10" name="直線矢印コネクタ 9">
            <a:extLst>
              <a:ext uri="{FF2B5EF4-FFF2-40B4-BE49-F238E27FC236}">
                <a16:creationId xmlns:a16="http://schemas.microsoft.com/office/drawing/2014/main" id="{95C86EEF-F098-48BD-BDF8-2BCFE20417B9}"/>
              </a:ext>
            </a:extLst>
          </p:cNvPr>
          <p:cNvCxnSpPr/>
          <p:nvPr/>
        </p:nvCxnSpPr>
        <p:spPr>
          <a:xfrm>
            <a:off x="2541600" y="5556418"/>
            <a:ext cx="2505600" cy="0"/>
          </a:xfrm>
          <a:prstGeom prst="straightConnector1">
            <a:avLst/>
          </a:prstGeom>
          <a:ln w="5715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二等辺三角形 10">
            <a:extLst>
              <a:ext uri="{FF2B5EF4-FFF2-40B4-BE49-F238E27FC236}">
                <a16:creationId xmlns:a16="http://schemas.microsoft.com/office/drawing/2014/main" id="{5ECE4E88-F2EB-4A54-AE93-3D0C2AE26CE2}"/>
              </a:ext>
            </a:extLst>
          </p:cNvPr>
          <p:cNvSpPr/>
          <p:nvPr/>
        </p:nvSpPr>
        <p:spPr>
          <a:xfrm rot="11938328">
            <a:off x="867532" y="4228719"/>
            <a:ext cx="2044065" cy="652785"/>
          </a:xfrm>
          <a:prstGeom prst="triangle">
            <a:avLst/>
          </a:prstGeom>
          <a:gradFill>
            <a:gsLst>
              <a:gs pos="0">
                <a:schemeClr val="bg1"/>
              </a:gs>
              <a:gs pos="39000">
                <a:schemeClr val="accent1">
                  <a:lumMod val="75000"/>
                </a:schemeClr>
              </a:gs>
              <a:gs pos="75000">
                <a:schemeClr val="accent1">
                  <a:lumMod val="50000"/>
                </a:schemeClr>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47ADDA80-ABCB-45AC-9F43-892944CD1691}"/>
              </a:ext>
            </a:extLst>
          </p:cNvPr>
          <p:cNvPicPr>
            <a:picLocks noChangeAspect="1"/>
          </p:cNvPicPr>
          <p:nvPr/>
        </p:nvPicPr>
        <p:blipFill>
          <a:blip r:embed="rId6"/>
          <a:stretch>
            <a:fillRect/>
          </a:stretch>
        </p:blipFill>
        <p:spPr>
          <a:xfrm>
            <a:off x="306548" y="1745652"/>
            <a:ext cx="4387077" cy="2832282"/>
          </a:xfrm>
          <a:prstGeom prst="rect">
            <a:avLst/>
          </a:prstGeom>
        </p:spPr>
      </p:pic>
      <p:pic>
        <p:nvPicPr>
          <p:cNvPr id="13" name="図 12" descr="アイコン&#10;&#10;自動的に生成された説明">
            <a:extLst>
              <a:ext uri="{FF2B5EF4-FFF2-40B4-BE49-F238E27FC236}">
                <a16:creationId xmlns:a16="http://schemas.microsoft.com/office/drawing/2014/main" id="{CB50A92B-2C2D-48A7-9A88-518F8330FF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6426" y="4921881"/>
            <a:ext cx="626297" cy="1130886"/>
          </a:xfrm>
          <a:prstGeom prst="rect">
            <a:avLst/>
          </a:prstGeom>
          <a:solidFill>
            <a:schemeClr val="bg1"/>
          </a:solidFill>
        </p:spPr>
      </p:pic>
      <p:sp>
        <p:nvSpPr>
          <p:cNvPr id="14" name="テキスト ボックス 13">
            <a:extLst>
              <a:ext uri="{FF2B5EF4-FFF2-40B4-BE49-F238E27FC236}">
                <a16:creationId xmlns:a16="http://schemas.microsoft.com/office/drawing/2014/main" id="{21369B67-BF40-4BA8-BB2D-BB318AAFFDF0}"/>
              </a:ext>
            </a:extLst>
          </p:cNvPr>
          <p:cNvSpPr txBox="1"/>
          <p:nvPr/>
        </p:nvSpPr>
        <p:spPr>
          <a:xfrm>
            <a:off x="10276426" y="6008639"/>
            <a:ext cx="807225" cy="523220"/>
          </a:xfrm>
          <a:prstGeom prst="rect">
            <a:avLst/>
          </a:prstGeom>
          <a:noFill/>
        </p:spPr>
        <p:txBody>
          <a:bodyPr wrap="square" rtlCol="0">
            <a:spAutoFit/>
          </a:bodyPr>
          <a:lstStyle/>
          <a:p>
            <a:r>
              <a:rPr kumimoji="1" lang="en-US" altLang="ja-JP" sz="2800" dirty="0">
                <a:solidFill>
                  <a:schemeClr val="tx2"/>
                </a:solidFill>
              </a:rPr>
              <a:t>AD</a:t>
            </a:r>
            <a:endParaRPr kumimoji="1" lang="ja-JP" altLang="en-US" sz="2800" dirty="0">
              <a:solidFill>
                <a:schemeClr val="tx2"/>
              </a:solidFill>
            </a:endParaRPr>
          </a:p>
        </p:txBody>
      </p:sp>
      <p:cxnSp>
        <p:nvCxnSpPr>
          <p:cNvPr id="16" name="直線矢印コネクタ 15">
            <a:extLst>
              <a:ext uri="{FF2B5EF4-FFF2-40B4-BE49-F238E27FC236}">
                <a16:creationId xmlns:a16="http://schemas.microsoft.com/office/drawing/2014/main" id="{495ABBF5-25F3-4F4A-8E55-ED80AB750DA7}"/>
              </a:ext>
            </a:extLst>
          </p:cNvPr>
          <p:cNvCxnSpPr>
            <a:cxnSpLocks/>
          </p:cNvCxnSpPr>
          <p:nvPr/>
        </p:nvCxnSpPr>
        <p:spPr>
          <a:xfrm>
            <a:off x="6957777" y="5556418"/>
            <a:ext cx="3223023" cy="0"/>
          </a:xfrm>
          <a:prstGeom prst="straightConnector1">
            <a:avLst/>
          </a:prstGeom>
          <a:ln w="57150">
            <a:solidFill>
              <a:schemeClr val="tx2">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6F148F8-398C-4A02-BB81-6D63C1DA8AF0}"/>
              </a:ext>
            </a:extLst>
          </p:cNvPr>
          <p:cNvSpPr txBox="1"/>
          <p:nvPr/>
        </p:nvSpPr>
        <p:spPr>
          <a:xfrm>
            <a:off x="8077496" y="4964104"/>
            <a:ext cx="1560451" cy="523220"/>
          </a:xfrm>
          <a:prstGeom prst="rect">
            <a:avLst/>
          </a:prstGeom>
          <a:noFill/>
        </p:spPr>
        <p:txBody>
          <a:bodyPr wrap="square" rtlCol="0">
            <a:spAutoFit/>
          </a:bodyPr>
          <a:lstStyle/>
          <a:p>
            <a:r>
              <a:rPr kumimoji="1" lang="en-US" altLang="ja-JP" sz="2800" dirty="0">
                <a:solidFill>
                  <a:schemeClr val="tx2"/>
                </a:solidFill>
              </a:rPr>
              <a:t>LDAP</a:t>
            </a:r>
            <a:endParaRPr kumimoji="1" lang="ja-JP" altLang="en-US" sz="2800" dirty="0">
              <a:solidFill>
                <a:schemeClr val="tx2"/>
              </a:solidFill>
            </a:endParaRPr>
          </a:p>
        </p:txBody>
      </p:sp>
      <p:pic>
        <p:nvPicPr>
          <p:cNvPr id="18" name="図 17">
            <a:extLst>
              <a:ext uri="{FF2B5EF4-FFF2-40B4-BE49-F238E27FC236}">
                <a16:creationId xmlns:a16="http://schemas.microsoft.com/office/drawing/2014/main" id="{C54F1918-0C3A-4795-91C1-2A1D1E7A464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299617" y="5225714"/>
            <a:ext cx="816452" cy="562994"/>
          </a:xfrm>
          <a:prstGeom prst="rect">
            <a:avLst/>
          </a:prstGeom>
        </p:spPr>
      </p:pic>
      <p:sp>
        <p:nvSpPr>
          <p:cNvPr id="19" name="楕円 18">
            <a:extLst>
              <a:ext uri="{FF2B5EF4-FFF2-40B4-BE49-F238E27FC236}">
                <a16:creationId xmlns:a16="http://schemas.microsoft.com/office/drawing/2014/main" id="{F1A699A9-9787-443F-96A7-2137B479F29C}"/>
              </a:ext>
            </a:extLst>
          </p:cNvPr>
          <p:cNvSpPr/>
          <p:nvPr/>
        </p:nvSpPr>
        <p:spPr>
          <a:xfrm>
            <a:off x="4989729" y="3569316"/>
            <a:ext cx="936000" cy="93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3D1993E6-83EB-49D9-BCDB-F9A161EEFBF1}"/>
              </a:ext>
            </a:extLst>
          </p:cNvPr>
          <p:cNvSpPr/>
          <p:nvPr/>
        </p:nvSpPr>
        <p:spPr>
          <a:xfrm>
            <a:off x="5097729" y="3677316"/>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C1534FEB-4C87-4B20-88F3-D2B16AD188EA}"/>
              </a:ext>
            </a:extLst>
          </p:cNvPr>
          <p:cNvSpPr/>
          <p:nvPr/>
        </p:nvSpPr>
        <p:spPr>
          <a:xfrm rot="19090790">
            <a:off x="5853729" y="4289317"/>
            <a:ext cx="144000" cy="540000"/>
          </a:xfrm>
          <a:prstGeom prst="roundRect">
            <a:avLst>
              <a:gd name="adj" fmla="val 3108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FF0F7D9F-8455-4DC6-A0D0-D9A06ED00DEB}"/>
              </a:ext>
            </a:extLst>
          </p:cNvPr>
          <p:cNvSpPr/>
          <p:nvPr/>
        </p:nvSpPr>
        <p:spPr>
          <a:xfrm>
            <a:off x="5168757" y="40642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弧 23">
            <a:extLst>
              <a:ext uri="{FF2B5EF4-FFF2-40B4-BE49-F238E27FC236}">
                <a16:creationId xmlns:a16="http://schemas.microsoft.com/office/drawing/2014/main" id="{FEC5904D-EB11-4B34-A6B3-64A8FA4AB92C}"/>
              </a:ext>
            </a:extLst>
          </p:cNvPr>
          <p:cNvSpPr/>
          <p:nvPr/>
        </p:nvSpPr>
        <p:spPr>
          <a:xfrm>
            <a:off x="5226439" y="3952464"/>
            <a:ext cx="467383" cy="371678"/>
          </a:xfrm>
          <a:prstGeom prst="arc">
            <a:avLst>
              <a:gd name="adj1" fmla="val 5061057"/>
              <a:gd name="adj2" fmla="val 10313545"/>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FE7DA4C0-A0DB-4823-9473-4709D1EBDE03}"/>
              </a:ext>
            </a:extLst>
          </p:cNvPr>
          <p:cNvSpPr/>
          <p:nvPr/>
        </p:nvSpPr>
        <p:spPr>
          <a:xfrm rot="1188672">
            <a:off x="4963002" y="4499423"/>
            <a:ext cx="376720" cy="83681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4F92DDB8-3761-4417-B77A-9AB133305947}"/>
              </a:ext>
            </a:extLst>
          </p:cNvPr>
          <p:cNvSpPr txBox="1"/>
          <p:nvPr/>
        </p:nvSpPr>
        <p:spPr>
          <a:xfrm>
            <a:off x="5226439" y="3075149"/>
            <a:ext cx="1038924" cy="523220"/>
          </a:xfrm>
          <a:prstGeom prst="rect">
            <a:avLst/>
          </a:prstGeom>
          <a:noFill/>
        </p:spPr>
        <p:txBody>
          <a:bodyPr wrap="square" rtlCol="0">
            <a:spAutoFit/>
          </a:bodyPr>
          <a:lstStyle/>
          <a:p>
            <a:r>
              <a:rPr kumimoji="1" lang="ja-JP" altLang="en-US" sz="2800" b="1" dirty="0">
                <a:solidFill>
                  <a:schemeClr val="accent1"/>
                </a:solidFill>
              </a:rPr>
              <a:t>検査</a:t>
            </a:r>
          </a:p>
        </p:txBody>
      </p:sp>
      <p:sp>
        <p:nvSpPr>
          <p:cNvPr id="27" name="テキスト ボックス 26">
            <a:extLst>
              <a:ext uri="{FF2B5EF4-FFF2-40B4-BE49-F238E27FC236}">
                <a16:creationId xmlns:a16="http://schemas.microsoft.com/office/drawing/2014/main" id="{A675E2E0-22E0-4CC3-B145-2D080C156033}"/>
              </a:ext>
            </a:extLst>
          </p:cNvPr>
          <p:cNvSpPr txBox="1"/>
          <p:nvPr/>
        </p:nvSpPr>
        <p:spPr>
          <a:xfrm>
            <a:off x="7496700" y="3847088"/>
            <a:ext cx="2779726" cy="954107"/>
          </a:xfrm>
          <a:prstGeom prst="rect">
            <a:avLst/>
          </a:prstGeom>
          <a:noFill/>
        </p:spPr>
        <p:txBody>
          <a:bodyPr wrap="square" rtlCol="0">
            <a:spAutoFit/>
          </a:bodyPr>
          <a:lstStyle/>
          <a:p>
            <a:r>
              <a:rPr kumimoji="1" lang="ja-JP" altLang="en-US" sz="2800" b="1" dirty="0">
                <a:solidFill>
                  <a:schemeClr val="accent1"/>
                </a:solidFill>
              </a:rPr>
              <a:t>正常な</a:t>
            </a:r>
            <a:endParaRPr kumimoji="1" lang="en-US" altLang="ja-JP" sz="2800" b="1" dirty="0">
              <a:solidFill>
                <a:schemeClr val="accent1"/>
              </a:solidFill>
            </a:endParaRPr>
          </a:p>
          <a:p>
            <a:r>
              <a:rPr kumimoji="1" lang="ja-JP" altLang="en-US" sz="2800" b="1" dirty="0">
                <a:solidFill>
                  <a:schemeClr val="accent1"/>
                </a:solidFill>
              </a:rPr>
              <a:t>認証リクエスト</a:t>
            </a:r>
          </a:p>
        </p:txBody>
      </p:sp>
      <p:sp>
        <p:nvSpPr>
          <p:cNvPr id="30" name="正方形/長方形 29">
            <a:extLst>
              <a:ext uri="{FF2B5EF4-FFF2-40B4-BE49-F238E27FC236}">
                <a16:creationId xmlns:a16="http://schemas.microsoft.com/office/drawing/2014/main" id="{9CC282B2-06AC-46E6-AA88-F526D73BA1D0}"/>
              </a:ext>
            </a:extLst>
          </p:cNvPr>
          <p:cNvSpPr/>
          <p:nvPr/>
        </p:nvSpPr>
        <p:spPr>
          <a:xfrm>
            <a:off x="7268007" y="4078863"/>
            <a:ext cx="180000" cy="180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3BA0DE14-F43B-4403-A7A5-F446DAD410FC}"/>
              </a:ext>
            </a:extLst>
          </p:cNvPr>
          <p:cNvSpPr txBox="1"/>
          <p:nvPr/>
        </p:nvSpPr>
        <p:spPr>
          <a:xfrm>
            <a:off x="7097683" y="3792385"/>
            <a:ext cx="1245600" cy="584775"/>
          </a:xfrm>
          <a:prstGeom prst="rect">
            <a:avLst/>
          </a:prstGeom>
          <a:noFill/>
        </p:spPr>
        <p:txBody>
          <a:bodyPr wrap="square" rtlCol="0">
            <a:spAutoFit/>
          </a:bodyPr>
          <a:lstStyle/>
          <a:p>
            <a:r>
              <a:rPr kumimoji="1" lang="ja-JP" altLang="en-US" sz="3200" b="1" dirty="0">
                <a:solidFill>
                  <a:schemeClr val="accent1"/>
                </a:solidFill>
              </a:rPr>
              <a:t>✓</a:t>
            </a:r>
          </a:p>
        </p:txBody>
      </p:sp>
    </p:spTree>
    <p:extLst>
      <p:ext uri="{BB962C8B-B14F-4D97-AF65-F5344CB8AC3E}">
        <p14:creationId xmlns:p14="http://schemas.microsoft.com/office/powerpoint/2010/main" val="24360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C7A156-7658-4E99-A2A6-69623B08F68E}"/>
              </a:ext>
            </a:extLst>
          </p:cNvPr>
          <p:cNvSpPr>
            <a:spLocks noGrp="1"/>
          </p:cNvSpPr>
          <p:nvPr>
            <p:ph type="title"/>
          </p:nvPr>
        </p:nvSpPr>
        <p:spPr/>
        <p:txBody>
          <a:bodyPr>
            <a:normAutofit/>
          </a:bodyPr>
          <a:lstStyle/>
          <a:p>
            <a:r>
              <a:rPr kumimoji="1" lang="ja-JP" altLang="en-US" sz="2800" dirty="0">
                <a:solidFill>
                  <a:schemeClr val="tx2"/>
                </a:solidFill>
              </a:rPr>
              <a:t>ポイント</a:t>
            </a:r>
            <a:r>
              <a:rPr lang="ja-JP" altLang="en-US" dirty="0">
                <a:solidFill>
                  <a:schemeClr val="tx2"/>
                </a:solidFill>
              </a:rPr>
              <a:t>②</a:t>
            </a:r>
            <a:r>
              <a:rPr kumimoji="1" lang="ja-JP" altLang="en-US" sz="2800" dirty="0">
                <a:solidFill>
                  <a:schemeClr val="tx2"/>
                </a:solidFill>
              </a:rPr>
              <a:t>：</a:t>
            </a:r>
            <a:r>
              <a:rPr kumimoji="1" lang="en-US" altLang="ja-JP" sz="2800" dirty="0">
                <a:solidFill>
                  <a:schemeClr val="tx2"/>
                </a:solidFill>
              </a:rPr>
              <a:t>WAF/Bot</a:t>
            </a:r>
            <a:r>
              <a:rPr kumimoji="1" lang="ja-JP" altLang="en-US" sz="2800" dirty="0">
                <a:solidFill>
                  <a:schemeClr val="tx2"/>
                </a:solidFill>
              </a:rPr>
              <a:t>管理機能</a:t>
            </a:r>
            <a:endParaRPr kumimoji="1" lang="ja-JP" altLang="en-US" dirty="0"/>
          </a:p>
        </p:txBody>
      </p:sp>
      <p:pic>
        <p:nvPicPr>
          <p:cNvPr id="6" name="図 5" descr="部屋 が含まれている画像&#10;&#10;自動的に生成された説明">
            <a:extLst>
              <a:ext uri="{FF2B5EF4-FFF2-40B4-BE49-F238E27FC236}">
                <a16:creationId xmlns:a16="http://schemas.microsoft.com/office/drawing/2014/main" id="{BACD88BC-1021-48E5-8FCE-E41F4D50D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370" y="4308904"/>
            <a:ext cx="1492060" cy="1226348"/>
          </a:xfrm>
          <a:prstGeom prst="rect">
            <a:avLst/>
          </a:prstGeom>
        </p:spPr>
      </p:pic>
      <p:pic>
        <p:nvPicPr>
          <p:cNvPr id="7" name="図 6" descr="アイコン&#10;&#10;自動的に生成された説明">
            <a:extLst>
              <a:ext uri="{FF2B5EF4-FFF2-40B4-BE49-F238E27FC236}">
                <a16:creationId xmlns:a16="http://schemas.microsoft.com/office/drawing/2014/main" id="{CF8924BD-ACE4-4608-8711-BEDCDC5C502B}"/>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70657" y="4640580"/>
            <a:ext cx="1642063" cy="562995"/>
          </a:xfrm>
          <a:prstGeom prst="roundRect">
            <a:avLst>
              <a:gd name="adj" fmla="val 11375"/>
            </a:avLst>
          </a:prstGeom>
          <a:solidFill>
            <a:schemeClr val="bg1"/>
          </a:solidFill>
        </p:spPr>
      </p:pic>
      <p:cxnSp>
        <p:nvCxnSpPr>
          <p:cNvPr id="10" name="直線矢印コネクタ 9">
            <a:extLst>
              <a:ext uri="{FF2B5EF4-FFF2-40B4-BE49-F238E27FC236}">
                <a16:creationId xmlns:a16="http://schemas.microsoft.com/office/drawing/2014/main" id="{95C86EEF-F098-48BD-BDF8-2BCFE20417B9}"/>
              </a:ext>
            </a:extLst>
          </p:cNvPr>
          <p:cNvCxnSpPr/>
          <p:nvPr/>
        </p:nvCxnSpPr>
        <p:spPr>
          <a:xfrm>
            <a:off x="2541600" y="4901218"/>
            <a:ext cx="2505600" cy="0"/>
          </a:xfrm>
          <a:prstGeom prst="straightConnector1">
            <a:avLst/>
          </a:prstGeom>
          <a:ln w="5715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descr="アイコン&#10;&#10;自動的に生成された説明">
            <a:extLst>
              <a:ext uri="{FF2B5EF4-FFF2-40B4-BE49-F238E27FC236}">
                <a16:creationId xmlns:a16="http://schemas.microsoft.com/office/drawing/2014/main" id="{CB50A92B-2C2D-48A7-9A88-518F8330FF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6426" y="4266681"/>
            <a:ext cx="626297" cy="1130886"/>
          </a:xfrm>
          <a:prstGeom prst="rect">
            <a:avLst/>
          </a:prstGeom>
          <a:solidFill>
            <a:schemeClr val="bg1"/>
          </a:solidFill>
        </p:spPr>
      </p:pic>
      <p:sp>
        <p:nvSpPr>
          <p:cNvPr id="14" name="テキスト ボックス 13">
            <a:extLst>
              <a:ext uri="{FF2B5EF4-FFF2-40B4-BE49-F238E27FC236}">
                <a16:creationId xmlns:a16="http://schemas.microsoft.com/office/drawing/2014/main" id="{21369B67-BF40-4BA8-BB2D-BB318AAFFDF0}"/>
              </a:ext>
            </a:extLst>
          </p:cNvPr>
          <p:cNvSpPr txBox="1"/>
          <p:nvPr/>
        </p:nvSpPr>
        <p:spPr>
          <a:xfrm>
            <a:off x="10276426" y="5353439"/>
            <a:ext cx="807225" cy="523220"/>
          </a:xfrm>
          <a:prstGeom prst="rect">
            <a:avLst/>
          </a:prstGeom>
          <a:noFill/>
        </p:spPr>
        <p:txBody>
          <a:bodyPr wrap="square" rtlCol="0">
            <a:spAutoFit/>
          </a:bodyPr>
          <a:lstStyle/>
          <a:p>
            <a:r>
              <a:rPr kumimoji="1" lang="en-US" altLang="ja-JP" sz="2800" dirty="0">
                <a:solidFill>
                  <a:schemeClr val="tx2"/>
                </a:solidFill>
              </a:rPr>
              <a:t>AD</a:t>
            </a:r>
            <a:endParaRPr kumimoji="1" lang="ja-JP" altLang="en-US" sz="2800" dirty="0">
              <a:solidFill>
                <a:schemeClr val="tx2"/>
              </a:solidFill>
            </a:endParaRPr>
          </a:p>
        </p:txBody>
      </p:sp>
      <p:cxnSp>
        <p:nvCxnSpPr>
          <p:cNvPr id="16" name="直線矢印コネクタ 15">
            <a:extLst>
              <a:ext uri="{FF2B5EF4-FFF2-40B4-BE49-F238E27FC236}">
                <a16:creationId xmlns:a16="http://schemas.microsoft.com/office/drawing/2014/main" id="{495ABBF5-25F3-4F4A-8E55-ED80AB750DA7}"/>
              </a:ext>
            </a:extLst>
          </p:cNvPr>
          <p:cNvCxnSpPr>
            <a:cxnSpLocks/>
          </p:cNvCxnSpPr>
          <p:nvPr/>
        </p:nvCxnSpPr>
        <p:spPr>
          <a:xfrm>
            <a:off x="6957777" y="4901218"/>
            <a:ext cx="3223023" cy="0"/>
          </a:xfrm>
          <a:prstGeom prst="straightConnector1">
            <a:avLst/>
          </a:prstGeom>
          <a:ln w="57150">
            <a:solidFill>
              <a:schemeClr val="tx2">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6F148F8-398C-4A02-BB81-6D63C1DA8AF0}"/>
              </a:ext>
            </a:extLst>
          </p:cNvPr>
          <p:cNvSpPr txBox="1"/>
          <p:nvPr/>
        </p:nvSpPr>
        <p:spPr>
          <a:xfrm>
            <a:off x="8077496" y="4308904"/>
            <a:ext cx="1560451" cy="523220"/>
          </a:xfrm>
          <a:prstGeom prst="rect">
            <a:avLst/>
          </a:prstGeom>
          <a:noFill/>
        </p:spPr>
        <p:txBody>
          <a:bodyPr wrap="square" rtlCol="0">
            <a:spAutoFit/>
          </a:bodyPr>
          <a:lstStyle/>
          <a:p>
            <a:r>
              <a:rPr kumimoji="1" lang="en-US" altLang="ja-JP" sz="2800" dirty="0">
                <a:solidFill>
                  <a:schemeClr val="tx2"/>
                </a:solidFill>
              </a:rPr>
              <a:t>LDAP</a:t>
            </a:r>
            <a:endParaRPr kumimoji="1" lang="ja-JP" altLang="en-US" sz="2800" dirty="0">
              <a:solidFill>
                <a:schemeClr val="tx2"/>
              </a:solidFill>
            </a:endParaRPr>
          </a:p>
        </p:txBody>
      </p:sp>
      <p:pic>
        <p:nvPicPr>
          <p:cNvPr id="18" name="図 17">
            <a:extLst>
              <a:ext uri="{FF2B5EF4-FFF2-40B4-BE49-F238E27FC236}">
                <a16:creationId xmlns:a16="http://schemas.microsoft.com/office/drawing/2014/main" id="{C54F1918-0C3A-4795-91C1-2A1D1E7A464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299617" y="4570514"/>
            <a:ext cx="816452" cy="562994"/>
          </a:xfrm>
          <a:prstGeom prst="rect">
            <a:avLst/>
          </a:prstGeom>
        </p:spPr>
      </p:pic>
      <p:cxnSp>
        <p:nvCxnSpPr>
          <p:cNvPr id="28" name="直線コネクタ 27">
            <a:extLst>
              <a:ext uri="{FF2B5EF4-FFF2-40B4-BE49-F238E27FC236}">
                <a16:creationId xmlns:a16="http://schemas.microsoft.com/office/drawing/2014/main" id="{CBE5E189-4807-4295-A542-A66F129A9DC2}"/>
              </a:ext>
            </a:extLst>
          </p:cNvPr>
          <p:cNvCxnSpPr>
            <a:cxnSpLocks/>
          </p:cNvCxnSpPr>
          <p:nvPr/>
        </p:nvCxnSpPr>
        <p:spPr>
          <a:xfrm>
            <a:off x="1181038" y="793856"/>
            <a:ext cx="0" cy="33840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AD619E6-CD3E-4490-9AD5-1348C0CD9263}"/>
              </a:ext>
            </a:extLst>
          </p:cNvPr>
          <p:cNvCxnSpPr>
            <a:cxnSpLocks/>
          </p:cNvCxnSpPr>
          <p:nvPr/>
        </p:nvCxnSpPr>
        <p:spPr>
          <a:xfrm>
            <a:off x="6358322" y="793856"/>
            <a:ext cx="0" cy="33840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FB29ED4-99B2-44B8-9FAF-70CBAF97AD03}"/>
              </a:ext>
            </a:extLst>
          </p:cNvPr>
          <p:cNvCxnSpPr>
            <a:cxnSpLocks/>
          </p:cNvCxnSpPr>
          <p:nvPr/>
        </p:nvCxnSpPr>
        <p:spPr>
          <a:xfrm>
            <a:off x="10528322" y="793856"/>
            <a:ext cx="0" cy="33840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4D92C419-5469-4660-A6BE-6C645298F23A}"/>
              </a:ext>
            </a:extLst>
          </p:cNvPr>
          <p:cNvCxnSpPr/>
          <p:nvPr/>
        </p:nvCxnSpPr>
        <p:spPr>
          <a:xfrm>
            <a:off x="1363371" y="1034766"/>
            <a:ext cx="4752000" cy="0"/>
          </a:xfrm>
          <a:prstGeom prst="straightConnector1">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154F6545-6F4B-43EA-BCDE-A693286FB8D3}"/>
              </a:ext>
            </a:extLst>
          </p:cNvPr>
          <p:cNvCxnSpPr/>
          <p:nvPr/>
        </p:nvCxnSpPr>
        <p:spPr>
          <a:xfrm>
            <a:off x="1363371" y="1588936"/>
            <a:ext cx="4752000" cy="0"/>
          </a:xfrm>
          <a:prstGeom prst="straightConnector1">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8F2E9E-A672-4948-AD69-7B7BA0E8C916}"/>
              </a:ext>
            </a:extLst>
          </p:cNvPr>
          <p:cNvSpPr txBox="1"/>
          <p:nvPr/>
        </p:nvSpPr>
        <p:spPr>
          <a:xfrm>
            <a:off x="2744540" y="840061"/>
            <a:ext cx="1955967" cy="369332"/>
          </a:xfrm>
          <a:prstGeom prst="rect">
            <a:avLst/>
          </a:prstGeom>
          <a:solidFill>
            <a:schemeClr val="bg1"/>
          </a:solidFill>
        </p:spPr>
        <p:txBody>
          <a:bodyPr wrap="square" rtlCol="0">
            <a:spAutoFit/>
          </a:bodyPr>
          <a:lstStyle/>
          <a:p>
            <a:pPr algn="ctr"/>
            <a:r>
              <a:rPr kumimoji="1" lang="en-US" altLang="ja-JP" dirty="0">
                <a:solidFill>
                  <a:schemeClr val="tx2"/>
                </a:solidFill>
              </a:rPr>
              <a:t>TCP</a:t>
            </a:r>
            <a:r>
              <a:rPr kumimoji="1" lang="ja-JP" altLang="en-US" dirty="0">
                <a:solidFill>
                  <a:schemeClr val="tx2"/>
                </a:solidFill>
              </a:rPr>
              <a:t>ハンドシェイク</a:t>
            </a:r>
          </a:p>
        </p:txBody>
      </p:sp>
      <p:sp>
        <p:nvSpPr>
          <p:cNvPr id="37" name="テキスト ボックス 36">
            <a:extLst>
              <a:ext uri="{FF2B5EF4-FFF2-40B4-BE49-F238E27FC236}">
                <a16:creationId xmlns:a16="http://schemas.microsoft.com/office/drawing/2014/main" id="{8F7B6BDF-5B93-474E-8114-47D850F3512C}"/>
              </a:ext>
            </a:extLst>
          </p:cNvPr>
          <p:cNvSpPr txBox="1"/>
          <p:nvPr/>
        </p:nvSpPr>
        <p:spPr>
          <a:xfrm>
            <a:off x="2576499" y="1392667"/>
            <a:ext cx="2292047" cy="369332"/>
          </a:xfrm>
          <a:prstGeom prst="rect">
            <a:avLst/>
          </a:prstGeom>
          <a:solidFill>
            <a:schemeClr val="bg1"/>
          </a:solidFill>
        </p:spPr>
        <p:txBody>
          <a:bodyPr wrap="square" rtlCol="0">
            <a:spAutoFit/>
          </a:bodyPr>
          <a:lstStyle/>
          <a:p>
            <a:pPr algn="ctr"/>
            <a:r>
              <a:rPr kumimoji="1" lang="en-US" altLang="ja-JP" dirty="0">
                <a:solidFill>
                  <a:schemeClr val="tx2"/>
                </a:solidFill>
              </a:rPr>
              <a:t>SSL/TLS</a:t>
            </a:r>
            <a:r>
              <a:rPr kumimoji="1" lang="ja-JP" altLang="en-US" dirty="0">
                <a:solidFill>
                  <a:schemeClr val="tx2"/>
                </a:solidFill>
              </a:rPr>
              <a:t>ハンドシェイク</a:t>
            </a:r>
          </a:p>
        </p:txBody>
      </p:sp>
      <p:pic>
        <p:nvPicPr>
          <p:cNvPr id="38" name="図 37">
            <a:extLst>
              <a:ext uri="{FF2B5EF4-FFF2-40B4-BE49-F238E27FC236}">
                <a16:creationId xmlns:a16="http://schemas.microsoft.com/office/drawing/2014/main" id="{7D0688D2-505C-4B4C-B827-226CBD980BFF}"/>
              </a:ext>
            </a:extLst>
          </p:cNvPr>
          <p:cNvPicPr>
            <a:picLocks noChangeAspect="1"/>
          </p:cNvPicPr>
          <p:nvPr/>
        </p:nvPicPr>
        <p:blipFill rotWithShape="1">
          <a:blip r:embed="rId8">
            <a:duotone>
              <a:prstClr val="black"/>
              <a:schemeClr val="accent1">
                <a:tint val="45000"/>
                <a:satMod val="400000"/>
              </a:schemeClr>
            </a:duotone>
          </a:blip>
          <a:srcRect r="23407"/>
          <a:stretch/>
        </p:blipFill>
        <p:spPr>
          <a:xfrm>
            <a:off x="1280365" y="1844271"/>
            <a:ext cx="4887050" cy="1738850"/>
          </a:xfrm>
          <a:prstGeom prst="rect">
            <a:avLst/>
          </a:prstGeom>
        </p:spPr>
      </p:pic>
      <p:cxnSp>
        <p:nvCxnSpPr>
          <p:cNvPr id="39" name="直線矢印コネクタ 38">
            <a:extLst>
              <a:ext uri="{FF2B5EF4-FFF2-40B4-BE49-F238E27FC236}">
                <a16:creationId xmlns:a16="http://schemas.microsoft.com/office/drawing/2014/main" id="{CD86CD17-3787-4658-B344-A556979F4033}"/>
              </a:ext>
            </a:extLst>
          </p:cNvPr>
          <p:cNvCxnSpPr>
            <a:cxnSpLocks/>
          </p:cNvCxnSpPr>
          <p:nvPr/>
        </p:nvCxnSpPr>
        <p:spPr>
          <a:xfrm>
            <a:off x="6512571" y="3829566"/>
            <a:ext cx="3905829" cy="0"/>
          </a:xfrm>
          <a:prstGeom prst="straightConnector1">
            <a:avLst/>
          </a:prstGeom>
          <a:ln w="5715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右中かっこ 4">
            <a:extLst>
              <a:ext uri="{FF2B5EF4-FFF2-40B4-BE49-F238E27FC236}">
                <a16:creationId xmlns:a16="http://schemas.microsoft.com/office/drawing/2014/main" id="{5193708F-60AC-4C5C-B1F4-FE31E999D21B}"/>
              </a:ext>
            </a:extLst>
          </p:cNvPr>
          <p:cNvSpPr/>
          <p:nvPr/>
        </p:nvSpPr>
        <p:spPr>
          <a:xfrm>
            <a:off x="6477160" y="1844271"/>
            <a:ext cx="248227" cy="1734442"/>
          </a:xfrm>
          <a:prstGeom prst="rightBrace">
            <a:avLst>
              <a:gd name="adj1" fmla="val 19935"/>
              <a:gd name="adj2" fmla="val 50000"/>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918E31F-63F4-434F-9040-FC5A5E77F1E7}"/>
              </a:ext>
            </a:extLst>
          </p:cNvPr>
          <p:cNvSpPr txBox="1"/>
          <p:nvPr/>
        </p:nvSpPr>
        <p:spPr>
          <a:xfrm>
            <a:off x="6817715" y="2220010"/>
            <a:ext cx="3295540" cy="954107"/>
          </a:xfrm>
          <a:prstGeom prst="rect">
            <a:avLst/>
          </a:prstGeom>
          <a:noFill/>
        </p:spPr>
        <p:txBody>
          <a:bodyPr wrap="square" rtlCol="0">
            <a:spAutoFit/>
          </a:bodyPr>
          <a:lstStyle/>
          <a:p>
            <a:r>
              <a:rPr lang="en-US" altLang="ja-JP" sz="2800" b="1" dirty="0">
                <a:solidFill>
                  <a:schemeClr val="accent1"/>
                </a:solidFill>
              </a:rPr>
              <a:t>Client</a:t>
            </a:r>
            <a:r>
              <a:rPr lang="ja-JP" altLang="en-US" sz="2800" b="1" dirty="0">
                <a:solidFill>
                  <a:schemeClr val="accent1"/>
                </a:solidFill>
              </a:rPr>
              <a:t> </a:t>
            </a:r>
            <a:r>
              <a:rPr lang="en-US" altLang="ja-JP" sz="2800" b="1" dirty="0">
                <a:solidFill>
                  <a:schemeClr val="accent1"/>
                </a:solidFill>
              </a:rPr>
              <a:t>-</a:t>
            </a:r>
            <a:r>
              <a:rPr lang="ja-JP" altLang="en-US" sz="2800" b="1" dirty="0">
                <a:solidFill>
                  <a:schemeClr val="accent1"/>
                </a:solidFill>
              </a:rPr>
              <a:t> </a:t>
            </a:r>
            <a:r>
              <a:rPr kumimoji="1" lang="en-US" altLang="ja-JP" sz="2800" b="1" dirty="0">
                <a:solidFill>
                  <a:schemeClr val="accent1"/>
                </a:solidFill>
              </a:rPr>
              <a:t>ADC</a:t>
            </a:r>
            <a:r>
              <a:rPr kumimoji="1" lang="ja-JP" altLang="en-US" sz="2800" b="1" dirty="0">
                <a:solidFill>
                  <a:schemeClr val="accent1"/>
                </a:solidFill>
              </a:rPr>
              <a:t>間で</a:t>
            </a:r>
            <a:endParaRPr kumimoji="1" lang="en-US" altLang="ja-JP" sz="2800" b="1" dirty="0">
              <a:solidFill>
                <a:schemeClr val="accent1"/>
              </a:solidFill>
            </a:endParaRPr>
          </a:p>
          <a:p>
            <a:r>
              <a:rPr kumimoji="1" lang="en-US" altLang="ja-JP" sz="2800" b="1" dirty="0">
                <a:solidFill>
                  <a:schemeClr val="accent1"/>
                </a:solidFill>
              </a:rPr>
              <a:t>SSL/TLS</a:t>
            </a:r>
            <a:r>
              <a:rPr kumimoji="1" lang="ja-JP" altLang="en-US" sz="2800" b="1" dirty="0">
                <a:solidFill>
                  <a:schemeClr val="accent1"/>
                </a:solidFill>
              </a:rPr>
              <a:t> 暗号化</a:t>
            </a:r>
          </a:p>
        </p:txBody>
      </p:sp>
      <p:sp>
        <p:nvSpPr>
          <p:cNvPr id="9" name="テキスト ボックス 8">
            <a:extLst>
              <a:ext uri="{FF2B5EF4-FFF2-40B4-BE49-F238E27FC236}">
                <a16:creationId xmlns:a16="http://schemas.microsoft.com/office/drawing/2014/main" id="{94BA75E4-C927-4B3A-90EA-EF9499DE09E9}"/>
              </a:ext>
            </a:extLst>
          </p:cNvPr>
          <p:cNvSpPr txBox="1"/>
          <p:nvPr/>
        </p:nvSpPr>
        <p:spPr>
          <a:xfrm>
            <a:off x="2141876" y="3605617"/>
            <a:ext cx="3305047" cy="523220"/>
          </a:xfrm>
          <a:prstGeom prst="rect">
            <a:avLst/>
          </a:prstGeom>
          <a:noFill/>
        </p:spPr>
        <p:txBody>
          <a:bodyPr wrap="square" rtlCol="0">
            <a:spAutoFit/>
          </a:bodyPr>
          <a:lstStyle/>
          <a:p>
            <a:pPr algn="ctr"/>
            <a:r>
              <a:rPr kumimoji="1" lang="ja-JP" altLang="en-US" sz="2800" b="1" dirty="0">
                <a:solidFill>
                  <a:schemeClr val="accent1"/>
                </a:solidFill>
              </a:rPr>
              <a:t>大量の</a:t>
            </a:r>
            <a:r>
              <a:rPr kumimoji="1" lang="en-US" altLang="ja-JP" sz="2800" b="1" dirty="0">
                <a:solidFill>
                  <a:schemeClr val="accent1"/>
                </a:solidFill>
              </a:rPr>
              <a:t>HTTP</a:t>
            </a:r>
            <a:r>
              <a:rPr kumimoji="1" lang="ja-JP" altLang="en-US" sz="2800" b="1" dirty="0">
                <a:solidFill>
                  <a:schemeClr val="accent1"/>
                </a:solidFill>
              </a:rPr>
              <a:t>通信</a:t>
            </a:r>
          </a:p>
        </p:txBody>
      </p:sp>
      <p:sp>
        <p:nvSpPr>
          <p:cNvPr id="15" name="吹き出し: 角を丸めた四角形 14">
            <a:extLst>
              <a:ext uri="{FF2B5EF4-FFF2-40B4-BE49-F238E27FC236}">
                <a16:creationId xmlns:a16="http://schemas.microsoft.com/office/drawing/2014/main" id="{0815D7C5-59AC-4920-8EF9-9272DD0BAF50}"/>
              </a:ext>
            </a:extLst>
          </p:cNvPr>
          <p:cNvSpPr/>
          <p:nvPr/>
        </p:nvSpPr>
        <p:spPr>
          <a:xfrm>
            <a:off x="3391200" y="5466597"/>
            <a:ext cx="4449600" cy="1104029"/>
          </a:xfrm>
          <a:prstGeom prst="wedgeRoundRectCallout">
            <a:avLst>
              <a:gd name="adj1" fmla="val -21884"/>
              <a:gd name="adj2" fmla="val -78356"/>
              <a:gd name="adj3" fmla="val 16667"/>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5"/>
                </a:solidFill>
              </a:rPr>
              <a:t>他のセキュリティ装置を</a:t>
            </a:r>
            <a:endParaRPr kumimoji="1" lang="en-US" altLang="ja-JP" sz="2800" b="1" dirty="0">
              <a:solidFill>
                <a:schemeClr val="accent5"/>
              </a:solidFill>
            </a:endParaRPr>
          </a:p>
          <a:p>
            <a:pPr algn="ctr"/>
            <a:r>
              <a:rPr kumimoji="1" lang="ja-JP" altLang="en-US" sz="2800" b="1" dirty="0">
                <a:solidFill>
                  <a:schemeClr val="accent5"/>
                </a:solidFill>
              </a:rPr>
              <a:t>導入しにくい</a:t>
            </a:r>
          </a:p>
        </p:txBody>
      </p:sp>
    </p:spTree>
    <p:extLst>
      <p:ext uri="{BB962C8B-B14F-4D97-AF65-F5344CB8AC3E}">
        <p14:creationId xmlns:p14="http://schemas.microsoft.com/office/powerpoint/2010/main" val="216741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4256D54-152C-4BE5-85B5-E9E848302837}"/>
              </a:ext>
            </a:extLst>
          </p:cNvPr>
          <p:cNvSpPr>
            <a:spLocks noGrp="1"/>
          </p:cNvSpPr>
          <p:nvPr>
            <p:ph type="title"/>
          </p:nvPr>
        </p:nvSpPr>
        <p:spPr/>
        <p:txBody>
          <a:bodyPr/>
          <a:lstStyle/>
          <a:p>
            <a:r>
              <a:rPr kumimoji="1" lang="ja-JP" altLang="en-US" dirty="0"/>
              <a:t>過検知の少ない設計のためには？</a:t>
            </a:r>
          </a:p>
        </p:txBody>
      </p:sp>
      <p:sp>
        <p:nvSpPr>
          <p:cNvPr id="4" name="正方形/長方形 3">
            <a:extLst>
              <a:ext uri="{FF2B5EF4-FFF2-40B4-BE49-F238E27FC236}">
                <a16:creationId xmlns:a16="http://schemas.microsoft.com/office/drawing/2014/main" id="{D894A860-5F5A-496F-A3DB-8634557B57C6}"/>
              </a:ext>
            </a:extLst>
          </p:cNvPr>
          <p:cNvSpPr/>
          <p:nvPr/>
        </p:nvSpPr>
        <p:spPr>
          <a:xfrm>
            <a:off x="354868" y="899262"/>
            <a:ext cx="3451708" cy="378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Gateway(VPN)</a:t>
            </a:r>
            <a:r>
              <a:rPr kumimoji="1" lang="ja-JP" altLang="en-US" dirty="0"/>
              <a:t> </a:t>
            </a:r>
            <a:r>
              <a:rPr kumimoji="1" lang="en-US" altLang="ja-JP" dirty="0"/>
              <a:t>Virtual Server</a:t>
            </a:r>
          </a:p>
        </p:txBody>
      </p:sp>
      <p:sp>
        <p:nvSpPr>
          <p:cNvPr id="5" name="正方形/長方形 4">
            <a:extLst>
              <a:ext uri="{FF2B5EF4-FFF2-40B4-BE49-F238E27FC236}">
                <a16:creationId xmlns:a16="http://schemas.microsoft.com/office/drawing/2014/main" id="{131A4BC3-1E59-43C7-A4E6-08EFBF20762F}"/>
              </a:ext>
            </a:extLst>
          </p:cNvPr>
          <p:cNvSpPr/>
          <p:nvPr/>
        </p:nvSpPr>
        <p:spPr>
          <a:xfrm>
            <a:off x="618683" y="1481275"/>
            <a:ext cx="2748245" cy="378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Authentication Profile</a:t>
            </a:r>
          </a:p>
        </p:txBody>
      </p:sp>
      <p:sp>
        <p:nvSpPr>
          <p:cNvPr id="6" name="正方形/長方形 5">
            <a:extLst>
              <a:ext uri="{FF2B5EF4-FFF2-40B4-BE49-F238E27FC236}">
                <a16:creationId xmlns:a16="http://schemas.microsoft.com/office/drawing/2014/main" id="{A850403A-E548-453D-9DA4-46422E7A7ECE}"/>
              </a:ext>
            </a:extLst>
          </p:cNvPr>
          <p:cNvSpPr/>
          <p:nvPr/>
        </p:nvSpPr>
        <p:spPr>
          <a:xfrm>
            <a:off x="618683" y="4630873"/>
            <a:ext cx="2748245" cy="378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Session Policy</a:t>
            </a:r>
          </a:p>
        </p:txBody>
      </p:sp>
      <p:sp>
        <p:nvSpPr>
          <p:cNvPr id="7" name="正方形/長方形 6">
            <a:extLst>
              <a:ext uri="{FF2B5EF4-FFF2-40B4-BE49-F238E27FC236}">
                <a16:creationId xmlns:a16="http://schemas.microsoft.com/office/drawing/2014/main" id="{F3F1C36B-C1A6-46C8-8D9E-FA5E01C829B4}"/>
              </a:ext>
            </a:extLst>
          </p:cNvPr>
          <p:cNvSpPr/>
          <p:nvPr/>
        </p:nvSpPr>
        <p:spPr>
          <a:xfrm>
            <a:off x="1099705" y="5352909"/>
            <a:ext cx="3364910" cy="8498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Session Profile</a:t>
            </a:r>
          </a:p>
          <a:p>
            <a:pPr marL="285750" indent="-285750">
              <a:buFont typeface="Arial" panose="020B0604020202020204" pitchFamily="34" charset="0"/>
              <a:buChar char="•"/>
            </a:pPr>
            <a:r>
              <a:rPr kumimoji="1" lang="en-US" altLang="ja-JP" sz="1050" dirty="0"/>
              <a:t>Web Interface</a:t>
            </a:r>
            <a:r>
              <a:rPr kumimoji="1" lang="ja-JP" altLang="en-US" sz="1050" dirty="0"/>
              <a:t> </a:t>
            </a:r>
            <a:r>
              <a:rPr kumimoji="1" lang="en-US" altLang="ja-JP" sz="1050" dirty="0"/>
              <a:t>Address</a:t>
            </a:r>
          </a:p>
          <a:p>
            <a:pPr marL="285750" indent="-285750">
              <a:buFont typeface="Arial" panose="020B0604020202020204" pitchFamily="34" charset="0"/>
              <a:buChar char="•"/>
            </a:pPr>
            <a:r>
              <a:rPr lang="en-US" altLang="ja-JP" sz="1050" dirty="0"/>
              <a:t>ICA Proxy</a:t>
            </a:r>
            <a:r>
              <a:rPr lang="ja-JP" altLang="en-US" sz="1050" dirty="0"/>
              <a:t> </a:t>
            </a:r>
            <a:r>
              <a:rPr lang="en-US" altLang="ja-JP" sz="1050" dirty="0"/>
              <a:t>Enable</a:t>
            </a:r>
          </a:p>
          <a:p>
            <a:pPr marL="285750" indent="-285750">
              <a:buFont typeface="Arial" panose="020B0604020202020204" pitchFamily="34" charset="0"/>
              <a:buChar char="•"/>
            </a:pPr>
            <a:r>
              <a:rPr kumimoji="1" lang="en-US" altLang="ja-JP" sz="1050" dirty="0"/>
              <a:t>SSO</a:t>
            </a:r>
            <a:r>
              <a:rPr kumimoji="1" lang="ja-JP" altLang="en-US" sz="1050" dirty="0"/>
              <a:t> </a:t>
            </a:r>
            <a:r>
              <a:rPr kumimoji="1" lang="en-US" altLang="ja-JP" sz="1050" dirty="0"/>
              <a:t>Domain</a:t>
            </a:r>
          </a:p>
        </p:txBody>
      </p:sp>
      <p:cxnSp>
        <p:nvCxnSpPr>
          <p:cNvPr id="9" name="コネクタ: カギ線 8">
            <a:extLst>
              <a:ext uri="{FF2B5EF4-FFF2-40B4-BE49-F238E27FC236}">
                <a16:creationId xmlns:a16="http://schemas.microsoft.com/office/drawing/2014/main" id="{D9211592-27E6-4658-A8EC-84476EADEE06}"/>
              </a:ext>
            </a:extLst>
          </p:cNvPr>
          <p:cNvCxnSpPr>
            <a:cxnSpLocks/>
            <a:stCxn id="70" idx="2"/>
            <a:endCxn id="5" idx="1"/>
          </p:cNvCxnSpPr>
          <p:nvPr/>
        </p:nvCxnSpPr>
        <p:spPr>
          <a:xfrm rot="16200000" flipH="1">
            <a:off x="284682" y="1336511"/>
            <a:ext cx="392777" cy="275225"/>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A193AF17-E4D6-45E7-AF4C-E6619ED279B0}"/>
              </a:ext>
            </a:extLst>
          </p:cNvPr>
          <p:cNvCxnSpPr>
            <a:cxnSpLocks/>
            <a:stCxn id="70" idx="2"/>
            <a:endCxn id="6" idx="1"/>
          </p:cNvCxnSpPr>
          <p:nvPr/>
        </p:nvCxnSpPr>
        <p:spPr>
          <a:xfrm rot="16200000" flipH="1">
            <a:off x="-1290117" y="2911310"/>
            <a:ext cx="3542375" cy="275225"/>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4CB5FF88-1BC1-481D-AD44-33A5EEB4CC22}"/>
              </a:ext>
            </a:extLst>
          </p:cNvPr>
          <p:cNvCxnSpPr>
            <a:cxnSpLocks/>
            <a:stCxn id="74" idx="2"/>
            <a:endCxn id="7" idx="1"/>
          </p:cNvCxnSpPr>
          <p:nvPr/>
        </p:nvCxnSpPr>
        <p:spPr>
          <a:xfrm rot="16200000" flipH="1">
            <a:off x="546061" y="5224168"/>
            <a:ext cx="770763" cy="336525"/>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12592B10-71D5-41B3-962F-F871BA421643}"/>
              </a:ext>
            </a:extLst>
          </p:cNvPr>
          <p:cNvSpPr/>
          <p:nvPr/>
        </p:nvSpPr>
        <p:spPr>
          <a:xfrm>
            <a:off x="1097074" y="2065854"/>
            <a:ext cx="2748245" cy="378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AAA</a:t>
            </a:r>
            <a:r>
              <a:rPr kumimoji="1" lang="ja-JP" altLang="en-US" dirty="0"/>
              <a:t> </a:t>
            </a:r>
            <a:r>
              <a:rPr kumimoji="1" lang="en-US" altLang="ja-JP" dirty="0" err="1"/>
              <a:t>Vserver</a:t>
            </a:r>
            <a:endParaRPr kumimoji="1" lang="en-US" altLang="ja-JP" dirty="0"/>
          </a:p>
        </p:txBody>
      </p:sp>
      <p:sp>
        <p:nvSpPr>
          <p:cNvPr id="17" name="正方形/長方形 16">
            <a:extLst>
              <a:ext uri="{FF2B5EF4-FFF2-40B4-BE49-F238E27FC236}">
                <a16:creationId xmlns:a16="http://schemas.microsoft.com/office/drawing/2014/main" id="{236DF07D-8810-4501-B7F3-142465D884FF}"/>
              </a:ext>
            </a:extLst>
          </p:cNvPr>
          <p:cNvSpPr/>
          <p:nvPr/>
        </p:nvSpPr>
        <p:spPr>
          <a:xfrm>
            <a:off x="1594645" y="2680914"/>
            <a:ext cx="2748245" cy="3839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Authentication Policy</a:t>
            </a:r>
          </a:p>
        </p:txBody>
      </p:sp>
      <p:sp>
        <p:nvSpPr>
          <p:cNvPr id="19" name="テキスト ボックス 18">
            <a:extLst>
              <a:ext uri="{FF2B5EF4-FFF2-40B4-BE49-F238E27FC236}">
                <a16:creationId xmlns:a16="http://schemas.microsoft.com/office/drawing/2014/main" id="{F3695B47-B219-46F2-816A-5BB3FF9E6CAD}"/>
              </a:ext>
            </a:extLst>
          </p:cNvPr>
          <p:cNvSpPr txBox="1"/>
          <p:nvPr/>
        </p:nvSpPr>
        <p:spPr>
          <a:xfrm>
            <a:off x="2228463" y="3147488"/>
            <a:ext cx="4693122" cy="461665"/>
          </a:xfrm>
          <a:prstGeom prst="rect">
            <a:avLst/>
          </a:prstGeom>
          <a:noFill/>
          <a:ln>
            <a:solidFill>
              <a:schemeClr val="bg2"/>
            </a:solidFill>
          </a:ln>
        </p:spPr>
        <p:txBody>
          <a:bodyPr wrap="square">
            <a:spAutoFit/>
          </a:bodyPr>
          <a:lstStyle/>
          <a:p>
            <a:r>
              <a:rPr lang="en-US" altLang="ja-JP" sz="800" dirty="0">
                <a:solidFill>
                  <a:schemeClr val="bg1"/>
                </a:solidFill>
              </a:rPr>
              <a:t>Expression</a:t>
            </a:r>
          </a:p>
          <a:p>
            <a:r>
              <a:rPr lang="en-US" altLang="ja-JP" sz="800" dirty="0">
                <a:solidFill>
                  <a:schemeClr val="bg1"/>
                </a:solidFill>
              </a:rPr>
              <a:t>HTTP.REQ.URL.CONTAINS_ANY(“</a:t>
            </a:r>
            <a:r>
              <a:rPr lang="en-US" altLang="ja-JP" sz="800" b="1" dirty="0">
                <a:solidFill>
                  <a:schemeClr val="bg1"/>
                </a:solidFill>
              </a:rPr>
              <a:t>XXXXXXXXXXXXXX</a:t>
            </a:r>
            <a:r>
              <a:rPr lang="en-US" altLang="ja-JP" sz="800" dirty="0">
                <a:solidFill>
                  <a:schemeClr val="bg1"/>
                </a:solidFill>
              </a:rPr>
              <a:t>") &amp;&amp; SYS.HTTP_CALLOUT(</a:t>
            </a:r>
            <a:r>
              <a:rPr lang="en-US" altLang="ja-JP" sz="800" b="1" dirty="0">
                <a:solidFill>
                  <a:schemeClr val="bg1"/>
                </a:solidFill>
              </a:rPr>
              <a:t>XXXXXXXXX</a:t>
            </a:r>
            <a:r>
              <a:rPr lang="en-US" altLang="ja-JP" sz="800" dirty="0">
                <a:solidFill>
                  <a:schemeClr val="bg1"/>
                </a:solidFill>
              </a:rPr>
              <a:t>) &amp;&amp; HTTP.REQ.IS_VALID</a:t>
            </a:r>
            <a:endParaRPr lang="ja-JP" altLang="en-US" sz="800" dirty="0">
              <a:solidFill>
                <a:schemeClr val="bg1"/>
              </a:solidFill>
            </a:endParaRPr>
          </a:p>
        </p:txBody>
      </p:sp>
      <p:cxnSp>
        <p:nvCxnSpPr>
          <p:cNvPr id="20" name="コネクタ: カギ線 19">
            <a:extLst>
              <a:ext uri="{FF2B5EF4-FFF2-40B4-BE49-F238E27FC236}">
                <a16:creationId xmlns:a16="http://schemas.microsoft.com/office/drawing/2014/main" id="{1A049DC9-327F-4F02-8D30-DF062C5FD832}"/>
              </a:ext>
            </a:extLst>
          </p:cNvPr>
          <p:cNvCxnSpPr>
            <a:cxnSpLocks/>
            <a:stCxn id="87" idx="2"/>
            <a:endCxn id="19" idx="1"/>
          </p:cNvCxnSpPr>
          <p:nvPr/>
        </p:nvCxnSpPr>
        <p:spPr>
          <a:xfrm rot="16200000" flipH="1">
            <a:off x="1820507" y="2970365"/>
            <a:ext cx="318930" cy="496982"/>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0F60E147-1625-4C7D-B4F6-358D8CE33117}"/>
              </a:ext>
            </a:extLst>
          </p:cNvPr>
          <p:cNvCxnSpPr>
            <a:cxnSpLocks/>
            <a:stCxn id="87" idx="2"/>
            <a:endCxn id="27" idx="1"/>
          </p:cNvCxnSpPr>
          <p:nvPr/>
        </p:nvCxnSpPr>
        <p:spPr>
          <a:xfrm rot="16200000" flipH="1">
            <a:off x="1603469" y="3187402"/>
            <a:ext cx="776440" cy="520417"/>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9FC0C762-BDBA-443B-AB8D-CCD8DE99DE32}"/>
              </a:ext>
            </a:extLst>
          </p:cNvPr>
          <p:cNvSpPr txBox="1"/>
          <p:nvPr/>
        </p:nvSpPr>
        <p:spPr>
          <a:xfrm>
            <a:off x="2251898" y="3728109"/>
            <a:ext cx="1369368" cy="215444"/>
          </a:xfrm>
          <a:prstGeom prst="rect">
            <a:avLst/>
          </a:prstGeom>
          <a:noFill/>
        </p:spPr>
        <p:txBody>
          <a:bodyPr wrap="square">
            <a:spAutoFit/>
          </a:bodyPr>
          <a:lstStyle/>
          <a:p>
            <a:r>
              <a:rPr lang="en-US" altLang="ja-JP" sz="800" dirty="0"/>
              <a:t>Action</a:t>
            </a:r>
            <a:r>
              <a:rPr lang="ja-JP" altLang="en-US" sz="800" dirty="0"/>
              <a:t>：　</a:t>
            </a:r>
            <a:r>
              <a:rPr lang="en-US" altLang="ja-JP" sz="800" dirty="0"/>
              <a:t>LDAP</a:t>
            </a:r>
            <a:r>
              <a:rPr lang="ja-JP" altLang="en-US" sz="800" dirty="0"/>
              <a:t> </a:t>
            </a:r>
            <a:r>
              <a:rPr lang="en-US" altLang="ja-JP" sz="800" dirty="0"/>
              <a:t>Server</a:t>
            </a:r>
            <a:endParaRPr lang="ja-JP" altLang="en-US" sz="800" dirty="0"/>
          </a:p>
        </p:txBody>
      </p:sp>
      <p:cxnSp>
        <p:nvCxnSpPr>
          <p:cNvPr id="29" name="コネクタ: カギ線 28">
            <a:extLst>
              <a:ext uri="{FF2B5EF4-FFF2-40B4-BE49-F238E27FC236}">
                <a16:creationId xmlns:a16="http://schemas.microsoft.com/office/drawing/2014/main" id="{7EDEA14B-34CB-4B2E-8CB2-C687F634FF2A}"/>
              </a:ext>
            </a:extLst>
          </p:cNvPr>
          <p:cNvCxnSpPr>
            <a:cxnSpLocks/>
            <a:stCxn id="81" idx="2"/>
            <a:endCxn id="17" idx="1"/>
          </p:cNvCxnSpPr>
          <p:nvPr/>
        </p:nvCxnSpPr>
        <p:spPr>
          <a:xfrm rot="16200000" flipH="1">
            <a:off x="1198776" y="2477041"/>
            <a:ext cx="435158" cy="356579"/>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8DC0DC7E-23DF-4B4C-966B-AE8638431269}"/>
              </a:ext>
            </a:extLst>
          </p:cNvPr>
          <p:cNvCxnSpPr>
            <a:cxnSpLocks/>
            <a:stCxn id="73" idx="2"/>
            <a:endCxn id="16" idx="1"/>
          </p:cNvCxnSpPr>
          <p:nvPr/>
        </p:nvCxnSpPr>
        <p:spPr>
          <a:xfrm rot="16200000" flipH="1">
            <a:off x="728811" y="1886828"/>
            <a:ext cx="399937" cy="336589"/>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244468D9-C410-4B7B-A128-590DB5FD3393}"/>
              </a:ext>
            </a:extLst>
          </p:cNvPr>
          <p:cNvSpPr/>
          <p:nvPr/>
        </p:nvSpPr>
        <p:spPr>
          <a:xfrm>
            <a:off x="4523550" y="4043946"/>
            <a:ext cx="2089197" cy="378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Pattern Sets</a:t>
            </a:r>
            <a:endParaRPr kumimoji="1" lang="en-US" altLang="ja-JP" dirty="0"/>
          </a:p>
        </p:txBody>
      </p:sp>
      <p:cxnSp>
        <p:nvCxnSpPr>
          <p:cNvPr id="50" name="コネクタ: カギ線 49">
            <a:extLst>
              <a:ext uri="{FF2B5EF4-FFF2-40B4-BE49-F238E27FC236}">
                <a16:creationId xmlns:a16="http://schemas.microsoft.com/office/drawing/2014/main" id="{92C583CF-FA4D-47A8-8151-4FF8126C4D37}"/>
              </a:ext>
            </a:extLst>
          </p:cNvPr>
          <p:cNvCxnSpPr>
            <a:cxnSpLocks/>
            <a:stCxn id="93" idx="2"/>
            <a:endCxn id="48" idx="1"/>
          </p:cNvCxnSpPr>
          <p:nvPr/>
        </p:nvCxnSpPr>
        <p:spPr>
          <a:xfrm rot="16200000" flipH="1">
            <a:off x="4050938" y="3760572"/>
            <a:ext cx="723914" cy="221309"/>
          </a:xfrm>
          <a:prstGeom prst="bentConnector2">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F0C14920-B3DA-4636-A56C-FF546EF92ADE}"/>
              </a:ext>
            </a:extLst>
          </p:cNvPr>
          <p:cNvSpPr/>
          <p:nvPr/>
        </p:nvSpPr>
        <p:spPr>
          <a:xfrm>
            <a:off x="6964618" y="1339527"/>
            <a:ext cx="2748245" cy="378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HTTP</a:t>
            </a:r>
            <a:r>
              <a:rPr kumimoji="1" lang="ja-JP" altLang="en-US" dirty="0"/>
              <a:t> </a:t>
            </a:r>
            <a:r>
              <a:rPr kumimoji="1" lang="en-US" altLang="ja-JP" dirty="0"/>
              <a:t>Callout</a:t>
            </a:r>
          </a:p>
        </p:txBody>
      </p:sp>
      <p:sp>
        <p:nvSpPr>
          <p:cNvPr id="58" name="正方形/長方形 57">
            <a:extLst>
              <a:ext uri="{FF2B5EF4-FFF2-40B4-BE49-F238E27FC236}">
                <a16:creationId xmlns:a16="http://schemas.microsoft.com/office/drawing/2014/main" id="{0EF76F5E-E97A-4B33-8025-41C3B06EC49B}"/>
              </a:ext>
            </a:extLst>
          </p:cNvPr>
          <p:cNvSpPr/>
          <p:nvPr/>
        </p:nvSpPr>
        <p:spPr>
          <a:xfrm>
            <a:off x="7857624" y="2218100"/>
            <a:ext cx="2748245" cy="378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lb</a:t>
            </a:r>
            <a:r>
              <a:rPr kumimoji="1" lang="ja-JP" altLang="en-US" dirty="0"/>
              <a:t> </a:t>
            </a:r>
            <a:r>
              <a:rPr kumimoji="1" lang="en-US" altLang="ja-JP" dirty="0" err="1"/>
              <a:t>vserver</a:t>
            </a:r>
            <a:endParaRPr kumimoji="1" lang="en-US" altLang="ja-JP" dirty="0"/>
          </a:p>
        </p:txBody>
      </p:sp>
      <p:cxnSp>
        <p:nvCxnSpPr>
          <p:cNvPr id="66" name="コネクタ: カギ線 65">
            <a:extLst>
              <a:ext uri="{FF2B5EF4-FFF2-40B4-BE49-F238E27FC236}">
                <a16:creationId xmlns:a16="http://schemas.microsoft.com/office/drawing/2014/main" id="{525F956A-9364-4AD7-8BF1-906220142B6A}"/>
              </a:ext>
            </a:extLst>
          </p:cNvPr>
          <p:cNvCxnSpPr>
            <a:cxnSpLocks/>
            <a:stCxn id="113" idx="2"/>
            <a:endCxn id="58" idx="1"/>
          </p:cNvCxnSpPr>
          <p:nvPr/>
        </p:nvCxnSpPr>
        <p:spPr>
          <a:xfrm rot="16200000" flipH="1">
            <a:off x="7136948" y="1686662"/>
            <a:ext cx="689338" cy="752014"/>
          </a:xfrm>
          <a:prstGeom prst="bentConnector2">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16E96E40-2B1E-4375-97E9-442F61A34FD1}"/>
              </a:ext>
            </a:extLst>
          </p:cNvPr>
          <p:cNvSpPr/>
          <p:nvPr/>
        </p:nvSpPr>
        <p:spPr>
          <a:xfrm>
            <a:off x="202465" y="899261"/>
            <a:ext cx="281985" cy="378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a16="http://schemas.microsoft.com/office/drawing/2014/main" id="{9893799E-4A6D-4720-AD12-5D7177AEE2DD}"/>
              </a:ext>
            </a:extLst>
          </p:cNvPr>
          <p:cNvSpPr/>
          <p:nvPr/>
        </p:nvSpPr>
        <p:spPr>
          <a:xfrm>
            <a:off x="619492" y="1481274"/>
            <a:ext cx="281985" cy="373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a:extLst>
              <a:ext uri="{FF2B5EF4-FFF2-40B4-BE49-F238E27FC236}">
                <a16:creationId xmlns:a16="http://schemas.microsoft.com/office/drawing/2014/main" id="{7D8C5362-3EEB-4238-B85B-908B37C1088D}"/>
              </a:ext>
            </a:extLst>
          </p:cNvPr>
          <p:cNvSpPr/>
          <p:nvPr/>
        </p:nvSpPr>
        <p:spPr>
          <a:xfrm>
            <a:off x="622187" y="4633169"/>
            <a:ext cx="281985" cy="373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a:extLst>
              <a:ext uri="{FF2B5EF4-FFF2-40B4-BE49-F238E27FC236}">
                <a16:creationId xmlns:a16="http://schemas.microsoft.com/office/drawing/2014/main" id="{EA36786A-CF3E-4C3E-92C9-EB30F6EF2DE4}"/>
              </a:ext>
            </a:extLst>
          </p:cNvPr>
          <p:cNvSpPr/>
          <p:nvPr/>
        </p:nvSpPr>
        <p:spPr>
          <a:xfrm>
            <a:off x="1097073" y="2063871"/>
            <a:ext cx="281985" cy="373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正方形/長方形 86">
            <a:extLst>
              <a:ext uri="{FF2B5EF4-FFF2-40B4-BE49-F238E27FC236}">
                <a16:creationId xmlns:a16="http://schemas.microsoft.com/office/drawing/2014/main" id="{23F03CD1-9AEA-4B13-95B5-6A73963E20F3}"/>
              </a:ext>
            </a:extLst>
          </p:cNvPr>
          <p:cNvSpPr/>
          <p:nvPr/>
        </p:nvSpPr>
        <p:spPr>
          <a:xfrm>
            <a:off x="1590488" y="2680915"/>
            <a:ext cx="281985" cy="378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正方形/長方形 92">
            <a:extLst>
              <a:ext uri="{FF2B5EF4-FFF2-40B4-BE49-F238E27FC236}">
                <a16:creationId xmlns:a16="http://schemas.microsoft.com/office/drawing/2014/main" id="{BDCCA42C-E35E-4632-9781-CBCF9B871719}"/>
              </a:ext>
            </a:extLst>
          </p:cNvPr>
          <p:cNvSpPr/>
          <p:nvPr/>
        </p:nvSpPr>
        <p:spPr>
          <a:xfrm>
            <a:off x="3741812" y="3236498"/>
            <a:ext cx="1120858" cy="272772"/>
          </a:xfrm>
          <a:prstGeom prst="rect">
            <a:avLst/>
          </a:prstGeom>
          <a:noFill/>
          <a:ln w="381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正方形/長方形 96">
            <a:extLst>
              <a:ext uri="{FF2B5EF4-FFF2-40B4-BE49-F238E27FC236}">
                <a16:creationId xmlns:a16="http://schemas.microsoft.com/office/drawing/2014/main" id="{A640ECC1-936D-4752-AD7C-264523392562}"/>
              </a:ext>
            </a:extLst>
          </p:cNvPr>
          <p:cNvSpPr/>
          <p:nvPr/>
        </p:nvSpPr>
        <p:spPr>
          <a:xfrm>
            <a:off x="4523550" y="4043976"/>
            <a:ext cx="281985" cy="373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正方形/長方形 101">
            <a:extLst>
              <a:ext uri="{FF2B5EF4-FFF2-40B4-BE49-F238E27FC236}">
                <a16:creationId xmlns:a16="http://schemas.microsoft.com/office/drawing/2014/main" id="{C750C8CF-3CF9-48CB-A3E0-BA0CD1AA397A}"/>
              </a:ext>
            </a:extLst>
          </p:cNvPr>
          <p:cNvSpPr/>
          <p:nvPr/>
        </p:nvSpPr>
        <p:spPr>
          <a:xfrm>
            <a:off x="5957102" y="3236498"/>
            <a:ext cx="770702" cy="272772"/>
          </a:xfrm>
          <a:prstGeom prst="rect">
            <a:avLst/>
          </a:prstGeom>
          <a:noFill/>
          <a:ln w="381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4" name="コネクタ: カギ線 103">
            <a:extLst>
              <a:ext uri="{FF2B5EF4-FFF2-40B4-BE49-F238E27FC236}">
                <a16:creationId xmlns:a16="http://schemas.microsoft.com/office/drawing/2014/main" id="{16DA5799-0BD1-42EA-A42E-2A759CC0AD2E}"/>
              </a:ext>
            </a:extLst>
          </p:cNvPr>
          <p:cNvCxnSpPr>
            <a:cxnSpLocks/>
            <a:stCxn id="56" idx="1"/>
            <a:endCxn id="102" idx="0"/>
          </p:cNvCxnSpPr>
          <p:nvPr/>
        </p:nvCxnSpPr>
        <p:spPr>
          <a:xfrm rot="10800000" flipV="1">
            <a:off x="6342454" y="1528764"/>
            <a:ext cx="622165" cy="1707733"/>
          </a:xfrm>
          <a:prstGeom prst="bentConnector2">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2" name="正方形/長方形 111">
            <a:extLst>
              <a:ext uri="{FF2B5EF4-FFF2-40B4-BE49-F238E27FC236}">
                <a16:creationId xmlns:a16="http://schemas.microsoft.com/office/drawing/2014/main" id="{00CD6A51-7401-4881-98E8-E2F151FC35FC}"/>
              </a:ext>
            </a:extLst>
          </p:cNvPr>
          <p:cNvSpPr/>
          <p:nvPr/>
        </p:nvSpPr>
        <p:spPr>
          <a:xfrm>
            <a:off x="7857624" y="2218099"/>
            <a:ext cx="281985" cy="373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正方形/長方形 112">
            <a:extLst>
              <a:ext uri="{FF2B5EF4-FFF2-40B4-BE49-F238E27FC236}">
                <a16:creationId xmlns:a16="http://schemas.microsoft.com/office/drawing/2014/main" id="{2E5DCF1B-88F7-4D94-98EE-F0CB01179DAE}"/>
              </a:ext>
            </a:extLst>
          </p:cNvPr>
          <p:cNvSpPr/>
          <p:nvPr/>
        </p:nvSpPr>
        <p:spPr>
          <a:xfrm>
            <a:off x="6964617" y="1344119"/>
            <a:ext cx="281985" cy="373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正方形/長方形 121">
            <a:extLst>
              <a:ext uri="{FF2B5EF4-FFF2-40B4-BE49-F238E27FC236}">
                <a16:creationId xmlns:a16="http://schemas.microsoft.com/office/drawing/2014/main" id="{7E55D20A-0EC8-4181-B7FD-60546EB3231F}"/>
              </a:ext>
            </a:extLst>
          </p:cNvPr>
          <p:cNvSpPr/>
          <p:nvPr/>
        </p:nvSpPr>
        <p:spPr>
          <a:xfrm>
            <a:off x="8632048" y="3112345"/>
            <a:ext cx="2748245" cy="378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App Firewall Policy</a:t>
            </a:r>
            <a:endParaRPr kumimoji="1" lang="en-US" altLang="ja-JP" dirty="0"/>
          </a:p>
        </p:txBody>
      </p:sp>
      <p:sp>
        <p:nvSpPr>
          <p:cNvPr id="126" name="正方形/長方形 125">
            <a:extLst>
              <a:ext uri="{FF2B5EF4-FFF2-40B4-BE49-F238E27FC236}">
                <a16:creationId xmlns:a16="http://schemas.microsoft.com/office/drawing/2014/main" id="{DC987672-3778-4313-806F-C6F5B00736C5}"/>
              </a:ext>
            </a:extLst>
          </p:cNvPr>
          <p:cNvSpPr/>
          <p:nvPr/>
        </p:nvSpPr>
        <p:spPr>
          <a:xfrm>
            <a:off x="8632048" y="4066411"/>
            <a:ext cx="3058276" cy="378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Bot Management Policy</a:t>
            </a:r>
            <a:endParaRPr kumimoji="1" lang="en-US" altLang="ja-JP" dirty="0"/>
          </a:p>
        </p:txBody>
      </p:sp>
      <p:cxnSp>
        <p:nvCxnSpPr>
          <p:cNvPr id="129" name="コネクタ: カギ線 128">
            <a:extLst>
              <a:ext uri="{FF2B5EF4-FFF2-40B4-BE49-F238E27FC236}">
                <a16:creationId xmlns:a16="http://schemas.microsoft.com/office/drawing/2014/main" id="{D0CDE7FA-192C-4D82-9334-564A65213346}"/>
              </a:ext>
            </a:extLst>
          </p:cNvPr>
          <p:cNvCxnSpPr>
            <a:cxnSpLocks/>
            <a:stCxn id="112" idx="2"/>
            <a:endCxn id="122" idx="1"/>
          </p:cNvCxnSpPr>
          <p:nvPr/>
        </p:nvCxnSpPr>
        <p:spPr>
          <a:xfrm rot="16200000" flipH="1">
            <a:off x="7960531" y="2630065"/>
            <a:ext cx="709603" cy="633431"/>
          </a:xfrm>
          <a:prstGeom prst="bentConnector2">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コネクタ: カギ線 131">
            <a:extLst>
              <a:ext uri="{FF2B5EF4-FFF2-40B4-BE49-F238E27FC236}">
                <a16:creationId xmlns:a16="http://schemas.microsoft.com/office/drawing/2014/main" id="{63431F52-AE58-47D9-A97D-666433078852}"/>
              </a:ext>
            </a:extLst>
          </p:cNvPr>
          <p:cNvCxnSpPr>
            <a:cxnSpLocks/>
            <a:stCxn id="112" idx="2"/>
            <a:endCxn id="126" idx="1"/>
          </p:cNvCxnSpPr>
          <p:nvPr/>
        </p:nvCxnSpPr>
        <p:spPr>
          <a:xfrm rot="16200000" flipH="1">
            <a:off x="7483498" y="3107098"/>
            <a:ext cx="1663669" cy="633431"/>
          </a:xfrm>
          <a:prstGeom prst="bentConnector2">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1" name="正方形/長方形 140">
            <a:extLst>
              <a:ext uri="{FF2B5EF4-FFF2-40B4-BE49-F238E27FC236}">
                <a16:creationId xmlns:a16="http://schemas.microsoft.com/office/drawing/2014/main" id="{B7B76F85-B57C-4EA9-A962-1FC6A3EB1E26}"/>
              </a:ext>
            </a:extLst>
          </p:cNvPr>
          <p:cNvSpPr/>
          <p:nvPr/>
        </p:nvSpPr>
        <p:spPr>
          <a:xfrm>
            <a:off x="8627471" y="3110168"/>
            <a:ext cx="281985" cy="373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正方形/長方形 141">
            <a:extLst>
              <a:ext uri="{FF2B5EF4-FFF2-40B4-BE49-F238E27FC236}">
                <a16:creationId xmlns:a16="http://schemas.microsoft.com/office/drawing/2014/main" id="{D997C2D7-5927-4B79-9E1F-186F19E951F7}"/>
              </a:ext>
            </a:extLst>
          </p:cNvPr>
          <p:cNvSpPr/>
          <p:nvPr/>
        </p:nvSpPr>
        <p:spPr>
          <a:xfrm>
            <a:off x="8628310" y="4068887"/>
            <a:ext cx="281985" cy="373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80E36D1E-F053-4BCF-993E-DD638204B15C}"/>
              </a:ext>
            </a:extLst>
          </p:cNvPr>
          <p:cNvSpPr txBox="1"/>
          <p:nvPr/>
        </p:nvSpPr>
        <p:spPr>
          <a:xfrm>
            <a:off x="5118791" y="4933631"/>
            <a:ext cx="6742480" cy="1815882"/>
          </a:xfrm>
          <a:prstGeom prst="rect">
            <a:avLst/>
          </a:prstGeom>
          <a:noFill/>
        </p:spPr>
        <p:txBody>
          <a:bodyPr wrap="square" rtlCol="0">
            <a:spAutoFit/>
          </a:bodyPr>
          <a:lstStyle/>
          <a:p>
            <a:r>
              <a:rPr lang="ja-JP" altLang="en-US" sz="2800" b="1" dirty="0">
                <a:solidFill>
                  <a:schemeClr val="accent5"/>
                </a:solidFill>
              </a:rPr>
              <a:t>認証情報を含むリクエストパケットをピンポイントで精査できるよう「</a:t>
            </a:r>
            <a:r>
              <a:rPr lang="en-US" altLang="ja-JP" sz="2800" b="1" dirty="0">
                <a:solidFill>
                  <a:schemeClr val="accent5"/>
                </a:solidFill>
              </a:rPr>
              <a:t>Expression</a:t>
            </a:r>
            <a:r>
              <a:rPr lang="ja-JP" altLang="en-US" sz="2800" b="1" dirty="0">
                <a:solidFill>
                  <a:schemeClr val="accent5"/>
                </a:solidFill>
              </a:rPr>
              <a:t>」定義や「</a:t>
            </a:r>
            <a:r>
              <a:rPr lang="en-US" altLang="ja-JP" sz="2800" b="1" dirty="0">
                <a:solidFill>
                  <a:schemeClr val="accent5"/>
                </a:solidFill>
              </a:rPr>
              <a:t>HTTP Callout</a:t>
            </a:r>
            <a:r>
              <a:rPr lang="ja-JP" altLang="en-US" sz="2800" b="1" dirty="0">
                <a:solidFill>
                  <a:schemeClr val="accent5"/>
                </a:solidFill>
              </a:rPr>
              <a:t>」機能を活用することで過検知を最小限に！</a:t>
            </a:r>
            <a:endParaRPr kumimoji="1" lang="ja-JP" altLang="en-US" sz="2800" b="1" dirty="0">
              <a:solidFill>
                <a:schemeClr val="accent5"/>
              </a:solidFill>
            </a:endParaRPr>
          </a:p>
        </p:txBody>
      </p:sp>
    </p:spTree>
    <p:extLst>
      <p:ext uri="{BB962C8B-B14F-4D97-AF65-F5344CB8AC3E}">
        <p14:creationId xmlns:p14="http://schemas.microsoft.com/office/powerpoint/2010/main" val="2587482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3627639-7286-4792-979D-BBCC6C3C6D82}"/>
              </a:ext>
            </a:extLst>
          </p:cNvPr>
          <p:cNvSpPr>
            <a:spLocks noGrp="1"/>
          </p:cNvSpPr>
          <p:nvPr>
            <p:ph type="title"/>
          </p:nvPr>
        </p:nvSpPr>
        <p:spPr/>
        <p:txBody>
          <a:bodyPr/>
          <a:lstStyle/>
          <a:p>
            <a:r>
              <a:rPr kumimoji="1" lang="ja-JP" altLang="en-US" dirty="0"/>
              <a:t>可視化したい主な情報</a:t>
            </a:r>
          </a:p>
        </p:txBody>
      </p:sp>
      <p:sp>
        <p:nvSpPr>
          <p:cNvPr id="7" name="四角形: 角を丸くする 6">
            <a:extLst>
              <a:ext uri="{FF2B5EF4-FFF2-40B4-BE49-F238E27FC236}">
                <a16:creationId xmlns:a16="http://schemas.microsoft.com/office/drawing/2014/main" id="{00B9FFFC-54DD-43B3-ABA7-9839F0C49587}"/>
              </a:ext>
            </a:extLst>
          </p:cNvPr>
          <p:cNvSpPr/>
          <p:nvPr/>
        </p:nvSpPr>
        <p:spPr>
          <a:xfrm>
            <a:off x="2162556" y="1057595"/>
            <a:ext cx="3451588" cy="5886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1"/>
                </a:solidFill>
              </a:rPr>
              <a:t>帯域幅 </a:t>
            </a:r>
            <a:r>
              <a:rPr kumimoji="1" lang="en-US" altLang="ja-JP" sz="2800" dirty="0">
                <a:solidFill>
                  <a:schemeClr val="accent1"/>
                </a:solidFill>
              </a:rPr>
              <a:t>[</a:t>
            </a:r>
            <a:r>
              <a:rPr lang="en-US" altLang="ja-JP" sz="2800" dirty="0">
                <a:solidFill>
                  <a:schemeClr val="accent1"/>
                </a:solidFill>
              </a:rPr>
              <a:t>bps]</a:t>
            </a:r>
            <a:endParaRPr kumimoji="1" lang="ja-JP" altLang="en-US" sz="2800" dirty="0">
              <a:solidFill>
                <a:schemeClr val="accent1"/>
              </a:solidFill>
            </a:endParaRPr>
          </a:p>
        </p:txBody>
      </p:sp>
      <p:sp>
        <p:nvSpPr>
          <p:cNvPr id="13" name="四角形: 角を丸くする 12">
            <a:extLst>
              <a:ext uri="{FF2B5EF4-FFF2-40B4-BE49-F238E27FC236}">
                <a16:creationId xmlns:a16="http://schemas.microsoft.com/office/drawing/2014/main" id="{C4C6FFD0-2A0C-45E2-805A-EDB373116FDA}"/>
              </a:ext>
            </a:extLst>
          </p:cNvPr>
          <p:cNvSpPr/>
          <p:nvPr/>
        </p:nvSpPr>
        <p:spPr>
          <a:xfrm>
            <a:off x="2162556" y="2402577"/>
            <a:ext cx="3451586" cy="5886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accent1"/>
                </a:solidFill>
              </a:rPr>
              <a:t>ICA RTT</a:t>
            </a:r>
            <a:r>
              <a:rPr kumimoji="1" lang="ja-JP" altLang="en-US" sz="2800" dirty="0">
                <a:solidFill>
                  <a:schemeClr val="accent1"/>
                </a:solidFill>
              </a:rPr>
              <a:t> </a:t>
            </a:r>
            <a:r>
              <a:rPr lang="en-US" altLang="ja-JP" sz="2800" dirty="0">
                <a:solidFill>
                  <a:schemeClr val="accent1"/>
                </a:solidFill>
              </a:rPr>
              <a:t>[</a:t>
            </a:r>
            <a:r>
              <a:rPr lang="en-US" altLang="ja-JP" sz="2800" dirty="0" err="1">
                <a:solidFill>
                  <a:schemeClr val="accent1"/>
                </a:solidFill>
              </a:rPr>
              <a:t>ms</a:t>
            </a:r>
            <a:r>
              <a:rPr lang="en-US" altLang="ja-JP" sz="2800" dirty="0">
                <a:solidFill>
                  <a:schemeClr val="accent1"/>
                </a:solidFill>
              </a:rPr>
              <a:t>]</a:t>
            </a:r>
            <a:endParaRPr kumimoji="1" lang="ja-JP" altLang="en-US" sz="2800" dirty="0">
              <a:solidFill>
                <a:schemeClr val="accent1"/>
              </a:solidFill>
            </a:endParaRPr>
          </a:p>
        </p:txBody>
      </p:sp>
      <p:sp>
        <p:nvSpPr>
          <p:cNvPr id="14" name="四角形: 角を丸くする 13">
            <a:extLst>
              <a:ext uri="{FF2B5EF4-FFF2-40B4-BE49-F238E27FC236}">
                <a16:creationId xmlns:a16="http://schemas.microsoft.com/office/drawing/2014/main" id="{C7003050-DEBC-41B6-AC73-6524D8A01618}"/>
              </a:ext>
            </a:extLst>
          </p:cNvPr>
          <p:cNvSpPr/>
          <p:nvPr/>
        </p:nvSpPr>
        <p:spPr>
          <a:xfrm>
            <a:off x="2162556" y="1730086"/>
            <a:ext cx="3451587" cy="5886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1"/>
                </a:solidFill>
              </a:rPr>
              <a:t> </a:t>
            </a:r>
            <a:r>
              <a:rPr lang="en-US" altLang="ja-JP" sz="2800" dirty="0">
                <a:solidFill>
                  <a:schemeClr val="accent1"/>
                </a:solidFill>
              </a:rPr>
              <a:t>Latency</a:t>
            </a:r>
            <a:r>
              <a:rPr lang="ja-JP" altLang="en-US" sz="2800" dirty="0">
                <a:solidFill>
                  <a:schemeClr val="accent1"/>
                </a:solidFill>
              </a:rPr>
              <a:t> </a:t>
            </a:r>
            <a:r>
              <a:rPr lang="en-US" altLang="ja-JP" sz="2800" dirty="0">
                <a:solidFill>
                  <a:schemeClr val="accent1"/>
                </a:solidFill>
              </a:rPr>
              <a:t>[</a:t>
            </a:r>
            <a:r>
              <a:rPr lang="en-US" altLang="ja-JP" sz="2800" dirty="0" err="1">
                <a:solidFill>
                  <a:schemeClr val="accent1"/>
                </a:solidFill>
              </a:rPr>
              <a:t>ms</a:t>
            </a:r>
            <a:r>
              <a:rPr lang="en-US" altLang="ja-JP" sz="2800" dirty="0">
                <a:solidFill>
                  <a:schemeClr val="accent1"/>
                </a:solidFill>
              </a:rPr>
              <a:t>]</a:t>
            </a:r>
            <a:endParaRPr kumimoji="1" lang="ja-JP" altLang="en-US" sz="2800" dirty="0">
              <a:solidFill>
                <a:schemeClr val="accent1"/>
              </a:solidFill>
            </a:endParaRPr>
          </a:p>
        </p:txBody>
      </p:sp>
      <p:sp>
        <p:nvSpPr>
          <p:cNvPr id="18" name="四角形: 角を丸くする 17">
            <a:extLst>
              <a:ext uri="{FF2B5EF4-FFF2-40B4-BE49-F238E27FC236}">
                <a16:creationId xmlns:a16="http://schemas.microsoft.com/office/drawing/2014/main" id="{05BF907D-47CF-4843-A619-BA2047BC8482}"/>
              </a:ext>
            </a:extLst>
          </p:cNvPr>
          <p:cNvSpPr/>
          <p:nvPr/>
        </p:nvSpPr>
        <p:spPr>
          <a:xfrm>
            <a:off x="2162555" y="5785973"/>
            <a:ext cx="3451584" cy="59125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1"/>
                </a:solidFill>
              </a:rPr>
              <a:t>攻撃カテゴリ</a:t>
            </a:r>
            <a:endParaRPr kumimoji="1" lang="ja-JP" altLang="en-US" sz="2800" dirty="0">
              <a:solidFill>
                <a:schemeClr val="accent1"/>
              </a:solidFill>
            </a:endParaRPr>
          </a:p>
        </p:txBody>
      </p:sp>
      <p:sp>
        <p:nvSpPr>
          <p:cNvPr id="19" name="四角形: 角を丸くする 18">
            <a:extLst>
              <a:ext uri="{FF2B5EF4-FFF2-40B4-BE49-F238E27FC236}">
                <a16:creationId xmlns:a16="http://schemas.microsoft.com/office/drawing/2014/main" id="{87F51B21-3F63-4AA0-85E5-C5BB381AC4F3}"/>
              </a:ext>
            </a:extLst>
          </p:cNvPr>
          <p:cNvSpPr/>
          <p:nvPr/>
        </p:nvSpPr>
        <p:spPr>
          <a:xfrm>
            <a:off x="677731" y="1045735"/>
            <a:ext cx="1421216" cy="1945533"/>
          </a:xfrm>
          <a:prstGeom prst="roundRect">
            <a:avLst>
              <a:gd name="adj" fmla="val 90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rPr>
              <a:t>状態</a:t>
            </a:r>
          </a:p>
        </p:txBody>
      </p:sp>
      <p:sp>
        <p:nvSpPr>
          <p:cNvPr id="20" name="四角形: 角を丸くする 19">
            <a:extLst>
              <a:ext uri="{FF2B5EF4-FFF2-40B4-BE49-F238E27FC236}">
                <a16:creationId xmlns:a16="http://schemas.microsoft.com/office/drawing/2014/main" id="{3A013DBD-D53F-4299-A6C9-E15EB0DA1576}"/>
              </a:ext>
            </a:extLst>
          </p:cNvPr>
          <p:cNvSpPr/>
          <p:nvPr/>
        </p:nvSpPr>
        <p:spPr>
          <a:xfrm>
            <a:off x="2162555" y="5082335"/>
            <a:ext cx="3451585" cy="5886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1"/>
                </a:solidFill>
              </a:rPr>
              <a:t>攻撃検知</a:t>
            </a:r>
            <a:r>
              <a:rPr kumimoji="1" lang="en-US" altLang="ja-JP" sz="2800" dirty="0">
                <a:solidFill>
                  <a:schemeClr val="accent1"/>
                </a:solidFill>
              </a:rPr>
              <a:t>URL</a:t>
            </a:r>
            <a:endParaRPr kumimoji="1" lang="ja-JP" altLang="en-US" sz="2800" dirty="0">
              <a:solidFill>
                <a:schemeClr val="accent1"/>
              </a:solidFill>
            </a:endParaRPr>
          </a:p>
        </p:txBody>
      </p:sp>
      <p:sp>
        <p:nvSpPr>
          <p:cNvPr id="26" name="テキスト ボックス 25">
            <a:extLst>
              <a:ext uri="{FF2B5EF4-FFF2-40B4-BE49-F238E27FC236}">
                <a16:creationId xmlns:a16="http://schemas.microsoft.com/office/drawing/2014/main" id="{3E924325-2F56-4D26-B8CF-8208707DABA2}"/>
              </a:ext>
            </a:extLst>
          </p:cNvPr>
          <p:cNvSpPr txBox="1"/>
          <p:nvPr/>
        </p:nvSpPr>
        <p:spPr>
          <a:xfrm>
            <a:off x="6096000" y="1729246"/>
            <a:ext cx="5771029" cy="2246769"/>
          </a:xfrm>
          <a:prstGeom prst="rect">
            <a:avLst/>
          </a:prstGeom>
          <a:noFill/>
        </p:spPr>
        <p:txBody>
          <a:bodyPr wrap="square">
            <a:spAutoFit/>
          </a:bodyPr>
          <a:lstStyle/>
          <a:p>
            <a:r>
              <a:rPr lang="ja-JP" altLang="en-US" sz="2800" dirty="0"/>
              <a:t>時間帯、ユーザー、送信元</a:t>
            </a:r>
            <a:r>
              <a:rPr lang="en-US" altLang="ja-JP" sz="2800" dirty="0"/>
              <a:t>IP</a:t>
            </a:r>
            <a:r>
              <a:rPr lang="ja-JP" altLang="en-US" sz="2800" dirty="0"/>
              <a:t>など様々な視点でグラフィカルに可視化</a:t>
            </a:r>
            <a:endParaRPr lang="en-US" altLang="ja-JP" sz="2800" dirty="0"/>
          </a:p>
          <a:p>
            <a:endParaRPr lang="en-US" altLang="ja-JP" sz="2800" dirty="0"/>
          </a:p>
          <a:p>
            <a:r>
              <a:rPr lang="en-US" altLang="ja-JP" sz="2800" dirty="0"/>
              <a:t>HDX (ICA) </a:t>
            </a:r>
            <a:r>
              <a:rPr lang="ja-JP" altLang="en-US" sz="2800" dirty="0"/>
              <a:t>チャネルごとの帯域使用率やデータ総量まで細かく確認</a:t>
            </a:r>
          </a:p>
        </p:txBody>
      </p:sp>
      <p:sp>
        <p:nvSpPr>
          <p:cNvPr id="27" name="四角形: 角を丸くする 26">
            <a:extLst>
              <a:ext uri="{FF2B5EF4-FFF2-40B4-BE49-F238E27FC236}">
                <a16:creationId xmlns:a16="http://schemas.microsoft.com/office/drawing/2014/main" id="{61DC1137-EA7B-4B10-BEA6-55D2C16BEEFC}"/>
              </a:ext>
            </a:extLst>
          </p:cNvPr>
          <p:cNvSpPr/>
          <p:nvPr/>
        </p:nvSpPr>
        <p:spPr>
          <a:xfrm>
            <a:off x="2162555" y="3418885"/>
            <a:ext cx="3451586" cy="5886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1"/>
                </a:solidFill>
              </a:rPr>
              <a:t>ログイン試行回数</a:t>
            </a:r>
            <a:endParaRPr kumimoji="1" lang="ja-JP" altLang="en-US" sz="2800" dirty="0">
              <a:solidFill>
                <a:schemeClr val="accent5"/>
              </a:solidFill>
            </a:endParaRPr>
          </a:p>
        </p:txBody>
      </p:sp>
      <p:sp>
        <p:nvSpPr>
          <p:cNvPr id="28" name="四角形: 角を丸くする 27">
            <a:extLst>
              <a:ext uri="{FF2B5EF4-FFF2-40B4-BE49-F238E27FC236}">
                <a16:creationId xmlns:a16="http://schemas.microsoft.com/office/drawing/2014/main" id="{1B5ABE15-0611-47B3-933B-C2781ACA2492}"/>
              </a:ext>
            </a:extLst>
          </p:cNvPr>
          <p:cNvSpPr/>
          <p:nvPr/>
        </p:nvSpPr>
        <p:spPr>
          <a:xfrm>
            <a:off x="2162558" y="4097174"/>
            <a:ext cx="3451586" cy="588692"/>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1"/>
                </a:solidFill>
              </a:rPr>
              <a:t>ログイン失敗理由</a:t>
            </a:r>
            <a:endParaRPr kumimoji="1" lang="ja-JP" altLang="en-US" sz="2800" dirty="0">
              <a:solidFill>
                <a:schemeClr val="accent5"/>
              </a:solidFill>
            </a:endParaRPr>
          </a:p>
        </p:txBody>
      </p:sp>
      <p:sp>
        <p:nvSpPr>
          <p:cNvPr id="29" name="四角形: 角を丸くする 28">
            <a:extLst>
              <a:ext uri="{FF2B5EF4-FFF2-40B4-BE49-F238E27FC236}">
                <a16:creationId xmlns:a16="http://schemas.microsoft.com/office/drawing/2014/main" id="{9D4C8FC2-D51A-4024-8F7A-4253EBA2109A}"/>
              </a:ext>
            </a:extLst>
          </p:cNvPr>
          <p:cNvSpPr/>
          <p:nvPr/>
        </p:nvSpPr>
        <p:spPr>
          <a:xfrm>
            <a:off x="677731" y="3418885"/>
            <a:ext cx="1421216" cy="1269603"/>
          </a:xfrm>
          <a:prstGeom prst="roundRect">
            <a:avLst>
              <a:gd name="adj" fmla="val 90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認証</a:t>
            </a:r>
            <a:endParaRPr kumimoji="1" lang="ja-JP" altLang="en-US" sz="2800" dirty="0">
              <a:solidFill>
                <a:schemeClr val="bg1"/>
              </a:solidFill>
            </a:endParaRPr>
          </a:p>
        </p:txBody>
      </p:sp>
      <p:sp>
        <p:nvSpPr>
          <p:cNvPr id="30" name="四角形: 角を丸くする 29">
            <a:extLst>
              <a:ext uri="{FF2B5EF4-FFF2-40B4-BE49-F238E27FC236}">
                <a16:creationId xmlns:a16="http://schemas.microsoft.com/office/drawing/2014/main" id="{F90D90E3-6B8A-405F-A222-C6E5DC1CD9D1}"/>
              </a:ext>
            </a:extLst>
          </p:cNvPr>
          <p:cNvSpPr/>
          <p:nvPr/>
        </p:nvSpPr>
        <p:spPr>
          <a:xfrm>
            <a:off x="677731" y="5082335"/>
            <a:ext cx="1421216" cy="1269603"/>
          </a:xfrm>
          <a:prstGeom prst="roundRect">
            <a:avLst>
              <a:gd name="adj" fmla="val 90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WAF</a:t>
            </a:r>
            <a:endParaRPr kumimoji="1" lang="ja-JP" altLang="en-US" sz="2800" dirty="0">
              <a:solidFill>
                <a:schemeClr val="bg1"/>
              </a:solidFill>
            </a:endParaRPr>
          </a:p>
        </p:txBody>
      </p:sp>
      <p:sp>
        <p:nvSpPr>
          <p:cNvPr id="31" name="テキスト ボックス 30">
            <a:extLst>
              <a:ext uri="{FF2B5EF4-FFF2-40B4-BE49-F238E27FC236}">
                <a16:creationId xmlns:a16="http://schemas.microsoft.com/office/drawing/2014/main" id="{5C31D45E-D220-4157-826B-9F58AC2322A0}"/>
              </a:ext>
            </a:extLst>
          </p:cNvPr>
          <p:cNvSpPr txBox="1"/>
          <p:nvPr/>
        </p:nvSpPr>
        <p:spPr>
          <a:xfrm>
            <a:off x="5820240" y="4422574"/>
            <a:ext cx="6201431" cy="954107"/>
          </a:xfrm>
          <a:prstGeom prst="rect">
            <a:avLst/>
          </a:prstGeom>
          <a:noFill/>
        </p:spPr>
        <p:txBody>
          <a:bodyPr wrap="square" rtlCol="0">
            <a:spAutoFit/>
          </a:bodyPr>
          <a:lstStyle/>
          <a:p>
            <a:r>
              <a:rPr lang="ja-JP" altLang="en-US" sz="2800" b="1" dirty="0">
                <a:solidFill>
                  <a:schemeClr val="accent5"/>
                </a:solidFill>
              </a:rPr>
              <a:t>「</a:t>
            </a:r>
            <a:r>
              <a:rPr kumimoji="1" lang="ja-JP" altLang="en-US" sz="2800" b="1" dirty="0">
                <a:solidFill>
                  <a:schemeClr val="accent5"/>
                </a:solidFill>
              </a:rPr>
              <a:t>通常」を知ることで「異常」を素早く把握</a:t>
            </a:r>
            <a:endParaRPr lang="en-US" altLang="ja-JP" sz="2800" b="1" dirty="0">
              <a:solidFill>
                <a:schemeClr val="accent5"/>
              </a:solidFill>
            </a:endParaRPr>
          </a:p>
          <a:p>
            <a:r>
              <a:rPr lang="ja-JP" altLang="en-US" sz="2800" b="1" dirty="0">
                <a:solidFill>
                  <a:schemeClr val="accent5"/>
                </a:solidFill>
              </a:rPr>
              <a:t>「事象」を知ることで「対策」を素早く検討</a:t>
            </a:r>
            <a:endParaRPr lang="en-US" altLang="ja-JP" sz="2800" b="1" dirty="0">
              <a:solidFill>
                <a:schemeClr val="accent5"/>
              </a:solidFill>
            </a:endParaRPr>
          </a:p>
        </p:txBody>
      </p:sp>
    </p:spTree>
    <p:extLst>
      <p:ext uri="{BB962C8B-B14F-4D97-AF65-F5344CB8AC3E}">
        <p14:creationId xmlns:p14="http://schemas.microsoft.com/office/powerpoint/2010/main" val="109718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114099F-EBC4-43FB-8028-267F2953848B}"/>
              </a:ext>
            </a:extLst>
          </p:cNvPr>
          <p:cNvSpPr>
            <a:spLocks noGrp="1"/>
          </p:cNvSpPr>
          <p:nvPr>
            <p:ph type="title"/>
          </p:nvPr>
        </p:nvSpPr>
        <p:spPr/>
        <p:txBody>
          <a:bodyPr>
            <a:normAutofit/>
          </a:bodyPr>
          <a:lstStyle/>
          <a:p>
            <a:r>
              <a:rPr kumimoji="1" lang="ja-JP" altLang="en-US" sz="2800" u="sng" dirty="0">
                <a:solidFill>
                  <a:schemeClr val="tx2"/>
                </a:solidFill>
              </a:rPr>
              <a:t>ポイント③：可視化ソリューション</a:t>
            </a:r>
            <a:endParaRPr kumimoji="1" lang="ja-JP" altLang="en-US" dirty="0"/>
          </a:p>
        </p:txBody>
      </p:sp>
      <p:sp>
        <p:nvSpPr>
          <p:cNvPr id="6" name="テキスト ボックス 5">
            <a:extLst>
              <a:ext uri="{FF2B5EF4-FFF2-40B4-BE49-F238E27FC236}">
                <a16:creationId xmlns:a16="http://schemas.microsoft.com/office/drawing/2014/main" id="{10D8693D-A6A3-42DA-A7D5-81FD06CC8A61}"/>
              </a:ext>
            </a:extLst>
          </p:cNvPr>
          <p:cNvSpPr txBox="1"/>
          <p:nvPr/>
        </p:nvSpPr>
        <p:spPr>
          <a:xfrm>
            <a:off x="1186039" y="1601020"/>
            <a:ext cx="9285194" cy="523220"/>
          </a:xfrm>
          <a:prstGeom prst="rect">
            <a:avLst/>
          </a:prstGeom>
          <a:noFill/>
        </p:spPr>
        <p:txBody>
          <a:bodyPr wrap="square" rtlCol="0">
            <a:spAutoFit/>
          </a:bodyPr>
          <a:lstStyle/>
          <a:p>
            <a:pPr algn="ctr"/>
            <a:r>
              <a:rPr kumimoji="1" lang="en-US" altLang="ja-JP" sz="2800" b="1" dirty="0"/>
              <a:t>(</a:t>
            </a:r>
            <a:r>
              <a:rPr kumimoji="1" lang="en-US" altLang="ja-JP" sz="2800" b="1" dirty="0">
                <a:solidFill>
                  <a:schemeClr val="accent1"/>
                </a:solidFill>
              </a:rPr>
              <a:t>A</a:t>
            </a:r>
            <a:r>
              <a:rPr kumimoji="1" lang="en-US" altLang="ja-JP" sz="2800" b="1" dirty="0">
                <a:solidFill>
                  <a:schemeClr val="tx2"/>
                </a:solidFill>
              </a:rPr>
              <a:t>pplication </a:t>
            </a:r>
            <a:r>
              <a:rPr kumimoji="1" lang="en-US" altLang="ja-JP" sz="2800" b="1" dirty="0">
                <a:solidFill>
                  <a:schemeClr val="accent1"/>
                </a:solidFill>
              </a:rPr>
              <a:t>D</a:t>
            </a:r>
            <a:r>
              <a:rPr kumimoji="1" lang="en-US" altLang="ja-JP" sz="2800" b="1" dirty="0">
                <a:solidFill>
                  <a:schemeClr val="tx2"/>
                </a:solidFill>
              </a:rPr>
              <a:t>elivery </a:t>
            </a:r>
            <a:r>
              <a:rPr kumimoji="1" lang="en-US" altLang="ja-JP" sz="2800" b="1" dirty="0">
                <a:solidFill>
                  <a:schemeClr val="accent1"/>
                </a:solidFill>
              </a:rPr>
              <a:t>M</a:t>
            </a:r>
            <a:r>
              <a:rPr kumimoji="1" lang="en-US" altLang="ja-JP" sz="2800" b="1" dirty="0">
                <a:solidFill>
                  <a:schemeClr val="tx2"/>
                </a:solidFill>
              </a:rPr>
              <a:t>anagement </a:t>
            </a:r>
            <a:r>
              <a:rPr kumimoji="1" lang="en-US" altLang="ja-JP" sz="2800" b="1" dirty="0">
                <a:solidFill>
                  <a:schemeClr val="accent1"/>
                </a:solidFill>
              </a:rPr>
              <a:t>Service</a:t>
            </a:r>
            <a:r>
              <a:rPr kumimoji="1" lang="en-US" altLang="ja-JP" sz="2800" b="1" dirty="0"/>
              <a:t>)</a:t>
            </a:r>
            <a:endParaRPr kumimoji="1" lang="ja-JP" altLang="en-US" sz="2800" b="1" dirty="0">
              <a:solidFill>
                <a:schemeClr val="accent1"/>
              </a:solidFill>
            </a:endParaRPr>
          </a:p>
        </p:txBody>
      </p:sp>
      <p:sp>
        <p:nvSpPr>
          <p:cNvPr id="7" name="テキスト ボックス 6">
            <a:extLst>
              <a:ext uri="{FF2B5EF4-FFF2-40B4-BE49-F238E27FC236}">
                <a16:creationId xmlns:a16="http://schemas.microsoft.com/office/drawing/2014/main" id="{6BB624F0-6139-41BF-A2EC-8AEA77F0B6CA}"/>
              </a:ext>
            </a:extLst>
          </p:cNvPr>
          <p:cNvSpPr txBox="1"/>
          <p:nvPr/>
        </p:nvSpPr>
        <p:spPr>
          <a:xfrm>
            <a:off x="1186039" y="1106680"/>
            <a:ext cx="9285194" cy="584775"/>
          </a:xfrm>
          <a:prstGeom prst="rect">
            <a:avLst/>
          </a:prstGeom>
          <a:noFill/>
        </p:spPr>
        <p:txBody>
          <a:bodyPr wrap="square" rtlCol="0">
            <a:spAutoFit/>
          </a:bodyPr>
          <a:lstStyle/>
          <a:p>
            <a:pPr algn="ctr"/>
            <a:r>
              <a:rPr kumimoji="1" lang="en-US" altLang="ja-JP" sz="3200" b="1" dirty="0">
                <a:solidFill>
                  <a:schemeClr val="accent1"/>
                </a:solidFill>
              </a:rPr>
              <a:t>ADM</a:t>
            </a:r>
            <a:r>
              <a:rPr kumimoji="1" lang="en-US" altLang="ja-JP" sz="3200" b="1" dirty="0">
                <a:solidFill>
                  <a:schemeClr val="tx2"/>
                </a:solidFill>
              </a:rPr>
              <a:t> </a:t>
            </a:r>
            <a:r>
              <a:rPr kumimoji="1" lang="en-US" altLang="ja-JP" sz="3200" b="1" dirty="0">
                <a:solidFill>
                  <a:schemeClr val="accent1"/>
                </a:solidFill>
              </a:rPr>
              <a:t>Service</a:t>
            </a:r>
            <a:endParaRPr kumimoji="1" lang="ja-JP" altLang="en-US" sz="3200" b="1" dirty="0">
              <a:solidFill>
                <a:schemeClr val="accent1"/>
              </a:solidFill>
            </a:endParaRPr>
          </a:p>
        </p:txBody>
      </p:sp>
      <p:sp>
        <p:nvSpPr>
          <p:cNvPr id="8" name="フリーフォーム: 図形 7">
            <a:extLst>
              <a:ext uri="{FF2B5EF4-FFF2-40B4-BE49-F238E27FC236}">
                <a16:creationId xmlns:a16="http://schemas.microsoft.com/office/drawing/2014/main" id="{855222F4-5EE5-40DA-9606-9200B8EA30FD}"/>
              </a:ext>
            </a:extLst>
          </p:cNvPr>
          <p:cNvSpPr/>
          <p:nvPr/>
        </p:nvSpPr>
        <p:spPr>
          <a:xfrm>
            <a:off x="1338886" y="2565966"/>
            <a:ext cx="3560627" cy="2368017"/>
          </a:xfrm>
          <a:custGeom>
            <a:avLst/>
            <a:gdLst>
              <a:gd name="connsiteX0" fmla="*/ 1918412 w 2245602"/>
              <a:gd name="connsiteY0" fmla="*/ 607795 h 1366928"/>
              <a:gd name="connsiteX1" fmla="*/ 1735341 w 2245602"/>
              <a:gd name="connsiteY1" fmla="*/ 310000 h 1366928"/>
              <a:gd name="connsiteX2" fmla="*/ 1386286 w 2245602"/>
              <a:gd name="connsiteY2" fmla="*/ 236772 h 1366928"/>
              <a:gd name="connsiteX3" fmla="*/ 951798 w 2245602"/>
              <a:gd name="connsiteY3" fmla="*/ 0 h 1366928"/>
              <a:gd name="connsiteX4" fmla="*/ 832192 w 2245602"/>
              <a:gd name="connsiteY4" fmla="*/ 14646 h 1366928"/>
              <a:gd name="connsiteX5" fmla="*/ 436759 w 2245602"/>
              <a:gd name="connsiteY5" fmla="*/ 454016 h 1366928"/>
              <a:gd name="connsiteX6" fmla="*/ 87704 w 2245602"/>
              <a:gd name="connsiteY6" fmla="*/ 634645 h 1366928"/>
              <a:gd name="connsiteX7" fmla="*/ 41326 w 2245602"/>
              <a:gd name="connsiteY7" fmla="*/ 1103307 h 1366928"/>
              <a:gd name="connsiteX8" fmla="*/ 424554 w 2245602"/>
              <a:gd name="connsiteY8" fmla="*/ 1364488 h 1366928"/>
              <a:gd name="connsiteX9" fmla="*/ 602743 w 2245602"/>
              <a:gd name="connsiteY9" fmla="*/ 1364488 h 1366928"/>
              <a:gd name="connsiteX10" fmla="*/ 1615734 w 2245602"/>
              <a:gd name="connsiteY10" fmla="*/ 1366929 h 1366928"/>
              <a:gd name="connsiteX11" fmla="*/ 1874475 w 2245602"/>
              <a:gd name="connsiteY11" fmla="*/ 1366929 h 1366928"/>
              <a:gd name="connsiteX12" fmla="*/ 2245498 w 2245602"/>
              <a:gd name="connsiteY12" fmla="*/ 976378 h 1366928"/>
              <a:gd name="connsiteX13" fmla="*/ 1918412 w 2245602"/>
              <a:gd name="connsiteY13" fmla="*/ 607795 h 1366928"/>
              <a:gd name="connsiteX14" fmla="*/ 1918412 w 2245602"/>
              <a:gd name="connsiteY14" fmla="*/ 607795 h 1366928"/>
              <a:gd name="connsiteX15" fmla="*/ 2196679 w 2245602"/>
              <a:gd name="connsiteY15" fmla="*/ 1005669 h 1366928"/>
              <a:gd name="connsiteX16" fmla="*/ 1874475 w 2245602"/>
              <a:gd name="connsiteY16" fmla="*/ 1318110 h 1366928"/>
              <a:gd name="connsiteX17" fmla="*/ 1615734 w 2245602"/>
              <a:gd name="connsiteY17" fmla="*/ 1318110 h 1366928"/>
              <a:gd name="connsiteX18" fmla="*/ 602743 w 2245602"/>
              <a:gd name="connsiteY18" fmla="*/ 1315669 h 1366928"/>
              <a:gd name="connsiteX19" fmla="*/ 426995 w 2245602"/>
              <a:gd name="connsiteY19" fmla="*/ 1315669 h 1366928"/>
              <a:gd name="connsiteX20" fmla="*/ 87704 w 2245602"/>
              <a:gd name="connsiteY20" fmla="*/ 1083779 h 1366928"/>
              <a:gd name="connsiteX21" fmla="*/ 126759 w 2245602"/>
              <a:gd name="connsiteY21" fmla="*/ 663937 h 1366928"/>
              <a:gd name="connsiteX22" fmla="*/ 439200 w 2245602"/>
              <a:gd name="connsiteY22" fmla="*/ 502834 h 1366928"/>
              <a:gd name="connsiteX23" fmla="*/ 480696 w 2245602"/>
              <a:gd name="connsiteY23" fmla="*/ 500393 h 1366928"/>
              <a:gd name="connsiteX24" fmla="*/ 485578 w 2245602"/>
              <a:gd name="connsiteY24" fmla="*/ 461338 h 1366928"/>
              <a:gd name="connsiteX25" fmla="*/ 844396 w 2245602"/>
              <a:gd name="connsiteY25" fmla="*/ 61024 h 1366928"/>
              <a:gd name="connsiteX26" fmla="*/ 951798 w 2245602"/>
              <a:gd name="connsiteY26" fmla="*/ 48819 h 1366928"/>
              <a:gd name="connsiteX27" fmla="*/ 1344790 w 2245602"/>
              <a:gd name="connsiteY27" fmla="*/ 263622 h 1366928"/>
              <a:gd name="connsiteX28" fmla="*/ 1361876 w 2245602"/>
              <a:gd name="connsiteY28" fmla="*/ 290472 h 1366928"/>
              <a:gd name="connsiteX29" fmla="*/ 1393609 w 2245602"/>
              <a:gd name="connsiteY29" fmla="*/ 283149 h 1366928"/>
              <a:gd name="connsiteX30" fmla="*/ 1703609 w 2245602"/>
              <a:gd name="connsiteY30" fmla="*/ 349055 h 1366928"/>
              <a:gd name="connsiteX31" fmla="*/ 1867152 w 2245602"/>
              <a:gd name="connsiteY31" fmla="*/ 615118 h 1366928"/>
              <a:gd name="connsiteX32" fmla="*/ 1872034 w 2245602"/>
              <a:gd name="connsiteY32" fmla="*/ 649291 h 1366928"/>
              <a:gd name="connsiteX33" fmla="*/ 1906207 w 2245602"/>
              <a:gd name="connsiteY33" fmla="*/ 654173 h 1366928"/>
              <a:gd name="connsiteX34" fmla="*/ 2196679 w 2245602"/>
              <a:gd name="connsiteY34" fmla="*/ 1005669 h 1366928"/>
              <a:gd name="connsiteX35" fmla="*/ 2196679 w 2245602"/>
              <a:gd name="connsiteY35" fmla="*/ 1005669 h 13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5602" h="1366928">
                <a:moveTo>
                  <a:pt x="1918412" y="607795"/>
                </a:moveTo>
                <a:cubicBezTo>
                  <a:pt x="1898884" y="488189"/>
                  <a:pt x="1832979" y="380787"/>
                  <a:pt x="1735341" y="310000"/>
                </a:cubicBezTo>
                <a:cubicBezTo>
                  <a:pt x="1632821" y="239212"/>
                  <a:pt x="1508333" y="212362"/>
                  <a:pt x="1386286" y="236772"/>
                </a:cubicBezTo>
                <a:cubicBezTo>
                  <a:pt x="1288648" y="90315"/>
                  <a:pt x="1127546" y="0"/>
                  <a:pt x="951798" y="0"/>
                </a:cubicBezTo>
                <a:cubicBezTo>
                  <a:pt x="912743" y="0"/>
                  <a:pt x="871247" y="4882"/>
                  <a:pt x="832192" y="14646"/>
                </a:cubicBezTo>
                <a:cubicBezTo>
                  <a:pt x="624711" y="68346"/>
                  <a:pt x="468491" y="241653"/>
                  <a:pt x="436759" y="454016"/>
                </a:cubicBezTo>
                <a:cubicBezTo>
                  <a:pt x="297625" y="458897"/>
                  <a:pt x="170696" y="524803"/>
                  <a:pt x="87704" y="634645"/>
                </a:cubicBezTo>
                <a:cubicBezTo>
                  <a:pt x="-9934" y="771338"/>
                  <a:pt x="-27021" y="949527"/>
                  <a:pt x="41326" y="1103307"/>
                </a:cubicBezTo>
                <a:cubicBezTo>
                  <a:pt x="112113" y="1254645"/>
                  <a:pt x="258570" y="1354724"/>
                  <a:pt x="424554" y="1364488"/>
                </a:cubicBezTo>
                <a:lnTo>
                  <a:pt x="602743" y="1364488"/>
                </a:lnTo>
                <a:lnTo>
                  <a:pt x="1615734" y="1366929"/>
                </a:lnTo>
                <a:lnTo>
                  <a:pt x="1874475" y="1366929"/>
                </a:lnTo>
                <a:cubicBezTo>
                  <a:pt x="2084396" y="1362047"/>
                  <a:pt x="2250380" y="1186299"/>
                  <a:pt x="2245498" y="976378"/>
                </a:cubicBezTo>
                <a:cubicBezTo>
                  <a:pt x="2240616" y="788425"/>
                  <a:pt x="2101482" y="634645"/>
                  <a:pt x="1918412" y="607795"/>
                </a:cubicBezTo>
                <a:cubicBezTo>
                  <a:pt x="1918412" y="607795"/>
                  <a:pt x="1918412" y="607795"/>
                  <a:pt x="1918412" y="607795"/>
                </a:cubicBezTo>
                <a:close/>
                <a:moveTo>
                  <a:pt x="2196679" y="1005669"/>
                </a:moveTo>
                <a:cubicBezTo>
                  <a:pt x="2184475" y="1176535"/>
                  <a:pt x="2045341" y="1313228"/>
                  <a:pt x="1874475" y="1318110"/>
                </a:cubicBezTo>
                <a:lnTo>
                  <a:pt x="1615734" y="1318110"/>
                </a:lnTo>
                <a:lnTo>
                  <a:pt x="602743" y="1315669"/>
                </a:lnTo>
                <a:lnTo>
                  <a:pt x="426995" y="1315669"/>
                </a:lnTo>
                <a:cubicBezTo>
                  <a:pt x="280538" y="1305905"/>
                  <a:pt x="148727" y="1218031"/>
                  <a:pt x="87704" y="1083779"/>
                </a:cubicBezTo>
                <a:cubicBezTo>
                  <a:pt x="24239" y="947086"/>
                  <a:pt x="38885" y="785984"/>
                  <a:pt x="126759" y="663937"/>
                </a:cubicBezTo>
                <a:cubicBezTo>
                  <a:pt x="202428" y="566299"/>
                  <a:pt x="314711" y="507716"/>
                  <a:pt x="439200" y="502834"/>
                </a:cubicBezTo>
                <a:lnTo>
                  <a:pt x="480696" y="500393"/>
                </a:lnTo>
                <a:lnTo>
                  <a:pt x="485578" y="461338"/>
                </a:lnTo>
                <a:cubicBezTo>
                  <a:pt x="514869" y="268504"/>
                  <a:pt x="656444" y="112283"/>
                  <a:pt x="844396" y="61024"/>
                </a:cubicBezTo>
                <a:cubicBezTo>
                  <a:pt x="878570" y="53701"/>
                  <a:pt x="915184" y="48819"/>
                  <a:pt x="951798" y="48819"/>
                </a:cubicBezTo>
                <a:cubicBezTo>
                  <a:pt x="1110459" y="48819"/>
                  <a:pt x="1259357" y="129370"/>
                  <a:pt x="1344790" y="263622"/>
                </a:cubicBezTo>
                <a:lnTo>
                  <a:pt x="1361876" y="290472"/>
                </a:lnTo>
                <a:lnTo>
                  <a:pt x="1393609" y="283149"/>
                </a:lnTo>
                <a:cubicBezTo>
                  <a:pt x="1501010" y="261181"/>
                  <a:pt x="1613294" y="285590"/>
                  <a:pt x="1703609" y="349055"/>
                </a:cubicBezTo>
                <a:cubicBezTo>
                  <a:pt x="1791483" y="412520"/>
                  <a:pt x="1850065" y="507716"/>
                  <a:pt x="1867152" y="615118"/>
                </a:cubicBezTo>
                <a:lnTo>
                  <a:pt x="1872034" y="649291"/>
                </a:lnTo>
                <a:lnTo>
                  <a:pt x="1906207" y="654173"/>
                </a:lnTo>
                <a:cubicBezTo>
                  <a:pt x="2081955" y="681023"/>
                  <a:pt x="2204002" y="832362"/>
                  <a:pt x="2196679" y="1005669"/>
                </a:cubicBezTo>
                <a:lnTo>
                  <a:pt x="2196679" y="1005669"/>
                </a:lnTo>
                <a:close/>
              </a:path>
            </a:pathLst>
          </a:custGeom>
          <a:solidFill>
            <a:srgbClr val="1C9CAD"/>
          </a:solidFill>
          <a:ln w="24408" cap="flat">
            <a:solidFill>
              <a:srgbClr val="1C9CAD"/>
            </a:solidFill>
            <a:prstDash val="solid"/>
            <a:miter/>
          </a:ln>
        </p:spPr>
        <p:txBody>
          <a:bodyPr rtlCol="0" anchor="ctr"/>
          <a:lstStyle/>
          <a:p>
            <a:pPr algn="ctr"/>
            <a:br>
              <a:rPr lang="en-US" altLang="ja-JP" sz="2800" b="1" dirty="0">
                <a:solidFill>
                  <a:schemeClr val="accent1"/>
                </a:solidFill>
              </a:rPr>
            </a:br>
            <a:r>
              <a:rPr lang="en-US" altLang="ja-JP" sz="2800" b="1" dirty="0">
                <a:solidFill>
                  <a:schemeClr val="accent1"/>
                </a:solidFill>
              </a:rPr>
              <a:t>Citrix Cloud</a:t>
            </a:r>
          </a:p>
          <a:p>
            <a:pPr algn="ctr"/>
            <a:r>
              <a:rPr lang="en-US" altLang="ja-JP" sz="2800" b="1" dirty="0">
                <a:solidFill>
                  <a:schemeClr val="accent1"/>
                </a:solidFill>
              </a:rPr>
              <a:t>【ADM Service】</a:t>
            </a:r>
            <a:endParaRPr lang="ja-JP" altLang="en-US" sz="2800" b="1" dirty="0">
              <a:solidFill>
                <a:schemeClr val="accent1"/>
              </a:solidFill>
            </a:endParaRPr>
          </a:p>
        </p:txBody>
      </p:sp>
      <p:sp>
        <p:nvSpPr>
          <p:cNvPr id="9" name="正方形/長方形 8">
            <a:extLst>
              <a:ext uri="{FF2B5EF4-FFF2-40B4-BE49-F238E27FC236}">
                <a16:creationId xmlns:a16="http://schemas.microsoft.com/office/drawing/2014/main" id="{C1470CA6-C86A-4F41-9C80-8B24A6934B61}"/>
              </a:ext>
            </a:extLst>
          </p:cNvPr>
          <p:cNvSpPr/>
          <p:nvPr/>
        </p:nvSpPr>
        <p:spPr>
          <a:xfrm>
            <a:off x="7947211" y="2739877"/>
            <a:ext cx="3449171" cy="315666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2800" b="1" dirty="0">
              <a:solidFill>
                <a:srgbClr val="3F3F3F"/>
              </a:solidFill>
            </a:endParaRPr>
          </a:p>
        </p:txBody>
      </p:sp>
      <p:pic>
        <p:nvPicPr>
          <p:cNvPr id="10" name="Picture 5">
            <a:extLst>
              <a:ext uri="{FF2B5EF4-FFF2-40B4-BE49-F238E27FC236}">
                <a16:creationId xmlns:a16="http://schemas.microsoft.com/office/drawing/2014/main" id="{EC742BE0-0A95-4005-BB14-BA40924068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7191" y="4800600"/>
            <a:ext cx="1864044" cy="30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a:extLst>
              <a:ext uri="{FF2B5EF4-FFF2-40B4-BE49-F238E27FC236}">
                <a16:creationId xmlns:a16="http://schemas.microsoft.com/office/drawing/2014/main" id="{948DC0DD-B63E-48F0-B6E4-E3FC75F03BD9}"/>
              </a:ext>
            </a:extLst>
          </p:cNvPr>
          <p:cNvSpPr txBox="1"/>
          <p:nvPr/>
        </p:nvSpPr>
        <p:spPr>
          <a:xfrm>
            <a:off x="8522340" y="5107893"/>
            <a:ext cx="2413747" cy="523220"/>
          </a:xfrm>
          <a:prstGeom prst="rect">
            <a:avLst/>
          </a:prstGeom>
          <a:noFill/>
        </p:spPr>
        <p:txBody>
          <a:bodyPr wrap="square" rtlCol="0">
            <a:spAutoFit/>
          </a:bodyPr>
          <a:lstStyle/>
          <a:p>
            <a:pPr algn="ctr"/>
            <a:r>
              <a:rPr kumimoji="1" lang="en-US" altLang="ja-JP" sz="2800" b="1" dirty="0">
                <a:solidFill>
                  <a:schemeClr val="tx2"/>
                </a:solidFill>
              </a:rPr>
              <a:t>Citrix ADC</a:t>
            </a:r>
            <a:endParaRPr kumimoji="1" lang="ja-JP" altLang="en-US" sz="2800" b="1" dirty="0">
              <a:solidFill>
                <a:schemeClr val="tx2"/>
              </a:solidFill>
            </a:endParaRPr>
          </a:p>
        </p:txBody>
      </p:sp>
      <p:grpSp>
        <p:nvGrpSpPr>
          <p:cNvPr id="12" name="グループ化 11">
            <a:extLst>
              <a:ext uri="{FF2B5EF4-FFF2-40B4-BE49-F238E27FC236}">
                <a16:creationId xmlns:a16="http://schemas.microsoft.com/office/drawing/2014/main" id="{2EC1CF35-05C2-475C-ABAA-73B2E3464105}"/>
              </a:ext>
            </a:extLst>
          </p:cNvPr>
          <p:cNvGrpSpPr/>
          <p:nvPr/>
        </p:nvGrpSpPr>
        <p:grpSpPr>
          <a:xfrm>
            <a:off x="8966108" y="3616199"/>
            <a:ext cx="1505125" cy="394327"/>
            <a:chOff x="1373824" y="1772846"/>
            <a:chExt cx="1142055" cy="277371"/>
          </a:xfrm>
        </p:grpSpPr>
        <p:sp>
          <p:nvSpPr>
            <p:cNvPr id="13" name="角丸四角形 3">
              <a:extLst>
                <a:ext uri="{FF2B5EF4-FFF2-40B4-BE49-F238E27FC236}">
                  <a16:creationId xmlns:a16="http://schemas.microsoft.com/office/drawing/2014/main" id="{D8A7A73D-668A-4A60-8057-82260537D0AE}"/>
                </a:ext>
              </a:extLst>
            </p:cNvPr>
            <p:cNvSpPr/>
            <p:nvPr/>
          </p:nvSpPr>
          <p:spPr>
            <a:xfrm>
              <a:off x="1373824" y="1772846"/>
              <a:ext cx="1142055" cy="27737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4">
              <a:extLst>
                <a:ext uri="{FF2B5EF4-FFF2-40B4-BE49-F238E27FC236}">
                  <a16:creationId xmlns:a16="http://schemas.microsoft.com/office/drawing/2014/main" id="{F0D7BAC8-8919-4DE4-A0C0-C9A48AB6E32F}"/>
                </a:ext>
              </a:extLst>
            </p:cNvPr>
            <p:cNvSpPr/>
            <p:nvPr/>
          </p:nvSpPr>
          <p:spPr>
            <a:xfrm>
              <a:off x="1901305" y="1869023"/>
              <a:ext cx="87091" cy="85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6" name="直線矢印コネクタ 15">
            <a:extLst>
              <a:ext uri="{FF2B5EF4-FFF2-40B4-BE49-F238E27FC236}">
                <a16:creationId xmlns:a16="http://schemas.microsoft.com/office/drawing/2014/main" id="{0618BC2A-0B65-4666-8637-25B537B8998A}"/>
              </a:ext>
            </a:extLst>
          </p:cNvPr>
          <p:cNvCxnSpPr>
            <a:cxnSpLocks/>
            <a:stCxn id="13" idx="2"/>
            <a:endCxn id="10" idx="0"/>
          </p:cNvCxnSpPr>
          <p:nvPr/>
        </p:nvCxnSpPr>
        <p:spPr>
          <a:xfrm>
            <a:off x="9718671" y="4010526"/>
            <a:ext cx="10542" cy="790074"/>
          </a:xfrm>
          <a:prstGeom prst="straightConnector1">
            <a:avLst/>
          </a:prstGeom>
          <a:ln w="57150">
            <a:solidFill>
              <a:schemeClr val="bg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59D81EDA-54D1-42ED-96D1-B3CFC488AF4B}"/>
              </a:ext>
            </a:extLst>
          </p:cNvPr>
          <p:cNvCxnSpPr>
            <a:cxnSpLocks/>
          </p:cNvCxnSpPr>
          <p:nvPr/>
        </p:nvCxnSpPr>
        <p:spPr>
          <a:xfrm flipH="1">
            <a:off x="5109882" y="3801116"/>
            <a:ext cx="3754544" cy="0"/>
          </a:xfrm>
          <a:prstGeom prst="straightConnector1">
            <a:avLst/>
          </a:prstGeom>
          <a:ln w="5715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13630CB6-994C-4F2D-9320-4182FBB1FABF}"/>
              </a:ext>
            </a:extLst>
          </p:cNvPr>
          <p:cNvSpPr txBox="1"/>
          <p:nvPr/>
        </p:nvSpPr>
        <p:spPr>
          <a:xfrm>
            <a:off x="8454406" y="2968100"/>
            <a:ext cx="2413747" cy="523220"/>
          </a:xfrm>
          <a:prstGeom prst="rect">
            <a:avLst/>
          </a:prstGeom>
          <a:noFill/>
        </p:spPr>
        <p:txBody>
          <a:bodyPr wrap="square" rtlCol="0">
            <a:spAutoFit/>
          </a:bodyPr>
          <a:lstStyle/>
          <a:p>
            <a:pPr algn="ctr"/>
            <a:r>
              <a:rPr kumimoji="1" lang="en-US" altLang="ja-JP" sz="2800" b="1" dirty="0">
                <a:solidFill>
                  <a:schemeClr val="tx2"/>
                </a:solidFill>
              </a:rPr>
              <a:t>ADM Agent</a:t>
            </a:r>
            <a:endParaRPr kumimoji="1" lang="ja-JP" altLang="en-US" sz="2800" b="1" dirty="0">
              <a:solidFill>
                <a:schemeClr val="tx2"/>
              </a:solidFill>
            </a:endParaRPr>
          </a:p>
        </p:txBody>
      </p:sp>
      <p:sp>
        <p:nvSpPr>
          <p:cNvPr id="26" name="テキスト ボックス 25">
            <a:extLst>
              <a:ext uri="{FF2B5EF4-FFF2-40B4-BE49-F238E27FC236}">
                <a16:creationId xmlns:a16="http://schemas.microsoft.com/office/drawing/2014/main" id="{B3607B2E-CDA7-4A31-B608-3E56C90BE907}"/>
              </a:ext>
            </a:extLst>
          </p:cNvPr>
          <p:cNvSpPr txBox="1"/>
          <p:nvPr/>
        </p:nvSpPr>
        <p:spPr>
          <a:xfrm>
            <a:off x="5660705" y="3226755"/>
            <a:ext cx="2169708" cy="523220"/>
          </a:xfrm>
          <a:prstGeom prst="rect">
            <a:avLst/>
          </a:prstGeom>
          <a:noFill/>
        </p:spPr>
        <p:txBody>
          <a:bodyPr wrap="square" rtlCol="0">
            <a:spAutoFit/>
          </a:bodyPr>
          <a:lstStyle/>
          <a:p>
            <a:r>
              <a:rPr kumimoji="1" lang="en-US" altLang="ja-JP" sz="2800" dirty="0">
                <a:solidFill>
                  <a:schemeClr val="tx2"/>
                </a:solidFill>
              </a:rPr>
              <a:t>HTTPS(443)</a:t>
            </a:r>
            <a:endParaRPr kumimoji="1" lang="ja-JP" altLang="en-US" sz="2800" dirty="0">
              <a:solidFill>
                <a:schemeClr val="tx2"/>
              </a:solidFill>
            </a:endParaRPr>
          </a:p>
        </p:txBody>
      </p:sp>
      <p:pic>
        <p:nvPicPr>
          <p:cNvPr id="27" name="図 26" descr="部屋 が含まれている画像&#10;&#10;自動的に生成された説明">
            <a:extLst>
              <a:ext uri="{FF2B5EF4-FFF2-40B4-BE49-F238E27FC236}">
                <a16:creationId xmlns:a16="http://schemas.microsoft.com/office/drawing/2014/main" id="{53B20A04-19C2-486F-AD26-31ADF855C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6680" y="5805023"/>
            <a:ext cx="848842" cy="697677"/>
          </a:xfrm>
          <a:prstGeom prst="rect">
            <a:avLst/>
          </a:prstGeom>
        </p:spPr>
      </p:pic>
      <p:cxnSp>
        <p:nvCxnSpPr>
          <p:cNvPr id="29" name="直線矢印コネクタ 28">
            <a:extLst>
              <a:ext uri="{FF2B5EF4-FFF2-40B4-BE49-F238E27FC236}">
                <a16:creationId xmlns:a16="http://schemas.microsoft.com/office/drawing/2014/main" id="{F527F456-3B0B-4541-BACE-499D24DE5079}"/>
              </a:ext>
            </a:extLst>
          </p:cNvPr>
          <p:cNvCxnSpPr>
            <a:cxnSpLocks/>
          </p:cNvCxnSpPr>
          <p:nvPr/>
        </p:nvCxnSpPr>
        <p:spPr>
          <a:xfrm>
            <a:off x="3041101" y="4974466"/>
            <a:ext cx="10542" cy="790074"/>
          </a:xfrm>
          <a:prstGeom prst="straightConnector1">
            <a:avLst/>
          </a:prstGeom>
          <a:ln w="57150">
            <a:solidFill>
              <a:schemeClr val="bg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FB52823F-09ED-47FC-B270-516DBEB53D70}"/>
              </a:ext>
            </a:extLst>
          </p:cNvPr>
          <p:cNvSpPr txBox="1"/>
          <p:nvPr/>
        </p:nvSpPr>
        <p:spPr>
          <a:xfrm>
            <a:off x="3326494" y="5107893"/>
            <a:ext cx="2097741" cy="523220"/>
          </a:xfrm>
          <a:prstGeom prst="rect">
            <a:avLst/>
          </a:prstGeom>
          <a:noFill/>
        </p:spPr>
        <p:txBody>
          <a:bodyPr wrap="square" rtlCol="0">
            <a:spAutoFit/>
          </a:bodyPr>
          <a:lstStyle/>
          <a:p>
            <a:r>
              <a:rPr kumimoji="1" lang="ja-JP" altLang="en-US" sz="2800" dirty="0">
                <a:solidFill>
                  <a:schemeClr val="accent1"/>
                </a:solidFill>
              </a:rPr>
              <a:t>閲覧</a:t>
            </a:r>
            <a:r>
              <a:rPr kumimoji="1" lang="en-US" altLang="ja-JP" sz="2800" dirty="0">
                <a:solidFill>
                  <a:schemeClr val="accent1"/>
                </a:solidFill>
              </a:rPr>
              <a:t>/</a:t>
            </a:r>
            <a:r>
              <a:rPr kumimoji="1" lang="ja-JP" altLang="en-US" sz="2800" dirty="0">
                <a:solidFill>
                  <a:schemeClr val="accent1"/>
                </a:solidFill>
              </a:rPr>
              <a:t>管理</a:t>
            </a:r>
          </a:p>
        </p:txBody>
      </p:sp>
    </p:spTree>
    <p:extLst>
      <p:ext uri="{BB962C8B-B14F-4D97-AF65-F5344CB8AC3E}">
        <p14:creationId xmlns:p14="http://schemas.microsoft.com/office/powerpoint/2010/main" val="180473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a:extLst>
              <a:ext uri="{FF2B5EF4-FFF2-40B4-BE49-F238E27FC236}">
                <a16:creationId xmlns:a16="http://schemas.microsoft.com/office/drawing/2014/main" id="{05FDEB2B-F785-4A1F-A85A-C0C9F3E0BD2A}"/>
              </a:ext>
            </a:extLst>
          </p:cNvPr>
          <p:cNvSpPr/>
          <p:nvPr/>
        </p:nvSpPr>
        <p:spPr>
          <a:xfrm>
            <a:off x="0" y="5810662"/>
            <a:ext cx="12193200" cy="61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a:extLst>
              <a:ext uri="{FF2B5EF4-FFF2-40B4-BE49-F238E27FC236}">
                <a16:creationId xmlns:a16="http://schemas.microsoft.com/office/drawing/2014/main" id="{B26582DB-B3E0-43D4-A495-FF345A351099}"/>
              </a:ext>
            </a:extLst>
          </p:cNvPr>
          <p:cNvSpPr>
            <a:spLocks noGrp="1"/>
          </p:cNvSpPr>
          <p:nvPr>
            <p:ph type="title"/>
          </p:nvPr>
        </p:nvSpPr>
        <p:spPr/>
        <p:txBody>
          <a:bodyPr>
            <a:normAutofit/>
          </a:bodyPr>
          <a:lstStyle/>
          <a:p>
            <a:r>
              <a:rPr kumimoji="1" lang="ja-JP" altLang="en-US" sz="2800" u="sng" dirty="0">
                <a:solidFill>
                  <a:schemeClr val="tx2"/>
                </a:solidFill>
              </a:rPr>
              <a:t>ポイント③：可視化ソリューション</a:t>
            </a:r>
            <a:endParaRPr kumimoji="1" lang="ja-JP" altLang="en-US" dirty="0"/>
          </a:p>
        </p:txBody>
      </p:sp>
      <p:sp>
        <p:nvSpPr>
          <p:cNvPr id="25" name="テキスト ボックス 24">
            <a:extLst>
              <a:ext uri="{FF2B5EF4-FFF2-40B4-BE49-F238E27FC236}">
                <a16:creationId xmlns:a16="http://schemas.microsoft.com/office/drawing/2014/main" id="{DD3D32B0-14F0-4C5B-B52D-B15FC928607F}"/>
              </a:ext>
            </a:extLst>
          </p:cNvPr>
          <p:cNvSpPr txBox="1"/>
          <p:nvPr/>
        </p:nvSpPr>
        <p:spPr>
          <a:xfrm>
            <a:off x="2913881" y="5901690"/>
            <a:ext cx="6364243" cy="461665"/>
          </a:xfrm>
          <a:prstGeom prst="rect">
            <a:avLst/>
          </a:prstGeom>
          <a:noFill/>
        </p:spPr>
        <p:txBody>
          <a:bodyPr wrap="none" rtlCol="0">
            <a:spAutoFit/>
          </a:bodyPr>
          <a:lstStyle/>
          <a:p>
            <a:pPr algn="ctr"/>
            <a:r>
              <a:rPr lang="en-US" altLang="ja-JP" sz="2400" b="1" dirty="0">
                <a:solidFill>
                  <a:schemeClr val="bg1"/>
                </a:solidFill>
              </a:rPr>
              <a:t>ADC</a:t>
            </a:r>
            <a:r>
              <a:rPr lang="ja-JP" altLang="en-US" sz="2400" b="1" dirty="0">
                <a:solidFill>
                  <a:schemeClr val="bg1"/>
                </a:solidFill>
              </a:rPr>
              <a:t>の可視化を進め、効率的な一元管理を実現</a:t>
            </a:r>
            <a:endParaRPr lang="ja-JP" altLang="en-US" sz="2400" b="0" dirty="0">
              <a:solidFill>
                <a:schemeClr val="bg1"/>
              </a:solidFill>
            </a:endParaRPr>
          </a:p>
        </p:txBody>
      </p:sp>
      <p:grpSp>
        <p:nvGrpSpPr>
          <p:cNvPr id="5" name="グループ化 4">
            <a:extLst>
              <a:ext uri="{FF2B5EF4-FFF2-40B4-BE49-F238E27FC236}">
                <a16:creationId xmlns:a16="http://schemas.microsoft.com/office/drawing/2014/main" id="{C59E5E0C-3E80-4591-B579-017BEF2F13B8}"/>
              </a:ext>
            </a:extLst>
          </p:cNvPr>
          <p:cNvGrpSpPr/>
          <p:nvPr/>
        </p:nvGrpSpPr>
        <p:grpSpPr>
          <a:xfrm>
            <a:off x="336000" y="914401"/>
            <a:ext cx="5544000" cy="1512001"/>
            <a:chOff x="336000" y="914401"/>
            <a:chExt cx="5544000" cy="1512001"/>
          </a:xfrm>
        </p:grpSpPr>
        <p:grpSp>
          <p:nvGrpSpPr>
            <p:cNvPr id="8" name="グループ化 7">
              <a:extLst>
                <a:ext uri="{FF2B5EF4-FFF2-40B4-BE49-F238E27FC236}">
                  <a16:creationId xmlns:a16="http://schemas.microsoft.com/office/drawing/2014/main" id="{D4682E95-E69A-4717-9232-B7AFD216F1E2}"/>
                </a:ext>
              </a:extLst>
            </p:cNvPr>
            <p:cNvGrpSpPr/>
            <p:nvPr/>
          </p:nvGrpSpPr>
          <p:grpSpPr>
            <a:xfrm>
              <a:off x="336000" y="914402"/>
              <a:ext cx="5544000" cy="1512000"/>
              <a:chOff x="7537038" y="914402"/>
              <a:chExt cx="3065805" cy="1512000"/>
            </a:xfrm>
          </p:grpSpPr>
          <p:sp>
            <p:nvSpPr>
              <p:cNvPr id="9" name="正方形/長方形 8">
                <a:extLst>
                  <a:ext uri="{FF2B5EF4-FFF2-40B4-BE49-F238E27FC236}">
                    <a16:creationId xmlns:a16="http://schemas.microsoft.com/office/drawing/2014/main" id="{87F20E83-443E-4A8C-8F37-BD23A206FCB1}"/>
                  </a:ext>
                </a:extLst>
              </p:cNvPr>
              <p:cNvSpPr/>
              <p:nvPr/>
            </p:nvSpPr>
            <p:spPr>
              <a:xfrm>
                <a:off x="7537038" y="914402"/>
                <a:ext cx="3065805" cy="1512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id="{A67007EA-AAE1-448E-A210-CAD1CFD15E26}"/>
                  </a:ext>
                </a:extLst>
              </p:cNvPr>
              <p:cNvSpPr/>
              <p:nvPr/>
            </p:nvSpPr>
            <p:spPr>
              <a:xfrm>
                <a:off x="7537038" y="2354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11" name="テキスト ボックス 10">
              <a:extLst>
                <a:ext uri="{FF2B5EF4-FFF2-40B4-BE49-F238E27FC236}">
                  <a16:creationId xmlns:a16="http://schemas.microsoft.com/office/drawing/2014/main" id="{8A639E56-908E-44B5-B7EA-88454063DEB3}"/>
                </a:ext>
              </a:extLst>
            </p:cNvPr>
            <p:cNvSpPr txBox="1"/>
            <p:nvPr/>
          </p:nvSpPr>
          <p:spPr>
            <a:xfrm>
              <a:off x="2300059" y="1003050"/>
              <a:ext cx="3257593" cy="1338828"/>
            </a:xfrm>
            <a:prstGeom prst="rect">
              <a:avLst/>
            </a:prstGeom>
            <a:noFill/>
          </p:spPr>
          <p:txBody>
            <a:bodyPr wrap="square">
              <a:spAutoFit/>
            </a:bodyPr>
            <a:lstStyle>
              <a:defPPr>
                <a:defRPr lang="ja-JP"/>
              </a:defPPr>
              <a:lvl1pPr marL="252000" indent="-252000">
                <a:spcAft>
                  <a:spcPts val="600"/>
                </a:spcAft>
                <a:buClr>
                  <a:srgbClr val="1C9CAD"/>
                </a:buClr>
                <a:buFont typeface="Wingdings" panose="05000000000000000000" pitchFamily="2" charset="2"/>
                <a:buChar char="l"/>
                <a:defRPr sz="1400"/>
              </a:lvl1pPr>
            </a:lstStyle>
            <a:p>
              <a:pPr marL="0" indent="0">
                <a:buNone/>
              </a:pPr>
              <a:r>
                <a:rPr lang="ja-JP" altLang="en-US" b="1" dirty="0"/>
                <a:t>アプリケーションがダウンする兆候を事前に把握できる高度な分析・可視化</a:t>
              </a:r>
            </a:p>
            <a:p>
              <a:r>
                <a:rPr lang="ja-JP" altLang="en-US" sz="1200" dirty="0"/>
                <a:t>ヘルススコアによる健全度の数値化</a:t>
              </a:r>
            </a:p>
            <a:p>
              <a:r>
                <a:rPr lang="ja-JP" altLang="en-US" sz="1200" dirty="0"/>
                <a:t>機械学習による異常検知</a:t>
              </a:r>
            </a:p>
            <a:p>
              <a:r>
                <a:rPr lang="ja-JP" altLang="en-US" sz="1200" dirty="0"/>
                <a:t>パフォーマンスの表示</a:t>
              </a:r>
            </a:p>
          </p:txBody>
        </p:sp>
        <p:grpSp>
          <p:nvGrpSpPr>
            <p:cNvPr id="3" name="グループ化 2">
              <a:extLst>
                <a:ext uri="{FF2B5EF4-FFF2-40B4-BE49-F238E27FC236}">
                  <a16:creationId xmlns:a16="http://schemas.microsoft.com/office/drawing/2014/main" id="{F3592B98-B46E-4736-AD8D-B721D4E864EE}"/>
                </a:ext>
              </a:extLst>
            </p:cNvPr>
            <p:cNvGrpSpPr/>
            <p:nvPr/>
          </p:nvGrpSpPr>
          <p:grpSpPr>
            <a:xfrm>
              <a:off x="336000" y="914401"/>
              <a:ext cx="1860935" cy="648000"/>
              <a:chOff x="336000" y="1201095"/>
              <a:chExt cx="1860935" cy="648000"/>
            </a:xfrm>
          </p:grpSpPr>
          <p:sp>
            <p:nvSpPr>
              <p:cNvPr id="13" name="正方形/長方形 12">
                <a:extLst>
                  <a:ext uri="{FF2B5EF4-FFF2-40B4-BE49-F238E27FC236}">
                    <a16:creationId xmlns:a16="http://schemas.microsoft.com/office/drawing/2014/main" id="{F8661BE7-C643-40CB-B67F-8E9F48056397}"/>
                  </a:ext>
                </a:extLst>
              </p:cNvPr>
              <p:cNvSpPr/>
              <p:nvPr/>
            </p:nvSpPr>
            <p:spPr>
              <a:xfrm>
                <a:off x="336000" y="1201095"/>
                <a:ext cx="1800000" cy="648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DDF4988-E02F-4C7B-9A0C-22F08BE4CC0A}"/>
                  </a:ext>
                </a:extLst>
              </p:cNvPr>
              <p:cNvSpPr txBox="1"/>
              <p:nvPr/>
            </p:nvSpPr>
            <p:spPr>
              <a:xfrm>
                <a:off x="439124" y="1247819"/>
                <a:ext cx="1757811" cy="584775"/>
              </a:xfrm>
              <a:prstGeom prst="rect">
                <a:avLst/>
              </a:prstGeom>
              <a:noFill/>
            </p:spPr>
            <p:txBody>
              <a:bodyPr wrap="square" rtlCol="0">
                <a:spAutoFit/>
              </a:bodyPr>
              <a:lstStyle/>
              <a:p>
                <a:r>
                  <a:rPr lang="ja-JP" altLang="en-US" sz="1600" b="1" dirty="0">
                    <a:solidFill>
                      <a:schemeClr val="bg1"/>
                    </a:solidFill>
                    <a:latin typeface="Century Gothic" panose="020B0502020202020204" pitchFamily="34" charset="0"/>
                  </a:rPr>
                  <a:t>アプリケーションの</a:t>
                </a:r>
                <a:br>
                  <a:rPr lang="en-US" altLang="ja-JP" sz="1600" b="1" dirty="0">
                    <a:solidFill>
                      <a:schemeClr val="bg1"/>
                    </a:solidFill>
                    <a:latin typeface="Century Gothic" panose="020B0502020202020204" pitchFamily="34" charset="0"/>
                  </a:rPr>
                </a:br>
                <a:r>
                  <a:rPr lang="ja-JP" altLang="en-US" sz="1600" b="1" dirty="0">
                    <a:solidFill>
                      <a:schemeClr val="bg1"/>
                    </a:solidFill>
                    <a:latin typeface="Century Gothic" panose="020B0502020202020204" pitchFamily="34" charset="0"/>
                  </a:rPr>
                  <a:t>可視化</a:t>
                </a:r>
                <a:endParaRPr lang="ja-JP" altLang="en-US" sz="1600" b="0" dirty="0">
                  <a:solidFill>
                    <a:schemeClr val="bg1"/>
                  </a:solidFill>
                  <a:latin typeface="Century Gothic" panose="020B0502020202020204" pitchFamily="34" charset="0"/>
                </a:endParaRPr>
              </a:p>
            </p:txBody>
          </p:sp>
        </p:grpSp>
        <p:sp>
          <p:nvSpPr>
            <p:cNvPr id="4" name="四角形: 角を丸くする 3">
              <a:extLst>
                <a:ext uri="{FF2B5EF4-FFF2-40B4-BE49-F238E27FC236}">
                  <a16:creationId xmlns:a16="http://schemas.microsoft.com/office/drawing/2014/main" id="{3FB54658-F8A2-4447-A8A9-B81454413BDB}"/>
                </a:ext>
              </a:extLst>
            </p:cNvPr>
            <p:cNvSpPr>
              <a:spLocks noChangeAspect="1"/>
            </p:cNvSpPr>
            <p:nvPr/>
          </p:nvSpPr>
          <p:spPr>
            <a:xfrm>
              <a:off x="983625" y="1702027"/>
              <a:ext cx="576000" cy="576000"/>
            </a:xfrm>
            <a:prstGeom prst="roundRect">
              <a:avLst/>
            </a:prstGeom>
            <a:solidFill>
              <a:schemeClr val="bg1"/>
            </a:solidFill>
            <a:ln w="19050">
              <a:solidFill>
                <a:srgbClr val="1C9CA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rgbClr val="1C9CAD"/>
                  </a:solidFill>
                </a:rPr>
                <a:t>App</a:t>
              </a:r>
              <a:endParaRPr kumimoji="1" lang="ja-JP" altLang="en-US" dirty="0">
                <a:solidFill>
                  <a:srgbClr val="1C9CAD"/>
                </a:solidFill>
              </a:endParaRPr>
            </a:p>
          </p:txBody>
        </p:sp>
      </p:grpSp>
      <p:grpSp>
        <p:nvGrpSpPr>
          <p:cNvPr id="32" name="グループ化 31">
            <a:extLst>
              <a:ext uri="{FF2B5EF4-FFF2-40B4-BE49-F238E27FC236}">
                <a16:creationId xmlns:a16="http://schemas.microsoft.com/office/drawing/2014/main" id="{DD0BCBC6-3F59-4581-9A6F-40A866839998}"/>
              </a:ext>
            </a:extLst>
          </p:cNvPr>
          <p:cNvGrpSpPr/>
          <p:nvPr/>
        </p:nvGrpSpPr>
        <p:grpSpPr>
          <a:xfrm>
            <a:off x="336000" y="2531712"/>
            <a:ext cx="5544000" cy="1512001"/>
            <a:chOff x="336000" y="914401"/>
            <a:chExt cx="5544000" cy="1512001"/>
          </a:xfrm>
        </p:grpSpPr>
        <p:grpSp>
          <p:nvGrpSpPr>
            <p:cNvPr id="33" name="グループ化 32">
              <a:extLst>
                <a:ext uri="{FF2B5EF4-FFF2-40B4-BE49-F238E27FC236}">
                  <a16:creationId xmlns:a16="http://schemas.microsoft.com/office/drawing/2014/main" id="{CBB1BC9A-0DE5-4D54-A9E8-F0F330AD230E}"/>
                </a:ext>
              </a:extLst>
            </p:cNvPr>
            <p:cNvGrpSpPr/>
            <p:nvPr/>
          </p:nvGrpSpPr>
          <p:grpSpPr>
            <a:xfrm>
              <a:off x="336000" y="914402"/>
              <a:ext cx="5544000" cy="1512000"/>
              <a:chOff x="7537038" y="914402"/>
              <a:chExt cx="3065805" cy="1512000"/>
            </a:xfrm>
          </p:grpSpPr>
          <p:sp>
            <p:nvSpPr>
              <p:cNvPr id="39" name="正方形/長方形 38">
                <a:extLst>
                  <a:ext uri="{FF2B5EF4-FFF2-40B4-BE49-F238E27FC236}">
                    <a16:creationId xmlns:a16="http://schemas.microsoft.com/office/drawing/2014/main" id="{D61C24A7-375D-4CD9-A26B-B8E94621D4C5}"/>
                  </a:ext>
                </a:extLst>
              </p:cNvPr>
              <p:cNvSpPr/>
              <p:nvPr/>
            </p:nvSpPr>
            <p:spPr>
              <a:xfrm>
                <a:off x="7537038" y="914402"/>
                <a:ext cx="3065805" cy="1512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正方形/長方形 39">
                <a:extLst>
                  <a:ext uri="{FF2B5EF4-FFF2-40B4-BE49-F238E27FC236}">
                    <a16:creationId xmlns:a16="http://schemas.microsoft.com/office/drawing/2014/main" id="{30C5487E-95D6-4536-AC44-04E4A9BA3E04}"/>
                  </a:ext>
                </a:extLst>
              </p:cNvPr>
              <p:cNvSpPr/>
              <p:nvPr/>
            </p:nvSpPr>
            <p:spPr>
              <a:xfrm>
                <a:off x="7537038" y="2354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34" name="テキスト ボックス 33">
              <a:extLst>
                <a:ext uri="{FF2B5EF4-FFF2-40B4-BE49-F238E27FC236}">
                  <a16:creationId xmlns:a16="http://schemas.microsoft.com/office/drawing/2014/main" id="{FA654E8D-D3B1-48B2-9349-F456EB3D0B08}"/>
                </a:ext>
              </a:extLst>
            </p:cNvPr>
            <p:cNvSpPr txBox="1"/>
            <p:nvPr/>
          </p:nvSpPr>
          <p:spPr>
            <a:xfrm>
              <a:off x="2300059" y="1003050"/>
              <a:ext cx="3204000" cy="1338828"/>
            </a:xfrm>
            <a:prstGeom prst="rect">
              <a:avLst/>
            </a:prstGeom>
            <a:noFill/>
          </p:spPr>
          <p:txBody>
            <a:bodyPr wrap="square">
              <a:spAutoFit/>
            </a:bodyPr>
            <a:lstStyle>
              <a:defPPr>
                <a:defRPr lang="ja-JP"/>
              </a:defPPr>
              <a:lvl1pPr marL="252000" indent="-252000">
                <a:spcAft>
                  <a:spcPts val="600"/>
                </a:spcAft>
                <a:buClr>
                  <a:srgbClr val="1C9CAD"/>
                </a:buClr>
                <a:buFont typeface="Wingdings" panose="05000000000000000000" pitchFamily="2" charset="2"/>
                <a:buChar char="l"/>
                <a:defRPr sz="1400"/>
              </a:lvl1pPr>
            </a:lstStyle>
            <a:p>
              <a:pPr marL="0" indent="0">
                <a:buNone/>
              </a:pPr>
              <a:r>
                <a:rPr lang="ja-JP" altLang="en-US" b="1" dirty="0"/>
                <a:t>アプリケーションのセキュリティ脅威およびリスク分析</a:t>
              </a:r>
            </a:p>
            <a:p>
              <a:r>
                <a:rPr lang="ja-JP" altLang="en-US" sz="1200" dirty="0"/>
                <a:t>攻撃状況に応じた脅威の数値化</a:t>
              </a:r>
            </a:p>
            <a:p>
              <a:r>
                <a:rPr lang="ja-JP" altLang="en-US" sz="1200" dirty="0"/>
                <a:t>設定内容に応じたリスクの数値化</a:t>
              </a:r>
            </a:p>
            <a:p>
              <a:r>
                <a:rPr lang="ja-JP" altLang="en-US" sz="1200" dirty="0"/>
                <a:t>攻撃を検知した時刻や</a:t>
              </a:r>
              <a:r>
                <a:rPr lang="en-US" altLang="ja-JP" sz="1200" dirty="0"/>
                <a:t>IP</a:t>
              </a:r>
              <a:r>
                <a:rPr lang="ja-JP" altLang="en-US" sz="1200" dirty="0"/>
                <a:t>等のログ</a:t>
              </a:r>
            </a:p>
          </p:txBody>
        </p:sp>
        <p:grpSp>
          <p:nvGrpSpPr>
            <p:cNvPr id="35" name="グループ化 34">
              <a:extLst>
                <a:ext uri="{FF2B5EF4-FFF2-40B4-BE49-F238E27FC236}">
                  <a16:creationId xmlns:a16="http://schemas.microsoft.com/office/drawing/2014/main" id="{F1251558-63CC-4269-A3B1-B85CCBAE3E46}"/>
                </a:ext>
              </a:extLst>
            </p:cNvPr>
            <p:cNvGrpSpPr/>
            <p:nvPr/>
          </p:nvGrpSpPr>
          <p:grpSpPr>
            <a:xfrm>
              <a:off x="336000" y="914401"/>
              <a:ext cx="1860935" cy="648000"/>
              <a:chOff x="336000" y="1201095"/>
              <a:chExt cx="1860935" cy="648000"/>
            </a:xfrm>
          </p:grpSpPr>
          <p:sp>
            <p:nvSpPr>
              <p:cNvPr id="37" name="正方形/長方形 36">
                <a:extLst>
                  <a:ext uri="{FF2B5EF4-FFF2-40B4-BE49-F238E27FC236}">
                    <a16:creationId xmlns:a16="http://schemas.microsoft.com/office/drawing/2014/main" id="{3C34DA0E-5CDF-477B-A930-9C5A256BDF8C}"/>
                  </a:ext>
                </a:extLst>
              </p:cNvPr>
              <p:cNvSpPr/>
              <p:nvPr/>
            </p:nvSpPr>
            <p:spPr>
              <a:xfrm>
                <a:off x="336000" y="1201095"/>
                <a:ext cx="1800000" cy="648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07400A5C-A3BF-4B85-830D-6BCADDC757AE}"/>
                  </a:ext>
                </a:extLst>
              </p:cNvPr>
              <p:cNvSpPr txBox="1"/>
              <p:nvPr/>
            </p:nvSpPr>
            <p:spPr>
              <a:xfrm>
                <a:off x="439124" y="1247819"/>
                <a:ext cx="1757811" cy="584775"/>
              </a:xfrm>
              <a:prstGeom prst="rect">
                <a:avLst/>
              </a:prstGeom>
              <a:noFill/>
            </p:spPr>
            <p:txBody>
              <a:bodyPr wrap="square" rtlCol="0">
                <a:spAutoFit/>
              </a:bodyPr>
              <a:lstStyle/>
              <a:p>
                <a:r>
                  <a:rPr lang="ja-JP" altLang="en-US" sz="1600" b="1" dirty="0">
                    <a:solidFill>
                      <a:schemeClr val="bg1"/>
                    </a:solidFill>
                    <a:latin typeface="Century Gothic" panose="020B0502020202020204" pitchFamily="34" charset="0"/>
                  </a:rPr>
                  <a:t>セキュリティの</a:t>
                </a:r>
                <a:br>
                  <a:rPr lang="en-US" altLang="ja-JP" sz="1600" b="1" dirty="0">
                    <a:solidFill>
                      <a:schemeClr val="bg1"/>
                    </a:solidFill>
                    <a:latin typeface="Century Gothic" panose="020B0502020202020204" pitchFamily="34" charset="0"/>
                  </a:rPr>
                </a:br>
                <a:r>
                  <a:rPr lang="ja-JP" altLang="en-US" sz="1600" b="1" dirty="0">
                    <a:solidFill>
                      <a:schemeClr val="bg1"/>
                    </a:solidFill>
                    <a:latin typeface="Century Gothic" panose="020B0502020202020204" pitchFamily="34" charset="0"/>
                  </a:rPr>
                  <a:t>可視化</a:t>
                </a:r>
                <a:endParaRPr lang="ja-JP" altLang="en-US" sz="1600" b="0" dirty="0">
                  <a:solidFill>
                    <a:schemeClr val="bg1"/>
                  </a:solidFill>
                  <a:latin typeface="Century Gothic" panose="020B0502020202020204" pitchFamily="34" charset="0"/>
                </a:endParaRPr>
              </a:p>
            </p:txBody>
          </p:sp>
        </p:grpSp>
      </p:grpSp>
      <p:grpSp>
        <p:nvGrpSpPr>
          <p:cNvPr id="41" name="グループ化 40">
            <a:extLst>
              <a:ext uri="{FF2B5EF4-FFF2-40B4-BE49-F238E27FC236}">
                <a16:creationId xmlns:a16="http://schemas.microsoft.com/office/drawing/2014/main" id="{FC1B2EE8-1EEA-47F9-A5BA-9E09B016CC21}"/>
              </a:ext>
            </a:extLst>
          </p:cNvPr>
          <p:cNvGrpSpPr/>
          <p:nvPr/>
        </p:nvGrpSpPr>
        <p:grpSpPr>
          <a:xfrm>
            <a:off x="336000" y="4149024"/>
            <a:ext cx="5544000" cy="1512001"/>
            <a:chOff x="336000" y="914401"/>
            <a:chExt cx="5544000" cy="1512001"/>
          </a:xfrm>
        </p:grpSpPr>
        <p:grpSp>
          <p:nvGrpSpPr>
            <p:cNvPr id="42" name="グループ化 41">
              <a:extLst>
                <a:ext uri="{FF2B5EF4-FFF2-40B4-BE49-F238E27FC236}">
                  <a16:creationId xmlns:a16="http://schemas.microsoft.com/office/drawing/2014/main" id="{651ADBB3-CE27-49B7-96E5-1204F29F1EBB}"/>
                </a:ext>
              </a:extLst>
            </p:cNvPr>
            <p:cNvGrpSpPr/>
            <p:nvPr/>
          </p:nvGrpSpPr>
          <p:grpSpPr>
            <a:xfrm>
              <a:off x="336000" y="914402"/>
              <a:ext cx="5544000" cy="1512000"/>
              <a:chOff x="7537038" y="914402"/>
              <a:chExt cx="3065805" cy="1512000"/>
            </a:xfrm>
          </p:grpSpPr>
          <p:sp>
            <p:nvSpPr>
              <p:cNvPr id="48" name="正方形/長方形 47">
                <a:extLst>
                  <a:ext uri="{FF2B5EF4-FFF2-40B4-BE49-F238E27FC236}">
                    <a16:creationId xmlns:a16="http://schemas.microsoft.com/office/drawing/2014/main" id="{56C94EDF-0A58-47C5-A613-BD0D2B5E9641}"/>
                  </a:ext>
                </a:extLst>
              </p:cNvPr>
              <p:cNvSpPr/>
              <p:nvPr/>
            </p:nvSpPr>
            <p:spPr>
              <a:xfrm>
                <a:off x="7537038" y="914402"/>
                <a:ext cx="3065805" cy="1512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正方形/長方形 48">
                <a:extLst>
                  <a:ext uri="{FF2B5EF4-FFF2-40B4-BE49-F238E27FC236}">
                    <a16:creationId xmlns:a16="http://schemas.microsoft.com/office/drawing/2014/main" id="{2E48F124-970C-423C-B161-5C3B624C1F06}"/>
                  </a:ext>
                </a:extLst>
              </p:cNvPr>
              <p:cNvSpPr/>
              <p:nvPr/>
            </p:nvSpPr>
            <p:spPr>
              <a:xfrm>
                <a:off x="7537038" y="2354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43" name="テキスト ボックス 42">
              <a:extLst>
                <a:ext uri="{FF2B5EF4-FFF2-40B4-BE49-F238E27FC236}">
                  <a16:creationId xmlns:a16="http://schemas.microsoft.com/office/drawing/2014/main" id="{94A27D4A-39FE-43C3-BDBC-EA6584891778}"/>
                </a:ext>
              </a:extLst>
            </p:cNvPr>
            <p:cNvSpPr txBox="1"/>
            <p:nvPr/>
          </p:nvSpPr>
          <p:spPr>
            <a:xfrm>
              <a:off x="2300059" y="1003050"/>
              <a:ext cx="3257593" cy="1046440"/>
            </a:xfrm>
            <a:prstGeom prst="rect">
              <a:avLst/>
            </a:prstGeom>
            <a:noFill/>
          </p:spPr>
          <p:txBody>
            <a:bodyPr wrap="square">
              <a:spAutoFit/>
            </a:bodyPr>
            <a:lstStyle>
              <a:defPPr>
                <a:defRPr lang="ja-JP"/>
              </a:defPPr>
              <a:lvl1pPr marL="252000" indent="-252000">
                <a:spcAft>
                  <a:spcPts val="600"/>
                </a:spcAft>
                <a:buClr>
                  <a:srgbClr val="1C9CAD"/>
                </a:buClr>
                <a:buFont typeface="Wingdings" panose="05000000000000000000" pitchFamily="2" charset="2"/>
                <a:buChar char="l"/>
                <a:defRPr sz="1400"/>
              </a:lvl1pPr>
            </a:lstStyle>
            <a:p>
              <a:pPr marL="0" indent="0">
                <a:buNone/>
              </a:pPr>
              <a:r>
                <a:rPr lang="en-US" altLang="ja-JP" b="1" dirty="0"/>
                <a:t>WEB</a:t>
              </a:r>
              <a:r>
                <a:rPr lang="ja-JP" altLang="en-US" b="1" dirty="0"/>
                <a:t>トラフィックの分析・可視化でトレンドを把握</a:t>
              </a:r>
            </a:p>
            <a:p>
              <a:r>
                <a:rPr lang="ja-JP" altLang="en-US" sz="1200" dirty="0"/>
                <a:t>発信国からユーザー属性を把握</a:t>
              </a:r>
            </a:p>
            <a:p>
              <a:r>
                <a:rPr lang="ja-JP" altLang="en-US" sz="1200" dirty="0"/>
                <a:t>アクセス状況からユーザー行動を把握</a:t>
              </a:r>
            </a:p>
          </p:txBody>
        </p:sp>
        <p:grpSp>
          <p:nvGrpSpPr>
            <p:cNvPr id="44" name="グループ化 43">
              <a:extLst>
                <a:ext uri="{FF2B5EF4-FFF2-40B4-BE49-F238E27FC236}">
                  <a16:creationId xmlns:a16="http://schemas.microsoft.com/office/drawing/2014/main" id="{2C16C424-6F8D-4DED-8ED0-710900526EF7}"/>
                </a:ext>
              </a:extLst>
            </p:cNvPr>
            <p:cNvGrpSpPr/>
            <p:nvPr/>
          </p:nvGrpSpPr>
          <p:grpSpPr>
            <a:xfrm>
              <a:off x="336000" y="914401"/>
              <a:ext cx="1860935" cy="648000"/>
              <a:chOff x="336000" y="1201095"/>
              <a:chExt cx="1860935" cy="648000"/>
            </a:xfrm>
          </p:grpSpPr>
          <p:sp>
            <p:nvSpPr>
              <p:cNvPr id="46" name="正方形/長方形 45">
                <a:extLst>
                  <a:ext uri="{FF2B5EF4-FFF2-40B4-BE49-F238E27FC236}">
                    <a16:creationId xmlns:a16="http://schemas.microsoft.com/office/drawing/2014/main" id="{0262FFE8-27E6-419A-A928-45BE9FB946C9}"/>
                  </a:ext>
                </a:extLst>
              </p:cNvPr>
              <p:cNvSpPr/>
              <p:nvPr/>
            </p:nvSpPr>
            <p:spPr>
              <a:xfrm>
                <a:off x="336000" y="1201095"/>
                <a:ext cx="1800000" cy="648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a:extLst>
                  <a:ext uri="{FF2B5EF4-FFF2-40B4-BE49-F238E27FC236}">
                    <a16:creationId xmlns:a16="http://schemas.microsoft.com/office/drawing/2014/main" id="{C721A0F5-A310-4234-A61F-4871D4A4D280}"/>
                  </a:ext>
                </a:extLst>
              </p:cNvPr>
              <p:cNvSpPr txBox="1"/>
              <p:nvPr/>
            </p:nvSpPr>
            <p:spPr>
              <a:xfrm>
                <a:off x="439124" y="1247819"/>
                <a:ext cx="1757811" cy="584775"/>
              </a:xfrm>
              <a:prstGeom prst="rect">
                <a:avLst/>
              </a:prstGeom>
              <a:noFill/>
            </p:spPr>
            <p:txBody>
              <a:bodyPr wrap="square" rtlCol="0">
                <a:spAutoFit/>
              </a:bodyPr>
              <a:lstStyle/>
              <a:p>
                <a:r>
                  <a:rPr lang="en-US" altLang="ja-JP" sz="1600" b="1" dirty="0">
                    <a:solidFill>
                      <a:schemeClr val="bg1"/>
                    </a:solidFill>
                    <a:latin typeface="Century Gothic" panose="020B0502020202020204" pitchFamily="34" charset="0"/>
                  </a:rPr>
                  <a:t>Web</a:t>
                </a:r>
                <a:r>
                  <a:rPr lang="ja-JP" altLang="en-US" sz="1600" b="1" dirty="0">
                    <a:solidFill>
                      <a:schemeClr val="bg1"/>
                    </a:solidFill>
                    <a:latin typeface="Century Gothic" panose="020B0502020202020204" pitchFamily="34" charset="0"/>
                  </a:rPr>
                  <a:t>トラフィックの可視化</a:t>
                </a:r>
                <a:endParaRPr lang="ja-JP" altLang="en-US" sz="1600" b="0" dirty="0">
                  <a:solidFill>
                    <a:schemeClr val="bg1"/>
                  </a:solidFill>
                  <a:latin typeface="Century Gothic" panose="020B0502020202020204" pitchFamily="34" charset="0"/>
                </a:endParaRPr>
              </a:p>
            </p:txBody>
          </p:sp>
        </p:grpSp>
      </p:grpSp>
      <p:grpSp>
        <p:nvGrpSpPr>
          <p:cNvPr id="50" name="グループ化 49">
            <a:extLst>
              <a:ext uri="{FF2B5EF4-FFF2-40B4-BE49-F238E27FC236}">
                <a16:creationId xmlns:a16="http://schemas.microsoft.com/office/drawing/2014/main" id="{0E01583C-9A69-4C13-A554-897D379282EA}"/>
              </a:ext>
            </a:extLst>
          </p:cNvPr>
          <p:cNvGrpSpPr/>
          <p:nvPr/>
        </p:nvGrpSpPr>
        <p:grpSpPr>
          <a:xfrm>
            <a:off x="6313038" y="914401"/>
            <a:ext cx="5544000" cy="1512001"/>
            <a:chOff x="336000" y="914401"/>
            <a:chExt cx="5544000" cy="1512001"/>
          </a:xfrm>
        </p:grpSpPr>
        <p:grpSp>
          <p:nvGrpSpPr>
            <p:cNvPr id="51" name="グループ化 50">
              <a:extLst>
                <a:ext uri="{FF2B5EF4-FFF2-40B4-BE49-F238E27FC236}">
                  <a16:creationId xmlns:a16="http://schemas.microsoft.com/office/drawing/2014/main" id="{B28C0449-F8D6-45E3-9121-765CA2BB371F}"/>
                </a:ext>
              </a:extLst>
            </p:cNvPr>
            <p:cNvGrpSpPr/>
            <p:nvPr/>
          </p:nvGrpSpPr>
          <p:grpSpPr>
            <a:xfrm>
              <a:off x="336000" y="914402"/>
              <a:ext cx="5544000" cy="1512000"/>
              <a:chOff x="7537038" y="914402"/>
              <a:chExt cx="3065805" cy="1512000"/>
            </a:xfrm>
          </p:grpSpPr>
          <p:sp>
            <p:nvSpPr>
              <p:cNvPr id="57" name="正方形/長方形 56">
                <a:extLst>
                  <a:ext uri="{FF2B5EF4-FFF2-40B4-BE49-F238E27FC236}">
                    <a16:creationId xmlns:a16="http://schemas.microsoft.com/office/drawing/2014/main" id="{1A47A24C-7D94-47D8-92AC-3A1FCF1C924F}"/>
                  </a:ext>
                </a:extLst>
              </p:cNvPr>
              <p:cNvSpPr/>
              <p:nvPr/>
            </p:nvSpPr>
            <p:spPr>
              <a:xfrm>
                <a:off x="7537038" y="914402"/>
                <a:ext cx="3065805" cy="1512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8" name="正方形/長方形 57">
                <a:extLst>
                  <a:ext uri="{FF2B5EF4-FFF2-40B4-BE49-F238E27FC236}">
                    <a16:creationId xmlns:a16="http://schemas.microsoft.com/office/drawing/2014/main" id="{A1CF5702-04A9-4EB2-803C-0E7C06F19796}"/>
                  </a:ext>
                </a:extLst>
              </p:cNvPr>
              <p:cNvSpPr/>
              <p:nvPr/>
            </p:nvSpPr>
            <p:spPr>
              <a:xfrm>
                <a:off x="7537038" y="2354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52" name="テキスト ボックス 51">
              <a:extLst>
                <a:ext uri="{FF2B5EF4-FFF2-40B4-BE49-F238E27FC236}">
                  <a16:creationId xmlns:a16="http://schemas.microsoft.com/office/drawing/2014/main" id="{A0D3043C-6A99-4E13-9F0D-2B1601018DE4}"/>
                </a:ext>
              </a:extLst>
            </p:cNvPr>
            <p:cNvSpPr txBox="1"/>
            <p:nvPr/>
          </p:nvSpPr>
          <p:spPr>
            <a:xfrm>
              <a:off x="2300059" y="1003050"/>
              <a:ext cx="3257593" cy="1338828"/>
            </a:xfrm>
            <a:prstGeom prst="rect">
              <a:avLst/>
            </a:prstGeom>
            <a:noFill/>
          </p:spPr>
          <p:txBody>
            <a:bodyPr wrap="square">
              <a:spAutoFit/>
            </a:bodyPr>
            <a:lstStyle>
              <a:defPPr>
                <a:defRPr lang="ja-JP"/>
              </a:defPPr>
              <a:lvl1pPr marL="252000" indent="-252000">
                <a:spcAft>
                  <a:spcPts val="600"/>
                </a:spcAft>
                <a:buClr>
                  <a:srgbClr val="1C9CAD"/>
                </a:buClr>
                <a:buFont typeface="Wingdings" panose="05000000000000000000" pitchFamily="2" charset="2"/>
                <a:buChar char="l"/>
                <a:defRPr sz="1400"/>
              </a:lvl1pPr>
            </a:lstStyle>
            <a:p>
              <a:pPr marL="0" indent="0">
                <a:buNone/>
              </a:pPr>
              <a:r>
                <a:rPr lang="ja-JP" altLang="en-US" b="1" dirty="0"/>
                <a:t>オンプレ・クラウド・物理・仮想の全ての</a:t>
              </a:r>
              <a:br>
                <a:rPr lang="en-US" altLang="ja-JP" b="1" dirty="0"/>
              </a:br>
              <a:r>
                <a:rPr lang="ja-JP" altLang="en-US" b="1" dirty="0"/>
                <a:t>インスタンスを一元管理</a:t>
              </a:r>
            </a:p>
            <a:p>
              <a:r>
                <a:rPr lang="en-US" altLang="ja-JP" sz="1200" dirty="0"/>
                <a:t>CPU</a:t>
              </a:r>
              <a:r>
                <a:rPr lang="ja-JP" altLang="en-US" sz="1200" dirty="0"/>
                <a:t>／メモリ等のリソース使用率の確認</a:t>
              </a:r>
            </a:p>
            <a:p>
              <a:r>
                <a:rPr lang="en-US" altLang="ja-JP" sz="1200" dirty="0"/>
                <a:t>OS</a:t>
              </a:r>
              <a:r>
                <a:rPr lang="ja-JP" altLang="en-US" sz="1200" dirty="0"/>
                <a:t>バージョンやライセンスの確認</a:t>
              </a:r>
            </a:p>
            <a:p>
              <a:r>
                <a:rPr lang="ja-JP" altLang="en-US" sz="1200" dirty="0"/>
                <a:t>アラートやログの集中管理</a:t>
              </a:r>
            </a:p>
          </p:txBody>
        </p:sp>
        <p:grpSp>
          <p:nvGrpSpPr>
            <p:cNvPr id="53" name="グループ化 52">
              <a:extLst>
                <a:ext uri="{FF2B5EF4-FFF2-40B4-BE49-F238E27FC236}">
                  <a16:creationId xmlns:a16="http://schemas.microsoft.com/office/drawing/2014/main" id="{300B996E-D751-45BA-9401-61E14C906E03}"/>
                </a:ext>
              </a:extLst>
            </p:cNvPr>
            <p:cNvGrpSpPr/>
            <p:nvPr/>
          </p:nvGrpSpPr>
          <p:grpSpPr>
            <a:xfrm>
              <a:off x="336000" y="914401"/>
              <a:ext cx="1860935" cy="648000"/>
              <a:chOff x="336000" y="1201095"/>
              <a:chExt cx="1860935" cy="648000"/>
            </a:xfrm>
          </p:grpSpPr>
          <p:sp>
            <p:nvSpPr>
              <p:cNvPr id="55" name="正方形/長方形 54">
                <a:extLst>
                  <a:ext uri="{FF2B5EF4-FFF2-40B4-BE49-F238E27FC236}">
                    <a16:creationId xmlns:a16="http://schemas.microsoft.com/office/drawing/2014/main" id="{FA6B7E1F-DBCA-4849-B75A-242B28FDF778}"/>
                  </a:ext>
                </a:extLst>
              </p:cNvPr>
              <p:cNvSpPr/>
              <p:nvPr/>
            </p:nvSpPr>
            <p:spPr>
              <a:xfrm>
                <a:off x="336000" y="1201095"/>
                <a:ext cx="1800000" cy="648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1AF99B48-312E-4A68-A273-B9F366CBD394}"/>
                  </a:ext>
                </a:extLst>
              </p:cNvPr>
              <p:cNvSpPr txBox="1"/>
              <p:nvPr/>
            </p:nvSpPr>
            <p:spPr>
              <a:xfrm>
                <a:off x="439124" y="1247819"/>
                <a:ext cx="1757811" cy="584775"/>
              </a:xfrm>
              <a:prstGeom prst="rect">
                <a:avLst/>
              </a:prstGeom>
              <a:noFill/>
            </p:spPr>
            <p:txBody>
              <a:bodyPr wrap="square" rtlCol="0">
                <a:spAutoFit/>
              </a:bodyPr>
              <a:lstStyle/>
              <a:p>
                <a:r>
                  <a:rPr lang="ja-JP" altLang="en-US" sz="1600" b="1" dirty="0">
                    <a:solidFill>
                      <a:schemeClr val="bg1"/>
                    </a:solidFill>
                    <a:latin typeface="Century Gothic" panose="020B0502020202020204" pitchFamily="34" charset="0"/>
                  </a:rPr>
                  <a:t>インスタンスの</a:t>
                </a:r>
                <a:br>
                  <a:rPr lang="en-US" altLang="ja-JP" sz="1600" b="1" dirty="0">
                    <a:solidFill>
                      <a:schemeClr val="bg1"/>
                    </a:solidFill>
                    <a:latin typeface="Century Gothic" panose="020B0502020202020204" pitchFamily="34" charset="0"/>
                  </a:rPr>
                </a:br>
                <a:r>
                  <a:rPr lang="ja-JP" altLang="en-US" sz="1600" b="1" dirty="0">
                    <a:solidFill>
                      <a:schemeClr val="bg1"/>
                    </a:solidFill>
                    <a:latin typeface="Century Gothic" panose="020B0502020202020204" pitchFamily="34" charset="0"/>
                  </a:rPr>
                  <a:t>管理</a:t>
                </a:r>
                <a:endParaRPr lang="ja-JP" altLang="en-US" sz="1600" b="0" dirty="0">
                  <a:solidFill>
                    <a:schemeClr val="bg1"/>
                  </a:solidFill>
                  <a:latin typeface="Century Gothic" panose="020B0502020202020204" pitchFamily="34" charset="0"/>
                </a:endParaRPr>
              </a:p>
            </p:txBody>
          </p:sp>
        </p:grpSp>
      </p:grpSp>
      <p:grpSp>
        <p:nvGrpSpPr>
          <p:cNvPr id="59" name="グループ化 58">
            <a:extLst>
              <a:ext uri="{FF2B5EF4-FFF2-40B4-BE49-F238E27FC236}">
                <a16:creationId xmlns:a16="http://schemas.microsoft.com/office/drawing/2014/main" id="{E7413EBB-C290-4A5E-B6C6-5F9E81E72941}"/>
              </a:ext>
            </a:extLst>
          </p:cNvPr>
          <p:cNvGrpSpPr/>
          <p:nvPr/>
        </p:nvGrpSpPr>
        <p:grpSpPr>
          <a:xfrm>
            <a:off x="6313038" y="2531712"/>
            <a:ext cx="5544000" cy="1512001"/>
            <a:chOff x="336000" y="914401"/>
            <a:chExt cx="5544000" cy="1512001"/>
          </a:xfrm>
        </p:grpSpPr>
        <p:grpSp>
          <p:nvGrpSpPr>
            <p:cNvPr id="60" name="グループ化 59">
              <a:extLst>
                <a:ext uri="{FF2B5EF4-FFF2-40B4-BE49-F238E27FC236}">
                  <a16:creationId xmlns:a16="http://schemas.microsoft.com/office/drawing/2014/main" id="{6A770285-FC53-431B-9EAC-48E7219BAAB6}"/>
                </a:ext>
              </a:extLst>
            </p:cNvPr>
            <p:cNvGrpSpPr/>
            <p:nvPr/>
          </p:nvGrpSpPr>
          <p:grpSpPr>
            <a:xfrm>
              <a:off x="336000" y="914402"/>
              <a:ext cx="5544000" cy="1512000"/>
              <a:chOff x="7537038" y="914402"/>
              <a:chExt cx="3065805" cy="1512000"/>
            </a:xfrm>
          </p:grpSpPr>
          <p:sp>
            <p:nvSpPr>
              <p:cNvPr id="66" name="正方形/長方形 65">
                <a:extLst>
                  <a:ext uri="{FF2B5EF4-FFF2-40B4-BE49-F238E27FC236}">
                    <a16:creationId xmlns:a16="http://schemas.microsoft.com/office/drawing/2014/main" id="{42D91228-8F36-450E-A486-B7275F06A155}"/>
                  </a:ext>
                </a:extLst>
              </p:cNvPr>
              <p:cNvSpPr/>
              <p:nvPr/>
            </p:nvSpPr>
            <p:spPr>
              <a:xfrm>
                <a:off x="7537038" y="914402"/>
                <a:ext cx="3065805" cy="1512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7" name="正方形/長方形 66">
                <a:extLst>
                  <a:ext uri="{FF2B5EF4-FFF2-40B4-BE49-F238E27FC236}">
                    <a16:creationId xmlns:a16="http://schemas.microsoft.com/office/drawing/2014/main" id="{69D09211-71AE-4771-A9CB-1C37B07DE9CE}"/>
                  </a:ext>
                </a:extLst>
              </p:cNvPr>
              <p:cNvSpPr/>
              <p:nvPr/>
            </p:nvSpPr>
            <p:spPr>
              <a:xfrm>
                <a:off x="7537038" y="2354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61" name="テキスト ボックス 60">
              <a:extLst>
                <a:ext uri="{FF2B5EF4-FFF2-40B4-BE49-F238E27FC236}">
                  <a16:creationId xmlns:a16="http://schemas.microsoft.com/office/drawing/2014/main" id="{0F48DAFF-26DC-4F39-85A2-8E8536B8F6C9}"/>
                </a:ext>
              </a:extLst>
            </p:cNvPr>
            <p:cNvSpPr txBox="1"/>
            <p:nvPr/>
          </p:nvSpPr>
          <p:spPr>
            <a:xfrm>
              <a:off x="2300059" y="1003050"/>
              <a:ext cx="3257593" cy="1308050"/>
            </a:xfrm>
            <a:prstGeom prst="rect">
              <a:avLst/>
            </a:prstGeom>
            <a:noFill/>
          </p:spPr>
          <p:txBody>
            <a:bodyPr wrap="square">
              <a:spAutoFit/>
            </a:bodyPr>
            <a:lstStyle>
              <a:defPPr>
                <a:defRPr lang="ja-JP"/>
              </a:defPPr>
              <a:lvl1pPr marL="252000" indent="-252000">
                <a:spcAft>
                  <a:spcPts val="600"/>
                </a:spcAft>
                <a:buClr>
                  <a:srgbClr val="1C9CAD"/>
                </a:buClr>
                <a:buFont typeface="Wingdings" panose="05000000000000000000" pitchFamily="2" charset="2"/>
                <a:buChar char="l"/>
                <a:defRPr sz="1400"/>
              </a:lvl1pPr>
            </a:lstStyle>
            <a:p>
              <a:pPr marL="0" indent="0">
                <a:buNone/>
              </a:pPr>
              <a:r>
                <a:rPr lang="ja-JP" altLang="en-US" b="1" dirty="0"/>
                <a:t>コンフィグ・</a:t>
              </a:r>
              <a:r>
                <a:rPr lang="en-US" altLang="ja-JP" b="1" dirty="0"/>
                <a:t>SSL</a:t>
              </a:r>
              <a:r>
                <a:rPr lang="ja-JP" altLang="en-US" b="1" dirty="0"/>
                <a:t>証明書の管理でセキュリティ管理</a:t>
              </a:r>
              <a:endParaRPr lang="ja-JP" altLang="en-US" sz="1200" dirty="0"/>
            </a:p>
            <a:p>
              <a:r>
                <a:rPr lang="ja-JP" altLang="en-US" sz="1200" dirty="0"/>
                <a:t>コンフィグの差分を確認する機能</a:t>
              </a:r>
            </a:p>
            <a:p>
              <a:r>
                <a:rPr lang="en-US" altLang="ja-JP" sz="1200" dirty="0"/>
                <a:t>SSL</a:t>
              </a:r>
              <a:r>
                <a:rPr lang="ja-JP" altLang="en-US" sz="1200" dirty="0"/>
                <a:t>証明書が失効する前に警告表示</a:t>
              </a:r>
            </a:p>
            <a:p>
              <a:r>
                <a:rPr lang="ja-JP" altLang="en-US" sz="1200" dirty="0"/>
                <a:t>脆弱な</a:t>
              </a:r>
              <a:r>
                <a:rPr lang="en-US" altLang="ja-JP" sz="1200" dirty="0"/>
                <a:t>SSL</a:t>
              </a:r>
              <a:r>
                <a:rPr lang="ja-JP" altLang="en-US" sz="1200" dirty="0"/>
                <a:t>証明書の排除</a:t>
              </a:r>
            </a:p>
          </p:txBody>
        </p:sp>
        <p:grpSp>
          <p:nvGrpSpPr>
            <p:cNvPr id="62" name="グループ化 61">
              <a:extLst>
                <a:ext uri="{FF2B5EF4-FFF2-40B4-BE49-F238E27FC236}">
                  <a16:creationId xmlns:a16="http://schemas.microsoft.com/office/drawing/2014/main" id="{79574DF8-E3C0-4C66-81CE-71BFCABB0CB2}"/>
                </a:ext>
              </a:extLst>
            </p:cNvPr>
            <p:cNvGrpSpPr/>
            <p:nvPr/>
          </p:nvGrpSpPr>
          <p:grpSpPr>
            <a:xfrm>
              <a:off x="336000" y="914401"/>
              <a:ext cx="1860935" cy="648000"/>
              <a:chOff x="336000" y="1201095"/>
              <a:chExt cx="1860935" cy="648000"/>
            </a:xfrm>
          </p:grpSpPr>
          <p:sp>
            <p:nvSpPr>
              <p:cNvPr id="64" name="正方形/長方形 63">
                <a:extLst>
                  <a:ext uri="{FF2B5EF4-FFF2-40B4-BE49-F238E27FC236}">
                    <a16:creationId xmlns:a16="http://schemas.microsoft.com/office/drawing/2014/main" id="{7F593280-A2CA-4A4F-9632-12429486E039}"/>
                  </a:ext>
                </a:extLst>
              </p:cNvPr>
              <p:cNvSpPr/>
              <p:nvPr/>
            </p:nvSpPr>
            <p:spPr>
              <a:xfrm>
                <a:off x="336000" y="1201095"/>
                <a:ext cx="1800000" cy="648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テキスト ボックス 64">
                <a:extLst>
                  <a:ext uri="{FF2B5EF4-FFF2-40B4-BE49-F238E27FC236}">
                    <a16:creationId xmlns:a16="http://schemas.microsoft.com/office/drawing/2014/main" id="{96A91218-BDDE-4A38-9B1B-5E7D346411D1}"/>
                  </a:ext>
                </a:extLst>
              </p:cNvPr>
              <p:cNvSpPr txBox="1"/>
              <p:nvPr/>
            </p:nvSpPr>
            <p:spPr>
              <a:xfrm>
                <a:off x="439124" y="1247819"/>
                <a:ext cx="1757811" cy="584775"/>
              </a:xfrm>
              <a:prstGeom prst="rect">
                <a:avLst/>
              </a:prstGeom>
              <a:noFill/>
            </p:spPr>
            <p:txBody>
              <a:bodyPr wrap="square" rtlCol="0">
                <a:spAutoFit/>
              </a:bodyPr>
              <a:lstStyle/>
              <a:p>
                <a:r>
                  <a:rPr lang="ja-JP" altLang="en-US" sz="1600" b="1" dirty="0">
                    <a:solidFill>
                      <a:schemeClr val="bg1"/>
                    </a:solidFill>
                    <a:latin typeface="Century Gothic" panose="020B0502020202020204" pitchFamily="34" charset="0"/>
                  </a:rPr>
                  <a:t>コンフィグ・</a:t>
                </a:r>
                <a:r>
                  <a:rPr lang="en-US" altLang="ja-JP" sz="1600" b="1" dirty="0">
                    <a:solidFill>
                      <a:schemeClr val="bg1"/>
                    </a:solidFill>
                    <a:latin typeface="Century Gothic" panose="020B0502020202020204" pitchFamily="34" charset="0"/>
                  </a:rPr>
                  <a:t>SSL</a:t>
                </a:r>
                <a:r>
                  <a:rPr lang="ja-JP" altLang="en-US" sz="1600" b="1" dirty="0">
                    <a:solidFill>
                      <a:schemeClr val="bg1"/>
                    </a:solidFill>
                    <a:latin typeface="Century Gothic" panose="020B0502020202020204" pitchFamily="34" charset="0"/>
                  </a:rPr>
                  <a:t>証明書の管理</a:t>
                </a:r>
                <a:endParaRPr lang="ja-JP" altLang="en-US" sz="1600" b="0" dirty="0">
                  <a:solidFill>
                    <a:schemeClr val="bg1"/>
                  </a:solidFill>
                  <a:latin typeface="Century Gothic" panose="020B0502020202020204" pitchFamily="34" charset="0"/>
                </a:endParaRPr>
              </a:p>
            </p:txBody>
          </p:sp>
        </p:grpSp>
      </p:grpSp>
      <p:grpSp>
        <p:nvGrpSpPr>
          <p:cNvPr id="68" name="グループ化 67">
            <a:extLst>
              <a:ext uri="{FF2B5EF4-FFF2-40B4-BE49-F238E27FC236}">
                <a16:creationId xmlns:a16="http://schemas.microsoft.com/office/drawing/2014/main" id="{1A6FF12E-DD5A-46BE-AF68-F4AB01317A7A}"/>
              </a:ext>
            </a:extLst>
          </p:cNvPr>
          <p:cNvGrpSpPr/>
          <p:nvPr/>
        </p:nvGrpSpPr>
        <p:grpSpPr>
          <a:xfrm>
            <a:off x="6313038" y="4149024"/>
            <a:ext cx="5544000" cy="1512001"/>
            <a:chOff x="336000" y="914401"/>
            <a:chExt cx="5544000" cy="1512001"/>
          </a:xfrm>
        </p:grpSpPr>
        <p:grpSp>
          <p:nvGrpSpPr>
            <p:cNvPr id="69" name="グループ化 68">
              <a:extLst>
                <a:ext uri="{FF2B5EF4-FFF2-40B4-BE49-F238E27FC236}">
                  <a16:creationId xmlns:a16="http://schemas.microsoft.com/office/drawing/2014/main" id="{9FB932F0-E774-4AFA-B187-E2FFE2B1BB01}"/>
                </a:ext>
              </a:extLst>
            </p:cNvPr>
            <p:cNvGrpSpPr/>
            <p:nvPr/>
          </p:nvGrpSpPr>
          <p:grpSpPr>
            <a:xfrm>
              <a:off x="336000" y="914402"/>
              <a:ext cx="5544000" cy="1512000"/>
              <a:chOff x="7537038" y="914402"/>
              <a:chExt cx="3065805" cy="1512000"/>
            </a:xfrm>
          </p:grpSpPr>
          <p:sp>
            <p:nvSpPr>
              <p:cNvPr id="75" name="正方形/長方形 74">
                <a:extLst>
                  <a:ext uri="{FF2B5EF4-FFF2-40B4-BE49-F238E27FC236}">
                    <a16:creationId xmlns:a16="http://schemas.microsoft.com/office/drawing/2014/main" id="{EC7CD5F2-C7B7-4F61-8F35-BDCD9413E3A5}"/>
                  </a:ext>
                </a:extLst>
              </p:cNvPr>
              <p:cNvSpPr/>
              <p:nvPr/>
            </p:nvSpPr>
            <p:spPr>
              <a:xfrm>
                <a:off x="7537038" y="914402"/>
                <a:ext cx="3065805" cy="1512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6" name="正方形/長方形 75">
                <a:extLst>
                  <a:ext uri="{FF2B5EF4-FFF2-40B4-BE49-F238E27FC236}">
                    <a16:creationId xmlns:a16="http://schemas.microsoft.com/office/drawing/2014/main" id="{927A324F-3643-41CE-9015-2ABFE258E9DA}"/>
                  </a:ext>
                </a:extLst>
              </p:cNvPr>
              <p:cNvSpPr/>
              <p:nvPr/>
            </p:nvSpPr>
            <p:spPr>
              <a:xfrm>
                <a:off x="7537038" y="2354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70" name="テキスト ボックス 69">
              <a:extLst>
                <a:ext uri="{FF2B5EF4-FFF2-40B4-BE49-F238E27FC236}">
                  <a16:creationId xmlns:a16="http://schemas.microsoft.com/office/drawing/2014/main" id="{91D8F199-4F6C-4E90-B9F9-3C78E5CDE5BA}"/>
                </a:ext>
              </a:extLst>
            </p:cNvPr>
            <p:cNvSpPr txBox="1"/>
            <p:nvPr/>
          </p:nvSpPr>
          <p:spPr>
            <a:xfrm>
              <a:off x="2300059" y="1003050"/>
              <a:ext cx="3257593" cy="1338828"/>
            </a:xfrm>
            <a:prstGeom prst="rect">
              <a:avLst/>
            </a:prstGeom>
            <a:noFill/>
          </p:spPr>
          <p:txBody>
            <a:bodyPr wrap="square">
              <a:spAutoFit/>
            </a:bodyPr>
            <a:lstStyle>
              <a:defPPr>
                <a:defRPr lang="ja-JP"/>
              </a:defPPr>
              <a:lvl1pPr marL="252000" indent="-252000">
                <a:spcAft>
                  <a:spcPts val="600"/>
                </a:spcAft>
                <a:buClr>
                  <a:srgbClr val="1C9CAD"/>
                </a:buClr>
                <a:buFont typeface="Wingdings" panose="05000000000000000000" pitchFamily="2" charset="2"/>
                <a:buChar char="l"/>
                <a:defRPr sz="1400"/>
              </a:lvl1pPr>
            </a:lstStyle>
            <a:p>
              <a:pPr marL="0" indent="0">
                <a:buNone/>
              </a:pPr>
              <a:r>
                <a:rPr lang="ja-JP" altLang="en-US" b="1" dirty="0"/>
                <a:t>コンフィグ投入の自動化支援を通じてヒューマンエラーを削減</a:t>
              </a:r>
            </a:p>
            <a:p>
              <a:r>
                <a:rPr lang="ja-JP" altLang="en-US" sz="1200" dirty="0"/>
                <a:t>誰でも簡単設定ツールの提供</a:t>
              </a:r>
            </a:p>
            <a:p>
              <a:r>
                <a:rPr lang="ja-JP" altLang="en-US" sz="1200" dirty="0"/>
                <a:t>コンフィグのスケジューリング実行</a:t>
              </a:r>
            </a:p>
            <a:p>
              <a:r>
                <a:rPr lang="ja-JP" altLang="en-US" sz="1200" dirty="0"/>
                <a:t>トラップ検知時のアクション設定</a:t>
              </a:r>
            </a:p>
          </p:txBody>
        </p:sp>
        <p:grpSp>
          <p:nvGrpSpPr>
            <p:cNvPr id="71" name="グループ化 70">
              <a:extLst>
                <a:ext uri="{FF2B5EF4-FFF2-40B4-BE49-F238E27FC236}">
                  <a16:creationId xmlns:a16="http://schemas.microsoft.com/office/drawing/2014/main" id="{9D063A31-FC55-41F5-A4E4-1C858326F340}"/>
                </a:ext>
              </a:extLst>
            </p:cNvPr>
            <p:cNvGrpSpPr/>
            <p:nvPr/>
          </p:nvGrpSpPr>
          <p:grpSpPr>
            <a:xfrm>
              <a:off x="336000" y="914401"/>
              <a:ext cx="1860935" cy="432000"/>
              <a:chOff x="336000" y="1201095"/>
              <a:chExt cx="1860935" cy="432000"/>
            </a:xfrm>
          </p:grpSpPr>
          <p:sp>
            <p:nvSpPr>
              <p:cNvPr id="73" name="正方形/長方形 72">
                <a:extLst>
                  <a:ext uri="{FF2B5EF4-FFF2-40B4-BE49-F238E27FC236}">
                    <a16:creationId xmlns:a16="http://schemas.microsoft.com/office/drawing/2014/main" id="{BF683B48-DFE7-4A76-89BF-68FFF0B1B2B3}"/>
                  </a:ext>
                </a:extLst>
              </p:cNvPr>
              <p:cNvSpPr/>
              <p:nvPr/>
            </p:nvSpPr>
            <p:spPr>
              <a:xfrm>
                <a:off x="336000" y="1201095"/>
                <a:ext cx="1800000" cy="43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テキスト ボックス 73">
                <a:extLst>
                  <a:ext uri="{FF2B5EF4-FFF2-40B4-BE49-F238E27FC236}">
                    <a16:creationId xmlns:a16="http://schemas.microsoft.com/office/drawing/2014/main" id="{A81441CC-1E8D-46F1-AC96-C45C4AAD7DF8}"/>
                  </a:ext>
                </a:extLst>
              </p:cNvPr>
              <p:cNvSpPr txBox="1"/>
              <p:nvPr/>
            </p:nvSpPr>
            <p:spPr>
              <a:xfrm>
                <a:off x="439124" y="1247819"/>
                <a:ext cx="1757811" cy="338554"/>
              </a:xfrm>
              <a:prstGeom prst="rect">
                <a:avLst/>
              </a:prstGeom>
              <a:noFill/>
            </p:spPr>
            <p:txBody>
              <a:bodyPr wrap="square" rtlCol="0">
                <a:spAutoFit/>
              </a:bodyPr>
              <a:lstStyle/>
              <a:p>
                <a:r>
                  <a:rPr lang="ja-JP" altLang="en-US" sz="1600" b="1" dirty="0">
                    <a:solidFill>
                      <a:schemeClr val="bg1"/>
                    </a:solidFill>
                    <a:latin typeface="Century Gothic" panose="020B0502020202020204" pitchFamily="34" charset="0"/>
                  </a:rPr>
                  <a:t>自動化支援</a:t>
                </a:r>
                <a:endParaRPr lang="ja-JP" altLang="en-US" sz="1600" b="0" dirty="0">
                  <a:solidFill>
                    <a:schemeClr val="bg1"/>
                  </a:solidFill>
                  <a:latin typeface="Century Gothic" panose="020B0502020202020204" pitchFamily="34" charset="0"/>
                </a:endParaRPr>
              </a:p>
            </p:txBody>
          </p:sp>
        </p:grpSp>
      </p:grpSp>
      <p:pic>
        <p:nvPicPr>
          <p:cNvPr id="7" name="図 6" descr="アイコン&#10;&#10;自動的に生成された説明">
            <a:extLst>
              <a:ext uri="{FF2B5EF4-FFF2-40B4-BE49-F238E27FC236}">
                <a16:creationId xmlns:a16="http://schemas.microsoft.com/office/drawing/2014/main" id="{B2D91ADA-3574-4A41-96BA-878210A9A0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76" y="4684803"/>
            <a:ext cx="826135" cy="818931"/>
          </a:xfrm>
          <a:prstGeom prst="rect">
            <a:avLst/>
          </a:prstGeom>
        </p:spPr>
      </p:pic>
      <p:pic>
        <p:nvPicPr>
          <p:cNvPr id="80" name="図 79" descr="アイコン&#10;&#10;自動的に生成された説明">
            <a:extLst>
              <a:ext uri="{FF2B5EF4-FFF2-40B4-BE49-F238E27FC236}">
                <a16:creationId xmlns:a16="http://schemas.microsoft.com/office/drawing/2014/main" id="{C152293E-D803-4323-9E05-04B5D54E8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25" y="4870143"/>
            <a:ext cx="612000" cy="612000"/>
          </a:xfrm>
          <a:prstGeom prst="rect">
            <a:avLst/>
          </a:prstGeom>
        </p:spPr>
      </p:pic>
      <p:pic>
        <p:nvPicPr>
          <p:cNvPr id="95" name="図 94" descr="アイコン&#10;&#10;自動的に生成された説明">
            <a:extLst>
              <a:ext uri="{FF2B5EF4-FFF2-40B4-BE49-F238E27FC236}">
                <a16:creationId xmlns:a16="http://schemas.microsoft.com/office/drawing/2014/main" id="{EB2B3A16-CD4D-4A90-A745-1ACDCA3A6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0273" y="3332762"/>
            <a:ext cx="864476" cy="540000"/>
          </a:xfrm>
          <a:prstGeom prst="rect">
            <a:avLst/>
          </a:prstGeom>
        </p:spPr>
      </p:pic>
      <p:pic>
        <p:nvPicPr>
          <p:cNvPr id="101" name="図 100" descr="アイコン&#10;&#10;自動的に生成された説明">
            <a:extLst>
              <a:ext uri="{FF2B5EF4-FFF2-40B4-BE49-F238E27FC236}">
                <a16:creationId xmlns:a16="http://schemas.microsoft.com/office/drawing/2014/main" id="{0573C200-4A6F-4144-A93F-F99AB0611C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2310" y="3326201"/>
            <a:ext cx="425934" cy="612000"/>
          </a:xfrm>
          <a:prstGeom prst="rect">
            <a:avLst/>
          </a:prstGeom>
        </p:spPr>
      </p:pic>
      <p:pic>
        <p:nvPicPr>
          <p:cNvPr id="103" name="図 102" descr="アイコン&#10;&#10;自動的に生成された説明">
            <a:extLst>
              <a:ext uri="{FF2B5EF4-FFF2-40B4-BE49-F238E27FC236}">
                <a16:creationId xmlns:a16="http://schemas.microsoft.com/office/drawing/2014/main" id="{249D4A01-84B9-46C7-BD59-6B78E0B1C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385" y="3235212"/>
            <a:ext cx="601290" cy="720000"/>
          </a:xfrm>
          <a:prstGeom prst="rect">
            <a:avLst/>
          </a:prstGeom>
        </p:spPr>
      </p:pic>
      <p:pic>
        <p:nvPicPr>
          <p:cNvPr id="105" name="図 104" descr="挿絵, マイク が含まれている画像&#10;&#10;自動的に生成された説明">
            <a:extLst>
              <a:ext uri="{FF2B5EF4-FFF2-40B4-BE49-F238E27FC236}">
                <a16:creationId xmlns:a16="http://schemas.microsoft.com/office/drawing/2014/main" id="{1B165469-6CFC-41F4-B1B3-F8CB8727C7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396" y="1689921"/>
            <a:ext cx="493715" cy="576000"/>
          </a:xfrm>
          <a:prstGeom prst="rect">
            <a:avLst/>
          </a:prstGeom>
        </p:spPr>
      </p:pic>
    </p:spTree>
    <p:extLst>
      <p:ext uri="{BB962C8B-B14F-4D97-AF65-F5344CB8AC3E}">
        <p14:creationId xmlns:p14="http://schemas.microsoft.com/office/powerpoint/2010/main" val="230894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BBB57E1-918F-4F43-9851-C68F66F18F7E}"/>
              </a:ext>
            </a:extLst>
          </p:cNvPr>
          <p:cNvSpPr>
            <a:spLocks noGrp="1"/>
          </p:cNvSpPr>
          <p:nvPr>
            <p:ph type="title"/>
          </p:nvPr>
        </p:nvSpPr>
        <p:spPr/>
        <p:txBody>
          <a:bodyPr/>
          <a:lstStyle/>
          <a:p>
            <a:r>
              <a:rPr kumimoji="1" lang="en-US" altLang="ja-JP" dirty="0"/>
              <a:t>ADM</a:t>
            </a:r>
            <a:r>
              <a:rPr kumimoji="1" lang="ja-JP" altLang="en-US" dirty="0"/>
              <a:t>の画面イメージ：認証</a:t>
            </a:r>
            <a:r>
              <a:rPr kumimoji="1" lang="en-US" altLang="ja-JP" dirty="0"/>
              <a:t>/</a:t>
            </a:r>
            <a:r>
              <a:rPr kumimoji="1" lang="ja-JP" altLang="en-US" dirty="0"/>
              <a:t>パフォーマンス</a:t>
            </a:r>
          </a:p>
        </p:txBody>
      </p:sp>
      <p:pic>
        <p:nvPicPr>
          <p:cNvPr id="4" name="図 3" descr="グラフィカル ユーザー インターフェイス, ダイアグラム&#10;&#10;中程度の精度で自動的に生成された説明">
            <a:extLst>
              <a:ext uri="{FF2B5EF4-FFF2-40B4-BE49-F238E27FC236}">
                <a16:creationId xmlns:a16="http://schemas.microsoft.com/office/drawing/2014/main" id="{69525094-FB5C-438D-AFBD-CBF3E6F2CD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46" t="7412" r="942" b="60308"/>
          <a:stretch/>
        </p:blipFill>
        <p:spPr>
          <a:xfrm>
            <a:off x="289019" y="3850918"/>
            <a:ext cx="9888622" cy="2744739"/>
          </a:xfrm>
          <a:prstGeom prst="rect">
            <a:avLst/>
          </a:prstGeom>
          <a:ln>
            <a:solidFill>
              <a:schemeClr val="accent1"/>
            </a:solidFill>
          </a:ln>
        </p:spPr>
      </p:pic>
      <p:pic>
        <p:nvPicPr>
          <p:cNvPr id="13" name="図 12">
            <a:extLst>
              <a:ext uri="{FF2B5EF4-FFF2-40B4-BE49-F238E27FC236}">
                <a16:creationId xmlns:a16="http://schemas.microsoft.com/office/drawing/2014/main" id="{8D6EC31B-EE8B-43FF-9F63-8D1F763947DB}"/>
              </a:ext>
            </a:extLst>
          </p:cNvPr>
          <p:cNvPicPr>
            <a:picLocks noChangeAspect="1"/>
          </p:cNvPicPr>
          <p:nvPr/>
        </p:nvPicPr>
        <p:blipFill>
          <a:blip r:embed="rId3"/>
          <a:stretch>
            <a:fillRect/>
          </a:stretch>
        </p:blipFill>
        <p:spPr>
          <a:xfrm>
            <a:off x="289019" y="1146206"/>
            <a:ext cx="7483382" cy="1686758"/>
          </a:xfrm>
          <a:prstGeom prst="rect">
            <a:avLst/>
          </a:prstGeom>
          <a:ln>
            <a:solidFill>
              <a:schemeClr val="accent1"/>
            </a:solidFill>
          </a:ln>
        </p:spPr>
      </p:pic>
      <p:sp>
        <p:nvSpPr>
          <p:cNvPr id="14" name="正方形/長方形 13">
            <a:extLst>
              <a:ext uri="{FF2B5EF4-FFF2-40B4-BE49-F238E27FC236}">
                <a16:creationId xmlns:a16="http://schemas.microsoft.com/office/drawing/2014/main" id="{35B03C7E-4D0C-4D1D-8C45-2FCD7DD68139}"/>
              </a:ext>
            </a:extLst>
          </p:cNvPr>
          <p:cNvSpPr/>
          <p:nvPr/>
        </p:nvSpPr>
        <p:spPr>
          <a:xfrm>
            <a:off x="439739" y="2361717"/>
            <a:ext cx="1835624" cy="150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788B77D-CB85-4F4B-893B-954CCF648D5C}"/>
              </a:ext>
            </a:extLst>
          </p:cNvPr>
          <p:cNvSpPr/>
          <p:nvPr/>
        </p:nvSpPr>
        <p:spPr>
          <a:xfrm>
            <a:off x="439739" y="2618880"/>
            <a:ext cx="1835624" cy="150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C8FC7476-6476-405C-9711-1B242ACFB26C}"/>
              </a:ext>
            </a:extLst>
          </p:cNvPr>
          <p:cNvPicPr>
            <a:picLocks noChangeAspect="1"/>
          </p:cNvPicPr>
          <p:nvPr/>
        </p:nvPicPr>
        <p:blipFill>
          <a:blip r:embed="rId4"/>
          <a:stretch>
            <a:fillRect/>
          </a:stretch>
        </p:blipFill>
        <p:spPr>
          <a:xfrm>
            <a:off x="7007972" y="3001035"/>
            <a:ext cx="4942760" cy="3295174"/>
          </a:xfrm>
          <a:prstGeom prst="rect">
            <a:avLst/>
          </a:prstGeom>
          <a:ln>
            <a:solidFill>
              <a:schemeClr val="accent1"/>
            </a:solidFill>
          </a:ln>
        </p:spPr>
      </p:pic>
      <p:sp>
        <p:nvSpPr>
          <p:cNvPr id="19" name="正方形/長方形 18">
            <a:extLst>
              <a:ext uri="{FF2B5EF4-FFF2-40B4-BE49-F238E27FC236}">
                <a16:creationId xmlns:a16="http://schemas.microsoft.com/office/drawing/2014/main" id="{56AEBD5A-796A-4CCE-A2C6-A92151F6F768}"/>
              </a:ext>
            </a:extLst>
          </p:cNvPr>
          <p:cNvSpPr/>
          <p:nvPr/>
        </p:nvSpPr>
        <p:spPr>
          <a:xfrm>
            <a:off x="7064520" y="3255319"/>
            <a:ext cx="718949" cy="14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AE792F9F-BCC3-438E-A5CC-CBDB5D7B2EB2}"/>
              </a:ext>
            </a:extLst>
          </p:cNvPr>
          <p:cNvSpPr/>
          <p:nvPr/>
        </p:nvSpPr>
        <p:spPr>
          <a:xfrm>
            <a:off x="9265737" y="4502117"/>
            <a:ext cx="1218730" cy="126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0030C96E-C1C6-432B-87BE-52FB0C3CD1EF}"/>
              </a:ext>
            </a:extLst>
          </p:cNvPr>
          <p:cNvSpPr/>
          <p:nvPr/>
        </p:nvSpPr>
        <p:spPr>
          <a:xfrm>
            <a:off x="9265737" y="4874686"/>
            <a:ext cx="1218730" cy="126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8310DC50-35FE-4713-B6C4-05EB0FA42D3C}"/>
              </a:ext>
            </a:extLst>
          </p:cNvPr>
          <p:cNvSpPr/>
          <p:nvPr/>
        </p:nvSpPr>
        <p:spPr>
          <a:xfrm>
            <a:off x="9477640" y="3246154"/>
            <a:ext cx="718949" cy="28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6D1BF5C3-801E-49C4-9CEB-23C186FA4FA7}"/>
              </a:ext>
            </a:extLst>
          </p:cNvPr>
          <p:cNvSpPr/>
          <p:nvPr/>
        </p:nvSpPr>
        <p:spPr>
          <a:xfrm>
            <a:off x="11107518" y="3219984"/>
            <a:ext cx="718949" cy="14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a:extLst>
              <a:ext uri="{FF2B5EF4-FFF2-40B4-BE49-F238E27FC236}">
                <a16:creationId xmlns:a16="http://schemas.microsoft.com/office/drawing/2014/main" id="{1569E50B-86DA-448A-AC7A-C23E868E7C7F}"/>
              </a:ext>
            </a:extLst>
          </p:cNvPr>
          <p:cNvPicPr>
            <a:picLocks noChangeAspect="1"/>
          </p:cNvPicPr>
          <p:nvPr/>
        </p:nvPicPr>
        <p:blipFill>
          <a:blip r:embed="rId5"/>
          <a:stretch>
            <a:fillRect/>
          </a:stretch>
        </p:blipFill>
        <p:spPr>
          <a:xfrm>
            <a:off x="5498490" y="1229474"/>
            <a:ext cx="6323809" cy="657143"/>
          </a:xfrm>
          <a:prstGeom prst="rect">
            <a:avLst/>
          </a:prstGeom>
          <a:ln>
            <a:solidFill>
              <a:schemeClr val="accent1"/>
            </a:solidFill>
          </a:ln>
        </p:spPr>
      </p:pic>
      <p:sp>
        <p:nvSpPr>
          <p:cNvPr id="30" name="テキスト ボックス 29">
            <a:extLst>
              <a:ext uri="{FF2B5EF4-FFF2-40B4-BE49-F238E27FC236}">
                <a16:creationId xmlns:a16="http://schemas.microsoft.com/office/drawing/2014/main" id="{8C70AF32-09F8-4C94-B18F-D50ECD5CE882}"/>
              </a:ext>
            </a:extLst>
          </p:cNvPr>
          <p:cNvSpPr txBox="1"/>
          <p:nvPr/>
        </p:nvSpPr>
        <p:spPr>
          <a:xfrm>
            <a:off x="8110156" y="731412"/>
            <a:ext cx="3712143" cy="461665"/>
          </a:xfrm>
          <a:prstGeom prst="rect">
            <a:avLst/>
          </a:prstGeom>
          <a:noFill/>
        </p:spPr>
        <p:txBody>
          <a:bodyPr wrap="square" rtlCol="0">
            <a:spAutoFit/>
          </a:bodyPr>
          <a:lstStyle/>
          <a:p>
            <a:r>
              <a:rPr kumimoji="1" lang="ja-JP" altLang="en-US" sz="2400" b="1" dirty="0">
                <a:solidFill>
                  <a:schemeClr val="accent1"/>
                </a:solidFill>
              </a:rPr>
              <a:t>認証ログ（失敗理由も）</a:t>
            </a:r>
          </a:p>
        </p:txBody>
      </p:sp>
      <p:sp>
        <p:nvSpPr>
          <p:cNvPr id="33" name="テキスト ボックス 32">
            <a:extLst>
              <a:ext uri="{FF2B5EF4-FFF2-40B4-BE49-F238E27FC236}">
                <a16:creationId xmlns:a16="http://schemas.microsoft.com/office/drawing/2014/main" id="{92DDA149-1F23-4EEF-9FB4-1ED6AC364C0D}"/>
              </a:ext>
            </a:extLst>
          </p:cNvPr>
          <p:cNvSpPr txBox="1"/>
          <p:nvPr/>
        </p:nvSpPr>
        <p:spPr>
          <a:xfrm>
            <a:off x="225681" y="704884"/>
            <a:ext cx="4935734" cy="461665"/>
          </a:xfrm>
          <a:prstGeom prst="rect">
            <a:avLst/>
          </a:prstGeom>
          <a:noFill/>
        </p:spPr>
        <p:txBody>
          <a:bodyPr wrap="square" rtlCol="0">
            <a:spAutoFit/>
          </a:bodyPr>
          <a:lstStyle/>
          <a:p>
            <a:r>
              <a:rPr kumimoji="1" lang="ja-JP" altLang="en-US" sz="2400" b="1" dirty="0">
                <a:solidFill>
                  <a:schemeClr val="accent1"/>
                </a:solidFill>
              </a:rPr>
              <a:t>ユーザー毎の遅延や帯域幅など</a:t>
            </a:r>
          </a:p>
        </p:txBody>
      </p:sp>
      <p:sp>
        <p:nvSpPr>
          <p:cNvPr id="35" name="テキスト ボックス 34">
            <a:extLst>
              <a:ext uri="{FF2B5EF4-FFF2-40B4-BE49-F238E27FC236}">
                <a16:creationId xmlns:a16="http://schemas.microsoft.com/office/drawing/2014/main" id="{255DC16A-A19C-40B5-810C-83F77714AA16}"/>
              </a:ext>
            </a:extLst>
          </p:cNvPr>
          <p:cNvSpPr txBox="1"/>
          <p:nvPr/>
        </p:nvSpPr>
        <p:spPr>
          <a:xfrm>
            <a:off x="225681" y="3389253"/>
            <a:ext cx="5610343" cy="461665"/>
          </a:xfrm>
          <a:prstGeom prst="rect">
            <a:avLst/>
          </a:prstGeom>
          <a:noFill/>
        </p:spPr>
        <p:txBody>
          <a:bodyPr wrap="square" rtlCol="0">
            <a:spAutoFit/>
          </a:bodyPr>
          <a:lstStyle/>
          <a:p>
            <a:r>
              <a:rPr kumimoji="1" lang="ja-JP" altLang="en-US" sz="2400" b="1" dirty="0">
                <a:solidFill>
                  <a:schemeClr val="accent1"/>
                </a:solidFill>
              </a:rPr>
              <a:t>週、日、時間などの各パフォーマンス統計</a:t>
            </a:r>
          </a:p>
        </p:txBody>
      </p:sp>
      <p:sp>
        <p:nvSpPr>
          <p:cNvPr id="36" name="正方形/長方形 35">
            <a:extLst>
              <a:ext uri="{FF2B5EF4-FFF2-40B4-BE49-F238E27FC236}">
                <a16:creationId xmlns:a16="http://schemas.microsoft.com/office/drawing/2014/main" id="{72A7F05C-0DA7-4645-8ADF-7135643CDB55}"/>
              </a:ext>
            </a:extLst>
          </p:cNvPr>
          <p:cNvSpPr/>
          <p:nvPr/>
        </p:nvSpPr>
        <p:spPr>
          <a:xfrm>
            <a:off x="8897348" y="3203126"/>
            <a:ext cx="718949" cy="28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D79DDB38-F211-4E3E-B31B-11F509B30CC0}"/>
              </a:ext>
            </a:extLst>
          </p:cNvPr>
          <p:cNvSpPr txBox="1"/>
          <p:nvPr/>
        </p:nvSpPr>
        <p:spPr>
          <a:xfrm>
            <a:off x="7007972" y="2999114"/>
            <a:ext cx="4920797" cy="461665"/>
          </a:xfrm>
          <a:prstGeom prst="rect">
            <a:avLst/>
          </a:prstGeom>
          <a:noFill/>
        </p:spPr>
        <p:txBody>
          <a:bodyPr wrap="square" rtlCol="0">
            <a:spAutoFit/>
          </a:bodyPr>
          <a:lstStyle/>
          <a:p>
            <a:r>
              <a:rPr kumimoji="1" lang="ja-JP" altLang="en-US" sz="2400" b="1" dirty="0">
                <a:solidFill>
                  <a:schemeClr val="accent1"/>
                </a:solidFill>
              </a:rPr>
              <a:t>ユーザー側と</a:t>
            </a:r>
            <a:r>
              <a:rPr kumimoji="1" lang="en-US" altLang="ja-JP" sz="2400" b="1" dirty="0">
                <a:solidFill>
                  <a:schemeClr val="accent1"/>
                </a:solidFill>
              </a:rPr>
              <a:t>CVAD</a:t>
            </a:r>
            <a:r>
              <a:rPr kumimoji="1" lang="ja-JP" altLang="en-US" sz="2400" b="1" dirty="0">
                <a:solidFill>
                  <a:schemeClr val="accent1"/>
                </a:solidFill>
              </a:rPr>
              <a:t>側ごとに遅延情報</a:t>
            </a:r>
          </a:p>
        </p:txBody>
      </p:sp>
      <p:sp>
        <p:nvSpPr>
          <p:cNvPr id="24" name="正方形/長方形 23">
            <a:extLst>
              <a:ext uri="{FF2B5EF4-FFF2-40B4-BE49-F238E27FC236}">
                <a16:creationId xmlns:a16="http://schemas.microsoft.com/office/drawing/2014/main" id="{AB3125E3-7A07-4F20-818D-569981E030F9}"/>
              </a:ext>
            </a:extLst>
          </p:cNvPr>
          <p:cNvSpPr/>
          <p:nvPr/>
        </p:nvSpPr>
        <p:spPr>
          <a:xfrm>
            <a:off x="7133100" y="4184354"/>
            <a:ext cx="1218730" cy="126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558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会社概要</a:t>
            </a:r>
            <a:endParaRPr kumimoji="1" lang="ja-JP" altLang="en-US" dirty="0"/>
          </a:p>
        </p:txBody>
      </p:sp>
      <p:sp>
        <p:nvSpPr>
          <p:cNvPr id="4" name="正方形/長方形 3"/>
          <p:cNvSpPr/>
          <p:nvPr/>
        </p:nvSpPr>
        <p:spPr>
          <a:xfrm>
            <a:off x="334963" y="1096642"/>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会 社 名</a:t>
            </a:r>
          </a:p>
        </p:txBody>
      </p:sp>
      <p:sp>
        <p:nvSpPr>
          <p:cNvPr id="5" name="テキスト ボックス 4"/>
          <p:cNvSpPr txBox="1"/>
          <p:nvPr/>
        </p:nvSpPr>
        <p:spPr>
          <a:xfrm>
            <a:off x="1906937" y="1143365"/>
            <a:ext cx="3600000" cy="338554"/>
          </a:xfrm>
          <a:prstGeom prst="rect">
            <a:avLst/>
          </a:prstGeom>
          <a:noFill/>
        </p:spPr>
        <p:txBody>
          <a:bodyPr wrap="square" rtlCol="0">
            <a:spAutoFit/>
          </a:bodyPr>
          <a:lstStyle/>
          <a:p>
            <a:r>
              <a:rPr lang="ja-JP" altLang="en-US" sz="1600" b="1" dirty="0"/>
              <a:t>東京エレクトロン デバイス株式会社</a:t>
            </a:r>
          </a:p>
        </p:txBody>
      </p:sp>
      <p:sp>
        <p:nvSpPr>
          <p:cNvPr id="6" name="正方形/長方形 5"/>
          <p:cNvSpPr/>
          <p:nvPr/>
        </p:nvSpPr>
        <p:spPr>
          <a:xfrm>
            <a:off x="334963" y="1724828"/>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設立年月日</a:t>
            </a:r>
          </a:p>
        </p:txBody>
      </p:sp>
      <p:sp>
        <p:nvSpPr>
          <p:cNvPr id="7" name="テキスト ボックス 6"/>
          <p:cNvSpPr txBox="1"/>
          <p:nvPr/>
        </p:nvSpPr>
        <p:spPr>
          <a:xfrm>
            <a:off x="1906937" y="1807719"/>
            <a:ext cx="3600000" cy="307777"/>
          </a:xfrm>
          <a:prstGeom prst="rect">
            <a:avLst/>
          </a:prstGeom>
          <a:noFill/>
        </p:spPr>
        <p:txBody>
          <a:bodyPr wrap="square" rtlCol="0">
            <a:spAutoFit/>
          </a:bodyPr>
          <a:lstStyle/>
          <a:p>
            <a:r>
              <a:rPr lang="en-US" altLang="ja-JP" sz="1400" dirty="0"/>
              <a:t>1986</a:t>
            </a:r>
            <a:r>
              <a:rPr lang="ja-JP" altLang="en-US" sz="1400" dirty="0"/>
              <a:t>年</a:t>
            </a:r>
            <a:r>
              <a:rPr lang="en-US" altLang="ja-JP" sz="1400" dirty="0"/>
              <a:t>3</a:t>
            </a:r>
            <a:r>
              <a:rPr lang="ja-JP" altLang="en-US" sz="1400" dirty="0"/>
              <a:t>月</a:t>
            </a:r>
            <a:r>
              <a:rPr lang="en-US" altLang="ja-JP" sz="1400" dirty="0"/>
              <a:t>3</a:t>
            </a:r>
            <a:r>
              <a:rPr lang="ja-JP" altLang="en-US" sz="1400" dirty="0"/>
              <a:t>日</a:t>
            </a:r>
          </a:p>
        </p:txBody>
      </p:sp>
      <p:sp>
        <p:nvSpPr>
          <p:cNvPr id="8" name="正方形/長方形 7"/>
          <p:cNvSpPr/>
          <p:nvPr/>
        </p:nvSpPr>
        <p:spPr>
          <a:xfrm>
            <a:off x="334963" y="2354234"/>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代 表 者</a:t>
            </a:r>
          </a:p>
        </p:txBody>
      </p:sp>
      <p:sp>
        <p:nvSpPr>
          <p:cNvPr id="9" name="テキスト ボックス 8"/>
          <p:cNvSpPr txBox="1"/>
          <p:nvPr/>
        </p:nvSpPr>
        <p:spPr>
          <a:xfrm>
            <a:off x="1906937" y="2441296"/>
            <a:ext cx="3600000" cy="307777"/>
          </a:xfrm>
          <a:prstGeom prst="rect">
            <a:avLst/>
          </a:prstGeom>
          <a:noFill/>
        </p:spPr>
        <p:txBody>
          <a:bodyPr wrap="square" rtlCol="0">
            <a:spAutoFit/>
          </a:bodyPr>
          <a:lstStyle/>
          <a:p>
            <a:r>
              <a:rPr lang="zh-TW" altLang="en-US" sz="1400" dirty="0"/>
              <a:t>代表取締役社長　徳重　敦之</a:t>
            </a:r>
            <a:endParaRPr lang="ja-JP" altLang="en-US" sz="1400" dirty="0"/>
          </a:p>
        </p:txBody>
      </p:sp>
      <p:sp>
        <p:nvSpPr>
          <p:cNvPr id="10" name="正方形/長方形 9"/>
          <p:cNvSpPr/>
          <p:nvPr/>
        </p:nvSpPr>
        <p:spPr>
          <a:xfrm>
            <a:off x="334963" y="3005068"/>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400" b="1" dirty="0"/>
              <a:t>上場</a:t>
            </a:r>
            <a:r>
              <a:rPr lang="zh-TW" altLang="en-US" sz="1400" b="1" dirty="0"/>
              <a:t>証券取引所</a:t>
            </a:r>
            <a:endParaRPr lang="ja-JP" altLang="en-US" sz="1400" b="1" dirty="0"/>
          </a:p>
        </p:txBody>
      </p:sp>
      <p:sp>
        <p:nvSpPr>
          <p:cNvPr id="11" name="テキスト ボックス 10"/>
          <p:cNvSpPr txBox="1"/>
          <p:nvPr/>
        </p:nvSpPr>
        <p:spPr>
          <a:xfrm>
            <a:off x="1906937" y="3027248"/>
            <a:ext cx="3600000" cy="523220"/>
          </a:xfrm>
          <a:prstGeom prst="rect">
            <a:avLst/>
          </a:prstGeom>
          <a:noFill/>
        </p:spPr>
        <p:txBody>
          <a:bodyPr wrap="square" rtlCol="0">
            <a:spAutoFit/>
          </a:bodyPr>
          <a:lstStyle/>
          <a:p>
            <a:r>
              <a:rPr lang="ja-JP" altLang="en-US" sz="1400" dirty="0"/>
              <a:t>東京証券取引所 プライム市場</a:t>
            </a:r>
            <a:endParaRPr lang="en-US" altLang="ja-JP" sz="1400" dirty="0"/>
          </a:p>
          <a:p>
            <a:r>
              <a:rPr lang="ja-JP" altLang="en-US" sz="1400" dirty="0"/>
              <a:t>（証券コード：</a:t>
            </a:r>
            <a:r>
              <a:rPr lang="en-US" altLang="ja-JP" sz="1400" dirty="0"/>
              <a:t>2760</a:t>
            </a:r>
            <a:r>
              <a:rPr lang="ja-JP" altLang="en-US" sz="1400" dirty="0"/>
              <a:t>）</a:t>
            </a:r>
          </a:p>
        </p:txBody>
      </p:sp>
      <p:sp>
        <p:nvSpPr>
          <p:cNvPr id="12" name="正方形/長方形 11"/>
          <p:cNvSpPr/>
          <p:nvPr/>
        </p:nvSpPr>
        <p:spPr>
          <a:xfrm>
            <a:off x="334963" y="3633254"/>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資 本 金</a:t>
            </a:r>
          </a:p>
        </p:txBody>
      </p:sp>
      <p:sp>
        <p:nvSpPr>
          <p:cNvPr id="13" name="テキスト ボックス 12"/>
          <p:cNvSpPr txBox="1"/>
          <p:nvPr/>
        </p:nvSpPr>
        <p:spPr>
          <a:xfrm>
            <a:off x="1906937" y="3708450"/>
            <a:ext cx="3600000" cy="307777"/>
          </a:xfrm>
          <a:prstGeom prst="rect">
            <a:avLst/>
          </a:prstGeom>
          <a:noFill/>
        </p:spPr>
        <p:txBody>
          <a:bodyPr wrap="square" rtlCol="0">
            <a:spAutoFit/>
          </a:bodyPr>
          <a:lstStyle/>
          <a:p>
            <a:r>
              <a:rPr lang="en-US" altLang="zh-TW" sz="1400" dirty="0"/>
              <a:t>24</a:t>
            </a:r>
            <a:r>
              <a:rPr lang="zh-TW" altLang="en-US" sz="1400" dirty="0"/>
              <a:t>億</a:t>
            </a:r>
            <a:r>
              <a:rPr lang="en-US" altLang="zh-TW" sz="1400" dirty="0"/>
              <a:t>9</a:t>
            </a:r>
            <a:r>
              <a:rPr lang="zh-TW" altLang="en-US" sz="1400" dirty="0"/>
              <a:t>千</a:t>
            </a:r>
            <a:r>
              <a:rPr lang="en-US" altLang="zh-TW" sz="1400" dirty="0"/>
              <a:t>5</a:t>
            </a:r>
            <a:r>
              <a:rPr lang="zh-TW" altLang="en-US" sz="1400" dirty="0"/>
              <a:t>百万円（</a:t>
            </a:r>
            <a:r>
              <a:rPr lang="en-US" altLang="zh-TW" sz="1400" dirty="0"/>
              <a:t>20</a:t>
            </a:r>
            <a:r>
              <a:rPr lang="en-US" altLang="ja-JP" sz="1400" dirty="0"/>
              <a:t>22</a:t>
            </a:r>
            <a:r>
              <a:rPr lang="zh-TW" altLang="en-US" sz="1400" dirty="0"/>
              <a:t>年</a:t>
            </a:r>
            <a:r>
              <a:rPr lang="en-US" altLang="zh-TW" sz="1400" dirty="0"/>
              <a:t>3</a:t>
            </a:r>
            <a:r>
              <a:rPr lang="zh-TW" altLang="en-US" sz="1400" dirty="0"/>
              <a:t>月</a:t>
            </a:r>
            <a:r>
              <a:rPr lang="en-US" altLang="zh-TW" sz="1400" dirty="0"/>
              <a:t>31</a:t>
            </a:r>
            <a:r>
              <a:rPr lang="zh-TW" altLang="en-US" sz="1400" dirty="0"/>
              <a:t>日現在）</a:t>
            </a:r>
            <a:endParaRPr lang="ja-JP" altLang="en-US" sz="1400" dirty="0"/>
          </a:p>
        </p:txBody>
      </p:sp>
      <p:sp>
        <p:nvSpPr>
          <p:cNvPr id="14" name="正方形/長方形 13"/>
          <p:cNvSpPr/>
          <p:nvPr/>
        </p:nvSpPr>
        <p:spPr>
          <a:xfrm>
            <a:off x="334963" y="4277352"/>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売 上 高</a:t>
            </a:r>
          </a:p>
        </p:txBody>
      </p:sp>
      <p:sp>
        <p:nvSpPr>
          <p:cNvPr id="15" name="テキスト ボックス 14"/>
          <p:cNvSpPr txBox="1"/>
          <p:nvPr/>
        </p:nvSpPr>
        <p:spPr>
          <a:xfrm>
            <a:off x="1906937" y="4342027"/>
            <a:ext cx="3600000" cy="307777"/>
          </a:xfrm>
          <a:prstGeom prst="rect">
            <a:avLst/>
          </a:prstGeom>
          <a:noFill/>
        </p:spPr>
        <p:txBody>
          <a:bodyPr wrap="square" rtlCol="0">
            <a:spAutoFit/>
          </a:bodyPr>
          <a:lstStyle/>
          <a:p>
            <a:r>
              <a:rPr lang="en-US" altLang="ja-JP" sz="1400" dirty="0"/>
              <a:t>179,907</a:t>
            </a:r>
            <a:r>
              <a:rPr lang="ja-JP" altLang="en-US" sz="1400" dirty="0"/>
              <a:t>百</a:t>
            </a:r>
            <a:r>
              <a:rPr lang="zh-TW" altLang="en-US" sz="1400" dirty="0"/>
              <a:t>万円（</a:t>
            </a:r>
            <a:r>
              <a:rPr lang="en-US" altLang="zh-TW" sz="1400" dirty="0"/>
              <a:t>20</a:t>
            </a:r>
            <a:r>
              <a:rPr lang="en-US" altLang="ja-JP" sz="1400" dirty="0"/>
              <a:t>22</a:t>
            </a:r>
            <a:r>
              <a:rPr lang="zh-TW" altLang="en-US" sz="1400" dirty="0"/>
              <a:t>年</a:t>
            </a:r>
            <a:r>
              <a:rPr lang="en-US" altLang="zh-TW" sz="1400" dirty="0"/>
              <a:t>3</a:t>
            </a:r>
            <a:r>
              <a:rPr lang="zh-TW" altLang="en-US" sz="1400" dirty="0"/>
              <a:t>月期）</a:t>
            </a:r>
            <a:endParaRPr lang="ja-JP" altLang="en-US" sz="1400" dirty="0"/>
          </a:p>
        </p:txBody>
      </p:sp>
      <p:sp>
        <p:nvSpPr>
          <p:cNvPr id="16" name="正方形/長方形 15"/>
          <p:cNvSpPr/>
          <p:nvPr/>
        </p:nvSpPr>
        <p:spPr>
          <a:xfrm>
            <a:off x="334963" y="4913494"/>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従業員数</a:t>
            </a:r>
          </a:p>
        </p:txBody>
      </p:sp>
      <p:sp>
        <p:nvSpPr>
          <p:cNvPr id="17" name="テキスト ボックス 16"/>
          <p:cNvSpPr txBox="1"/>
          <p:nvPr/>
        </p:nvSpPr>
        <p:spPr>
          <a:xfrm>
            <a:off x="1906937" y="4975606"/>
            <a:ext cx="3600000" cy="307777"/>
          </a:xfrm>
          <a:prstGeom prst="rect">
            <a:avLst/>
          </a:prstGeom>
          <a:noFill/>
        </p:spPr>
        <p:txBody>
          <a:bodyPr wrap="square" rtlCol="0">
            <a:spAutoFit/>
          </a:bodyPr>
          <a:lstStyle/>
          <a:p>
            <a:r>
              <a:rPr lang="zh-TW" altLang="en-US" sz="1400" dirty="0"/>
              <a:t>連結</a:t>
            </a:r>
            <a:r>
              <a:rPr lang="en-US" altLang="zh-TW" sz="1400" dirty="0"/>
              <a:t>: 1,279</a:t>
            </a:r>
            <a:r>
              <a:rPr lang="zh-TW" altLang="en-US" sz="1400" dirty="0"/>
              <a:t>名（</a:t>
            </a:r>
            <a:r>
              <a:rPr lang="en-US" altLang="zh-TW" sz="1400" dirty="0"/>
              <a:t>20</a:t>
            </a:r>
            <a:r>
              <a:rPr lang="en-US" altLang="ja-JP" sz="1400" dirty="0"/>
              <a:t>22</a:t>
            </a:r>
            <a:r>
              <a:rPr lang="zh-TW" altLang="en-US" sz="1400" dirty="0"/>
              <a:t>年</a:t>
            </a:r>
            <a:r>
              <a:rPr lang="en-US" altLang="zh-TW" sz="1400" dirty="0"/>
              <a:t>3</a:t>
            </a:r>
            <a:r>
              <a:rPr lang="zh-TW" altLang="en-US" sz="1400" dirty="0"/>
              <a:t>月</a:t>
            </a:r>
            <a:r>
              <a:rPr lang="en-US" altLang="zh-TW" sz="1400" dirty="0"/>
              <a:t>31</a:t>
            </a:r>
            <a:r>
              <a:rPr lang="zh-TW" altLang="en-US" sz="1400" dirty="0"/>
              <a:t>日現在）</a:t>
            </a:r>
            <a:endParaRPr lang="ja-JP" altLang="en-US" sz="1400" dirty="0"/>
          </a:p>
        </p:txBody>
      </p:sp>
      <p:sp>
        <p:nvSpPr>
          <p:cNvPr id="18" name="正方形/長方形 17"/>
          <p:cNvSpPr/>
          <p:nvPr/>
        </p:nvSpPr>
        <p:spPr>
          <a:xfrm>
            <a:off x="334963" y="5549636"/>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本社所在地</a:t>
            </a:r>
          </a:p>
        </p:txBody>
      </p:sp>
      <p:sp>
        <p:nvSpPr>
          <p:cNvPr id="19" name="テキスト ボックス 18"/>
          <p:cNvSpPr txBox="1"/>
          <p:nvPr/>
        </p:nvSpPr>
        <p:spPr>
          <a:xfrm>
            <a:off x="1906937" y="5524982"/>
            <a:ext cx="4011263" cy="523220"/>
          </a:xfrm>
          <a:prstGeom prst="rect">
            <a:avLst/>
          </a:prstGeom>
          <a:noFill/>
        </p:spPr>
        <p:txBody>
          <a:bodyPr wrap="square" rtlCol="0">
            <a:spAutoFit/>
          </a:bodyPr>
          <a:lstStyle/>
          <a:p>
            <a:r>
              <a:rPr lang="ja-JP" altLang="en-US" sz="1400" dirty="0"/>
              <a:t>神奈川県横浜市神奈川区金港町</a:t>
            </a:r>
            <a:r>
              <a:rPr lang="en-US" altLang="ja-JP" sz="1400" dirty="0"/>
              <a:t>1-4</a:t>
            </a:r>
          </a:p>
          <a:p>
            <a:r>
              <a:rPr lang="ja-JP" altLang="en-US" sz="1400" dirty="0"/>
              <a:t>横浜イーストスクエア</a:t>
            </a:r>
          </a:p>
        </p:txBody>
      </p:sp>
      <p:sp>
        <p:nvSpPr>
          <p:cNvPr id="20" name="正方形/長方形 19"/>
          <p:cNvSpPr/>
          <p:nvPr/>
        </p:nvSpPr>
        <p:spPr>
          <a:xfrm>
            <a:off x="6096000" y="2148494"/>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主な事業内容</a:t>
            </a:r>
          </a:p>
        </p:txBody>
      </p:sp>
      <p:sp>
        <p:nvSpPr>
          <p:cNvPr id="21" name="テキスト ボックス 20"/>
          <p:cNvSpPr txBox="1"/>
          <p:nvPr/>
        </p:nvSpPr>
        <p:spPr>
          <a:xfrm>
            <a:off x="7636223" y="2148494"/>
            <a:ext cx="4248000" cy="1661993"/>
          </a:xfrm>
          <a:prstGeom prst="rect">
            <a:avLst/>
          </a:prstGeom>
          <a:noFill/>
        </p:spPr>
        <p:txBody>
          <a:bodyPr wrap="square" rtlCol="0">
            <a:spAutoFit/>
          </a:bodyPr>
          <a:lstStyle/>
          <a:p>
            <a:pPr marL="342900" indent="-342900">
              <a:spcAft>
                <a:spcPts val="1200"/>
              </a:spcAft>
              <a:buFont typeface="+mj-lt"/>
              <a:buAutoNum type="arabicPeriod"/>
            </a:pPr>
            <a:r>
              <a:rPr lang="ja-JP" altLang="en-US" sz="1600" b="1" dirty="0"/>
              <a:t>半導体及び電子デバイス（</a:t>
            </a:r>
            <a:r>
              <a:rPr lang="en-US" altLang="ja-JP" sz="1600" b="1" dirty="0"/>
              <a:t>EC</a:t>
            </a:r>
            <a:r>
              <a:rPr lang="ja-JP" altLang="en-US" sz="1600" b="1" dirty="0"/>
              <a:t>）事業</a:t>
            </a:r>
            <a:br>
              <a:rPr lang="en-US" altLang="ja-JP" sz="1600" b="1" dirty="0"/>
            </a:br>
            <a:r>
              <a:rPr lang="ja-JP" altLang="en-US" sz="1400" dirty="0"/>
              <a:t>半導体、ボード、ソフトウェア、電子部品の販売、</a:t>
            </a:r>
            <a:br>
              <a:rPr lang="en-US" altLang="ja-JP" sz="1400" dirty="0"/>
            </a:br>
            <a:r>
              <a:rPr lang="ja-JP" altLang="en-US" sz="1400" dirty="0"/>
              <a:t>設計・開発</a:t>
            </a:r>
          </a:p>
          <a:p>
            <a:pPr marL="342900" indent="-342900">
              <a:spcAft>
                <a:spcPts val="1200"/>
              </a:spcAft>
              <a:buFont typeface="+mj-lt"/>
              <a:buAutoNum type="arabicPeriod"/>
            </a:pPr>
            <a:r>
              <a:rPr lang="ja-JP" altLang="en-US" sz="1600" b="1" dirty="0"/>
              <a:t>コンピュータシステム関連（</a:t>
            </a:r>
            <a:r>
              <a:rPr lang="en-US" altLang="ja-JP" sz="1600" b="1" dirty="0"/>
              <a:t>CN</a:t>
            </a:r>
            <a:r>
              <a:rPr lang="ja-JP" altLang="en-US" sz="1600" b="1" dirty="0"/>
              <a:t>）事業</a:t>
            </a:r>
            <a:br>
              <a:rPr lang="en-US" altLang="ja-JP" sz="1600" b="1" dirty="0"/>
            </a:br>
            <a:r>
              <a:rPr lang="ja-JP" altLang="en-US" sz="1400" dirty="0"/>
              <a:t>ネットワーク、ストレージ、ソフトウェアの販売、</a:t>
            </a:r>
            <a:br>
              <a:rPr lang="en-US" altLang="ja-JP" sz="1400" dirty="0"/>
            </a:br>
            <a:r>
              <a:rPr lang="ja-JP" altLang="en-US" sz="1400" dirty="0"/>
              <a:t>保守サービス</a:t>
            </a:r>
          </a:p>
        </p:txBody>
      </p:sp>
      <p:sp>
        <p:nvSpPr>
          <p:cNvPr id="22" name="正方形/長方形 21"/>
          <p:cNvSpPr/>
          <p:nvPr/>
        </p:nvSpPr>
        <p:spPr>
          <a:xfrm>
            <a:off x="6096000" y="3885988"/>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solidFill>
                  <a:schemeClr val="bg1"/>
                </a:solidFill>
              </a:rPr>
              <a:t>子会社</a:t>
            </a:r>
          </a:p>
        </p:txBody>
      </p:sp>
      <p:sp>
        <p:nvSpPr>
          <p:cNvPr id="23" name="テキスト ボックス 22"/>
          <p:cNvSpPr txBox="1"/>
          <p:nvPr/>
        </p:nvSpPr>
        <p:spPr>
          <a:xfrm>
            <a:off x="7636223" y="3883063"/>
            <a:ext cx="4392000" cy="1615827"/>
          </a:xfrm>
          <a:prstGeom prst="rect">
            <a:avLst/>
          </a:prstGeom>
          <a:noFill/>
        </p:spPr>
        <p:txBody>
          <a:bodyPr wrap="square" rtlCol="0">
            <a:spAutoFit/>
          </a:bodyPr>
          <a:lstStyle/>
          <a:p>
            <a:pPr>
              <a:spcAft>
                <a:spcPts val="300"/>
              </a:spcAft>
            </a:pPr>
            <a:r>
              <a:rPr lang="ja-JP" altLang="en-US" sz="1200" dirty="0">
                <a:solidFill>
                  <a:schemeClr val="tx2"/>
                </a:solidFill>
              </a:rPr>
              <a:t>株式会社ファースト</a:t>
            </a:r>
            <a:endParaRPr lang="en-US" altLang="ja-JP" sz="1200" dirty="0">
              <a:solidFill>
                <a:schemeClr val="tx2"/>
              </a:solidFill>
            </a:endParaRPr>
          </a:p>
          <a:p>
            <a:pPr>
              <a:spcAft>
                <a:spcPts val="300"/>
              </a:spcAft>
            </a:pPr>
            <a:r>
              <a:rPr lang="ja-JP" altLang="en-US" sz="1200" dirty="0">
                <a:solidFill>
                  <a:schemeClr val="tx2"/>
                </a:solidFill>
              </a:rPr>
              <a:t>東京エレクトロンデバイス 長崎</a:t>
            </a:r>
          </a:p>
          <a:p>
            <a:pPr>
              <a:spcAft>
                <a:spcPts val="300"/>
              </a:spcAft>
            </a:pPr>
            <a:r>
              <a:rPr lang="ja-JP" altLang="en-US" sz="1200" dirty="0">
                <a:solidFill>
                  <a:schemeClr val="tx2"/>
                </a:solidFill>
              </a:rPr>
              <a:t>東京エレクトロンデバイス </a:t>
            </a:r>
            <a:r>
              <a:rPr lang="en-US" altLang="ja-JP" sz="1200" dirty="0">
                <a:solidFill>
                  <a:schemeClr val="tx2"/>
                </a:solidFill>
              </a:rPr>
              <a:t>APAC</a:t>
            </a:r>
          </a:p>
          <a:p>
            <a:pPr>
              <a:spcAft>
                <a:spcPts val="300"/>
              </a:spcAft>
            </a:pPr>
            <a:r>
              <a:rPr lang="ja-JP" altLang="en-US" sz="1200" dirty="0">
                <a:solidFill>
                  <a:schemeClr val="tx2"/>
                </a:solidFill>
              </a:rPr>
              <a:t>東京エレクトロンデバイス 上海</a:t>
            </a:r>
          </a:p>
          <a:p>
            <a:pPr>
              <a:spcAft>
                <a:spcPts val="300"/>
              </a:spcAft>
            </a:pPr>
            <a:r>
              <a:rPr lang="ja-JP" altLang="en-US" sz="1200" dirty="0">
                <a:solidFill>
                  <a:schemeClr val="tx2"/>
                </a:solidFill>
              </a:rPr>
              <a:t>東京エレクトロンデバイス シンガポール</a:t>
            </a:r>
          </a:p>
          <a:p>
            <a:pPr>
              <a:spcAft>
                <a:spcPts val="300"/>
              </a:spcAft>
            </a:pPr>
            <a:r>
              <a:rPr lang="ja-JP" altLang="en-US" sz="1200" dirty="0">
                <a:solidFill>
                  <a:schemeClr val="tx2"/>
                </a:solidFill>
              </a:rPr>
              <a:t>東京エレクトロンデバイス タイ</a:t>
            </a:r>
          </a:p>
          <a:p>
            <a:pPr>
              <a:spcAft>
                <a:spcPts val="300"/>
              </a:spcAft>
            </a:pPr>
            <a:r>
              <a:rPr lang="ja-JP" altLang="en-US" sz="1200" dirty="0">
                <a:solidFill>
                  <a:schemeClr val="tx2"/>
                </a:solidFill>
              </a:rPr>
              <a:t>東京エレクトロンデバイス アメリカ</a:t>
            </a:r>
            <a:endParaRPr lang="en-US" altLang="ja-JP" sz="1400" dirty="0">
              <a:solidFill>
                <a:schemeClr val="tx2"/>
              </a:solidFill>
            </a:endParaRPr>
          </a:p>
        </p:txBody>
      </p:sp>
      <p:sp>
        <p:nvSpPr>
          <p:cNvPr id="25" name="テキスト ボックス 24"/>
          <p:cNvSpPr txBox="1"/>
          <p:nvPr/>
        </p:nvSpPr>
        <p:spPr>
          <a:xfrm>
            <a:off x="7636224" y="5681151"/>
            <a:ext cx="4392000" cy="276999"/>
          </a:xfrm>
          <a:prstGeom prst="rect">
            <a:avLst/>
          </a:prstGeom>
          <a:noFill/>
        </p:spPr>
        <p:txBody>
          <a:bodyPr wrap="square" rtlCol="0">
            <a:spAutoFit/>
          </a:bodyPr>
          <a:lstStyle/>
          <a:p>
            <a:pPr>
              <a:spcAft>
                <a:spcPts val="300"/>
              </a:spcAft>
            </a:pPr>
            <a:r>
              <a:rPr lang="en-US" altLang="ja-JP" sz="1200" dirty="0">
                <a:solidFill>
                  <a:schemeClr val="tx2"/>
                </a:solidFill>
              </a:rPr>
              <a:t>Fidus Systems Inc.</a:t>
            </a:r>
          </a:p>
        </p:txBody>
      </p:sp>
      <p:sp>
        <p:nvSpPr>
          <p:cNvPr id="26" name="正方形/長方形 25"/>
          <p:cNvSpPr/>
          <p:nvPr/>
        </p:nvSpPr>
        <p:spPr>
          <a:xfrm>
            <a:off x="6096000" y="5656185"/>
            <a:ext cx="144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r>
              <a:rPr lang="ja-JP" altLang="en-US" sz="1400" b="1" dirty="0"/>
              <a:t>関連会社</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080" y="740022"/>
            <a:ext cx="3301481" cy="93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5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BBB57E1-918F-4F43-9851-C68F66F18F7E}"/>
              </a:ext>
            </a:extLst>
          </p:cNvPr>
          <p:cNvSpPr>
            <a:spLocks noGrp="1"/>
          </p:cNvSpPr>
          <p:nvPr>
            <p:ph type="title"/>
          </p:nvPr>
        </p:nvSpPr>
        <p:spPr/>
        <p:txBody>
          <a:bodyPr/>
          <a:lstStyle/>
          <a:p>
            <a:r>
              <a:rPr kumimoji="1" lang="en-US" altLang="ja-JP" dirty="0"/>
              <a:t>ADM</a:t>
            </a:r>
            <a:r>
              <a:rPr kumimoji="1" lang="ja-JP" altLang="en-US" dirty="0"/>
              <a:t>の画像イメージ：セキュリティ機能による検知情報</a:t>
            </a:r>
          </a:p>
        </p:txBody>
      </p:sp>
      <p:pic>
        <p:nvPicPr>
          <p:cNvPr id="5" name="図 4">
            <a:extLst>
              <a:ext uri="{FF2B5EF4-FFF2-40B4-BE49-F238E27FC236}">
                <a16:creationId xmlns:a16="http://schemas.microsoft.com/office/drawing/2014/main" id="{60FA2C0D-9B10-4546-805C-F79D24148615}"/>
              </a:ext>
            </a:extLst>
          </p:cNvPr>
          <p:cNvPicPr>
            <a:picLocks noChangeAspect="1"/>
          </p:cNvPicPr>
          <p:nvPr/>
        </p:nvPicPr>
        <p:blipFill rotWithShape="1">
          <a:blip r:embed="rId3"/>
          <a:srcRect t="31277"/>
          <a:stretch/>
        </p:blipFill>
        <p:spPr>
          <a:xfrm>
            <a:off x="230583" y="1223682"/>
            <a:ext cx="8600337" cy="5190566"/>
          </a:xfrm>
          <a:prstGeom prst="rect">
            <a:avLst/>
          </a:prstGeom>
          <a:ln>
            <a:solidFill>
              <a:schemeClr val="accent1"/>
            </a:solidFill>
          </a:ln>
        </p:spPr>
      </p:pic>
      <p:pic>
        <p:nvPicPr>
          <p:cNvPr id="6" name="図 5">
            <a:extLst>
              <a:ext uri="{FF2B5EF4-FFF2-40B4-BE49-F238E27FC236}">
                <a16:creationId xmlns:a16="http://schemas.microsoft.com/office/drawing/2014/main" id="{17B7C6A8-14EE-4119-8588-3801B7EA1317}"/>
              </a:ext>
            </a:extLst>
          </p:cNvPr>
          <p:cNvPicPr>
            <a:picLocks noChangeAspect="1"/>
          </p:cNvPicPr>
          <p:nvPr/>
        </p:nvPicPr>
        <p:blipFill>
          <a:blip r:embed="rId4"/>
          <a:stretch>
            <a:fillRect/>
          </a:stretch>
        </p:blipFill>
        <p:spPr>
          <a:xfrm>
            <a:off x="4743644" y="3045759"/>
            <a:ext cx="7217774" cy="3620516"/>
          </a:xfrm>
          <a:prstGeom prst="rect">
            <a:avLst/>
          </a:prstGeom>
        </p:spPr>
      </p:pic>
      <p:sp>
        <p:nvSpPr>
          <p:cNvPr id="7" name="テキスト ボックス 6">
            <a:extLst>
              <a:ext uri="{FF2B5EF4-FFF2-40B4-BE49-F238E27FC236}">
                <a16:creationId xmlns:a16="http://schemas.microsoft.com/office/drawing/2014/main" id="{B457CFA6-DF95-4DB1-AFED-E6B672309783}"/>
              </a:ext>
            </a:extLst>
          </p:cNvPr>
          <p:cNvSpPr txBox="1"/>
          <p:nvPr/>
        </p:nvSpPr>
        <p:spPr>
          <a:xfrm>
            <a:off x="230583" y="736973"/>
            <a:ext cx="4935734" cy="461665"/>
          </a:xfrm>
          <a:prstGeom prst="rect">
            <a:avLst/>
          </a:prstGeom>
          <a:noFill/>
        </p:spPr>
        <p:txBody>
          <a:bodyPr wrap="square" rtlCol="0">
            <a:spAutoFit/>
          </a:bodyPr>
          <a:lstStyle/>
          <a:p>
            <a:r>
              <a:rPr kumimoji="1" lang="ja-JP" altLang="en-US" sz="2400" b="1" dirty="0">
                <a:solidFill>
                  <a:schemeClr val="accent1"/>
                </a:solidFill>
              </a:rPr>
              <a:t>検知した攻撃のサマリー</a:t>
            </a:r>
          </a:p>
        </p:txBody>
      </p:sp>
      <p:sp>
        <p:nvSpPr>
          <p:cNvPr id="9" name="正方形/長方形 8">
            <a:extLst>
              <a:ext uri="{FF2B5EF4-FFF2-40B4-BE49-F238E27FC236}">
                <a16:creationId xmlns:a16="http://schemas.microsoft.com/office/drawing/2014/main" id="{01FB912E-DE7B-43D5-A35C-209DD79578B8}"/>
              </a:ext>
            </a:extLst>
          </p:cNvPr>
          <p:cNvSpPr/>
          <p:nvPr/>
        </p:nvSpPr>
        <p:spPr>
          <a:xfrm>
            <a:off x="8639735" y="3457586"/>
            <a:ext cx="1943100" cy="248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0689E3A1-141A-4D59-903E-ADE3625F4359}"/>
              </a:ext>
            </a:extLst>
          </p:cNvPr>
          <p:cNvSpPr txBox="1"/>
          <p:nvPr/>
        </p:nvSpPr>
        <p:spPr>
          <a:xfrm>
            <a:off x="4924854" y="3351138"/>
            <a:ext cx="6855353" cy="461665"/>
          </a:xfrm>
          <a:prstGeom prst="rect">
            <a:avLst/>
          </a:prstGeom>
          <a:noFill/>
        </p:spPr>
        <p:txBody>
          <a:bodyPr wrap="square" rtlCol="0">
            <a:spAutoFit/>
          </a:bodyPr>
          <a:lstStyle/>
          <a:p>
            <a:r>
              <a:rPr kumimoji="1" lang="ja-JP" altLang="en-US" sz="2400" b="1" dirty="0">
                <a:solidFill>
                  <a:schemeClr val="accent1"/>
                </a:solidFill>
              </a:rPr>
              <a:t>攻撃の詳細（</a:t>
            </a:r>
            <a:r>
              <a:rPr lang="ja-JP" altLang="en-US" sz="2400" b="1" dirty="0">
                <a:solidFill>
                  <a:schemeClr val="accent1"/>
                </a:solidFill>
              </a:rPr>
              <a:t>時刻、</a:t>
            </a:r>
            <a:r>
              <a:rPr lang="en-US" altLang="ja-JP" sz="2400" b="1" dirty="0">
                <a:solidFill>
                  <a:schemeClr val="accent1"/>
                </a:solidFill>
              </a:rPr>
              <a:t>IP</a:t>
            </a:r>
            <a:r>
              <a:rPr lang="ja-JP" altLang="en-US" sz="2400" b="1" dirty="0">
                <a:solidFill>
                  <a:schemeClr val="accent1"/>
                </a:solidFill>
              </a:rPr>
              <a:t>、カテゴリ、</a:t>
            </a:r>
            <a:r>
              <a:rPr kumimoji="1" lang="en-US" altLang="ja-JP" sz="2400" b="1" dirty="0">
                <a:solidFill>
                  <a:schemeClr val="accent1"/>
                </a:solidFill>
              </a:rPr>
              <a:t>URL</a:t>
            </a:r>
            <a:r>
              <a:rPr kumimoji="1" lang="ja-JP" altLang="en-US" sz="2400" b="1" dirty="0">
                <a:solidFill>
                  <a:schemeClr val="accent1"/>
                </a:solidFill>
              </a:rPr>
              <a:t>、アクション）</a:t>
            </a:r>
          </a:p>
        </p:txBody>
      </p:sp>
      <p:sp>
        <p:nvSpPr>
          <p:cNvPr id="8" name="正方形/長方形 7">
            <a:extLst>
              <a:ext uri="{FF2B5EF4-FFF2-40B4-BE49-F238E27FC236}">
                <a16:creationId xmlns:a16="http://schemas.microsoft.com/office/drawing/2014/main" id="{DF21A78D-DEEE-46D5-8CCA-9FF05374ABBA}"/>
              </a:ext>
            </a:extLst>
          </p:cNvPr>
          <p:cNvSpPr/>
          <p:nvPr/>
        </p:nvSpPr>
        <p:spPr>
          <a:xfrm>
            <a:off x="6025580" y="4084845"/>
            <a:ext cx="1218730" cy="1263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4074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CB71F0C-952F-40EC-BD7B-5B523C470890}"/>
              </a:ext>
            </a:extLst>
          </p:cNvPr>
          <p:cNvSpPr/>
          <p:nvPr/>
        </p:nvSpPr>
        <p:spPr>
          <a:xfrm>
            <a:off x="792000" y="1471679"/>
            <a:ext cx="4456800" cy="2455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2">
            <a:extLst>
              <a:ext uri="{FF2B5EF4-FFF2-40B4-BE49-F238E27FC236}">
                <a16:creationId xmlns:a16="http://schemas.microsoft.com/office/drawing/2014/main" id="{12C7A156-7658-4E99-A2A6-69623B08F68E}"/>
              </a:ext>
            </a:extLst>
          </p:cNvPr>
          <p:cNvSpPr>
            <a:spLocks noGrp="1"/>
          </p:cNvSpPr>
          <p:nvPr>
            <p:ph type="title"/>
          </p:nvPr>
        </p:nvSpPr>
        <p:spPr>
          <a:xfrm>
            <a:off x="375039" y="98506"/>
            <a:ext cx="9970817" cy="861890"/>
          </a:xfrm>
        </p:spPr>
        <p:txBody>
          <a:bodyPr>
            <a:normAutofit/>
          </a:bodyPr>
          <a:lstStyle/>
          <a:p>
            <a:r>
              <a:rPr kumimoji="1" lang="ja-JP" altLang="en-US" dirty="0"/>
              <a:t>＜本日のまとめ</a:t>
            </a:r>
            <a:r>
              <a:rPr lang="ja-JP" altLang="en-US" dirty="0"/>
              <a:t>＞</a:t>
            </a:r>
            <a:br>
              <a:rPr lang="en-US" altLang="ja-JP" dirty="0"/>
            </a:br>
            <a:r>
              <a:rPr kumimoji="1" lang="ja-JP" altLang="en-US" dirty="0"/>
              <a:t>リモートアクセス環境をよりよくする３つのポイント</a:t>
            </a:r>
          </a:p>
        </p:txBody>
      </p:sp>
      <p:sp>
        <p:nvSpPr>
          <p:cNvPr id="13" name="四角形: 角を丸くする 12">
            <a:extLst>
              <a:ext uri="{FF2B5EF4-FFF2-40B4-BE49-F238E27FC236}">
                <a16:creationId xmlns:a16="http://schemas.microsoft.com/office/drawing/2014/main" id="{14F4F7CD-4EFB-493E-BD56-5FEDAE96A3E7}"/>
              </a:ext>
            </a:extLst>
          </p:cNvPr>
          <p:cNvSpPr/>
          <p:nvPr/>
        </p:nvSpPr>
        <p:spPr>
          <a:xfrm>
            <a:off x="993600" y="1614982"/>
            <a:ext cx="4104000" cy="954107"/>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1"/>
                </a:solidFill>
              </a:rPr>
              <a:t>認証方法の強化</a:t>
            </a:r>
          </a:p>
        </p:txBody>
      </p:sp>
      <p:sp>
        <p:nvSpPr>
          <p:cNvPr id="14" name="四角形: 角を丸くする 13">
            <a:extLst>
              <a:ext uri="{FF2B5EF4-FFF2-40B4-BE49-F238E27FC236}">
                <a16:creationId xmlns:a16="http://schemas.microsoft.com/office/drawing/2014/main" id="{E93A5354-11E4-4963-8CD0-7D701999CAD5}"/>
              </a:ext>
            </a:extLst>
          </p:cNvPr>
          <p:cNvSpPr/>
          <p:nvPr/>
        </p:nvSpPr>
        <p:spPr>
          <a:xfrm>
            <a:off x="993600" y="2804274"/>
            <a:ext cx="4104000" cy="954107"/>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1"/>
                </a:solidFill>
              </a:rPr>
              <a:t>認証時のセキュリティ強化</a:t>
            </a:r>
          </a:p>
        </p:txBody>
      </p:sp>
      <p:sp>
        <p:nvSpPr>
          <p:cNvPr id="18" name="テキスト ボックス 17">
            <a:extLst>
              <a:ext uri="{FF2B5EF4-FFF2-40B4-BE49-F238E27FC236}">
                <a16:creationId xmlns:a16="http://schemas.microsoft.com/office/drawing/2014/main" id="{F00B2AAF-9671-4821-BEF0-92C75F3ABDBD}"/>
              </a:ext>
            </a:extLst>
          </p:cNvPr>
          <p:cNvSpPr txBox="1"/>
          <p:nvPr/>
        </p:nvSpPr>
        <p:spPr>
          <a:xfrm>
            <a:off x="5484000" y="1568815"/>
            <a:ext cx="5341200" cy="523220"/>
          </a:xfrm>
          <a:prstGeom prst="rect">
            <a:avLst/>
          </a:prstGeom>
          <a:noFill/>
        </p:spPr>
        <p:txBody>
          <a:bodyPr wrap="square" rtlCol="0">
            <a:spAutoFit/>
          </a:bodyPr>
          <a:lstStyle/>
          <a:p>
            <a:r>
              <a:rPr kumimoji="1" lang="ja-JP" altLang="en-US" sz="2800" u="sng" dirty="0">
                <a:solidFill>
                  <a:schemeClr val="tx2"/>
                </a:solidFill>
              </a:rPr>
              <a:t>ポイント①：多彩な認証機能</a:t>
            </a:r>
          </a:p>
        </p:txBody>
      </p:sp>
      <p:sp>
        <p:nvSpPr>
          <p:cNvPr id="19" name="テキスト ボックス 18">
            <a:extLst>
              <a:ext uri="{FF2B5EF4-FFF2-40B4-BE49-F238E27FC236}">
                <a16:creationId xmlns:a16="http://schemas.microsoft.com/office/drawing/2014/main" id="{D65FDE38-29BC-49AD-B161-3B32620071F9}"/>
              </a:ext>
            </a:extLst>
          </p:cNvPr>
          <p:cNvSpPr txBox="1"/>
          <p:nvPr/>
        </p:nvSpPr>
        <p:spPr>
          <a:xfrm>
            <a:off x="5484000" y="2741922"/>
            <a:ext cx="5191200" cy="523220"/>
          </a:xfrm>
          <a:prstGeom prst="rect">
            <a:avLst/>
          </a:prstGeom>
          <a:noFill/>
        </p:spPr>
        <p:txBody>
          <a:bodyPr wrap="square" rtlCol="0">
            <a:spAutoFit/>
          </a:bodyPr>
          <a:lstStyle/>
          <a:p>
            <a:r>
              <a:rPr kumimoji="1" lang="ja-JP" altLang="en-US" sz="2800" u="sng" dirty="0">
                <a:solidFill>
                  <a:schemeClr val="tx2"/>
                </a:solidFill>
              </a:rPr>
              <a:t>ポイント②：</a:t>
            </a:r>
            <a:r>
              <a:rPr kumimoji="1" lang="en-US" altLang="ja-JP" sz="2800" u="sng" dirty="0">
                <a:solidFill>
                  <a:schemeClr val="tx2"/>
                </a:solidFill>
              </a:rPr>
              <a:t>WAF/Bot</a:t>
            </a:r>
            <a:r>
              <a:rPr kumimoji="1" lang="ja-JP" altLang="en-US" sz="2800" u="sng" dirty="0">
                <a:solidFill>
                  <a:schemeClr val="tx2"/>
                </a:solidFill>
              </a:rPr>
              <a:t>管理機能</a:t>
            </a:r>
          </a:p>
        </p:txBody>
      </p:sp>
      <p:sp>
        <p:nvSpPr>
          <p:cNvPr id="20" name="四角形: 角を丸くする 19">
            <a:extLst>
              <a:ext uri="{FF2B5EF4-FFF2-40B4-BE49-F238E27FC236}">
                <a16:creationId xmlns:a16="http://schemas.microsoft.com/office/drawing/2014/main" id="{E4619C66-ADDE-435A-A2DE-9696FFAB6C8A}"/>
              </a:ext>
            </a:extLst>
          </p:cNvPr>
          <p:cNvSpPr/>
          <p:nvPr/>
        </p:nvSpPr>
        <p:spPr>
          <a:xfrm>
            <a:off x="993600" y="4839286"/>
            <a:ext cx="4104000" cy="954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運用管理の強化</a:t>
            </a:r>
          </a:p>
        </p:txBody>
      </p:sp>
      <p:sp>
        <p:nvSpPr>
          <p:cNvPr id="21" name="テキスト ボックス 20">
            <a:extLst>
              <a:ext uri="{FF2B5EF4-FFF2-40B4-BE49-F238E27FC236}">
                <a16:creationId xmlns:a16="http://schemas.microsoft.com/office/drawing/2014/main" id="{BCA872AC-E1BB-4C49-8475-1464D820EED5}"/>
              </a:ext>
            </a:extLst>
          </p:cNvPr>
          <p:cNvSpPr txBox="1"/>
          <p:nvPr/>
        </p:nvSpPr>
        <p:spPr>
          <a:xfrm>
            <a:off x="5480400" y="4754879"/>
            <a:ext cx="5344800" cy="523220"/>
          </a:xfrm>
          <a:prstGeom prst="rect">
            <a:avLst/>
          </a:prstGeom>
          <a:noFill/>
        </p:spPr>
        <p:txBody>
          <a:bodyPr wrap="square" rtlCol="0">
            <a:spAutoFit/>
          </a:bodyPr>
          <a:lstStyle/>
          <a:p>
            <a:r>
              <a:rPr kumimoji="1" lang="ja-JP" altLang="en-US" sz="2800" u="sng" dirty="0">
                <a:solidFill>
                  <a:schemeClr val="tx2"/>
                </a:solidFill>
              </a:rPr>
              <a:t>ポイント③：可視化ソリューション</a:t>
            </a:r>
            <a:endParaRPr kumimoji="1" lang="en-US" altLang="ja-JP" sz="2800" u="sng" dirty="0">
              <a:solidFill>
                <a:schemeClr val="tx2"/>
              </a:solidFill>
            </a:endParaRPr>
          </a:p>
        </p:txBody>
      </p:sp>
      <p:sp>
        <p:nvSpPr>
          <p:cNvPr id="10" name="テキスト ボックス 9">
            <a:extLst>
              <a:ext uri="{FF2B5EF4-FFF2-40B4-BE49-F238E27FC236}">
                <a16:creationId xmlns:a16="http://schemas.microsoft.com/office/drawing/2014/main" id="{22F8193C-AB04-4DA8-B370-CF9BC30BF2DB}"/>
              </a:ext>
            </a:extLst>
          </p:cNvPr>
          <p:cNvSpPr txBox="1"/>
          <p:nvPr/>
        </p:nvSpPr>
        <p:spPr>
          <a:xfrm>
            <a:off x="5593200" y="2030904"/>
            <a:ext cx="5341200" cy="523220"/>
          </a:xfrm>
          <a:prstGeom prst="rect">
            <a:avLst/>
          </a:prstGeom>
          <a:noFill/>
        </p:spPr>
        <p:txBody>
          <a:bodyPr wrap="square" rtlCol="0">
            <a:spAutoFit/>
          </a:bodyPr>
          <a:lstStyle/>
          <a:p>
            <a:r>
              <a:rPr kumimoji="1" lang="ja-JP" altLang="en-US" sz="2800" b="1" dirty="0">
                <a:solidFill>
                  <a:schemeClr val="accent1"/>
                </a:solidFill>
              </a:rPr>
              <a:t>➡多要素認証 </a:t>
            </a:r>
            <a:r>
              <a:rPr kumimoji="1" lang="en-US" altLang="ja-JP" sz="2800" b="1" dirty="0">
                <a:solidFill>
                  <a:schemeClr val="accent1"/>
                </a:solidFill>
              </a:rPr>
              <a:t>“Native OTP</a:t>
            </a:r>
            <a:r>
              <a:rPr kumimoji="1" lang="ja-JP" altLang="en-US" sz="2800" b="1" dirty="0">
                <a:solidFill>
                  <a:schemeClr val="accent1"/>
                </a:solidFill>
              </a:rPr>
              <a:t>”</a:t>
            </a:r>
          </a:p>
        </p:txBody>
      </p:sp>
      <p:sp>
        <p:nvSpPr>
          <p:cNvPr id="11" name="テキスト ボックス 10">
            <a:extLst>
              <a:ext uri="{FF2B5EF4-FFF2-40B4-BE49-F238E27FC236}">
                <a16:creationId xmlns:a16="http://schemas.microsoft.com/office/drawing/2014/main" id="{D6FFE7DB-F133-4D6C-8642-060401A617A5}"/>
              </a:ext>
            </a:extLst>
          </p:cNvPr>
          <p:cNvSpPr txBox="1"/>
          <p:nvPr/>
        </p:nvSpPr>
        <p:spPr>
          <a:xfrm>
            <a:off x="5593200" y="3213629"/>
            <a:ext cx="6214800" cy="523220"/>
          </a:xfrm>
          <a:prstGeom prst="rect">
            <a:avLst/>
          </a:prstGeom>
          <a:noFill/>
        </p:spPr>
        <p:txBody>
          <a:bodyPr wrap="square" rtlCol="0">
            <a:spAutoFit/>
          </a:bodyPr>
          <a:lstStyle/>
          <a:p>
            <a:r>
              <a:rPr kumimoji="1" lang="ja-JP" altLang="en-US" sz="2800" b="1" dirty="0">
                <a:solidFill>
                  <a:schemeClr val="accent1"/>
                </a:solidFill>
              </a:rPr>
              <a:t>➡</a:t>
            </a:r>
            <a:r>
              <a:rPr kumimoji="1" lang="en-US" altLang="ja-JP" sz="2800" b="1" dirty="0">
                <a:solidFill>
                  <a:schemeClr val="accent1"/>
                </a:solidFill>
              </a:rPr>
              <a:t>ADC</a:t>
            </a:r>
            <a:r>
              <a:rPr kumimoji="1" lang="ja-JP" altLang="en-US" sz="2800" b="1" dirty="0">
                <a:solidFill>
                  <a:schemeClr val="accent1"/>
                </a:solidFill>
              </a:rPr>
              <a:t>上で</a:t>
            </a:r>
            <a:r>
              <a:rPr kumimoji="1" lang="en-US" altLang="ja-JP" sz="2800" b="1" dirty="0">
                <a:solidFill>
                  <a:schemeClr val="accent1"/>
                </a:solidFill>
              </a:rPr>
              <a:t>WAF/Bot Management</a:t>
            </a:r>
            <a:endParaRPr kumimoji="1" lang="ja-JP" altLang="en-US" sz="2800" b="1" dirty="0">
              <a:solidFill>
                <a:schemeClr val="accent1"/>
              </a:solidFill>
            </a:endParaRPr>
          </a:p>
        </p:txBody>
      </p:sp>
      <p:sp>
        <p:nvSpPr>
          <p:cNvPr id="15" name="テキスト ボックス 14">
            <a:extLst>
              <a:ext uri="{FF2B5EF4-FFF2-40B4-BE49-F238E27FC236}">
                <a16:creationId xmlns:a16="http://schemas.microsoft.com/office/drawing/2014/main" id="{A3D8E26B-06BB-45DA-BCE3-5C27F6622395}"/>
              </a:ext>
            </a:extLst>
          </p:cNvPr>
          <p:cNvSpPr txBox="1"/>
          <p:nvPr/>
        </p:nvSpPr>
        <p:spPr>
          <a:xfrm>
            <a:off x="5593200" y="5216968"/>
            <a:ext cx="6214800" cy="954107"/>
          </a:xfrm>
          <a:prstGeom prst="rect">
            <a:avLst/>
          </a:prstGeom>
          <a:noFill/>
        </p:spPr>
        <p:txBody>
          <a:bodyPr wrap="square" rtlCol="0">
            <a:spAutoFit/>
          </a:bodyPr>
          <a:lstStyle/>
          <a:p>
            <a:r>
              <a:rPr kumimoji="1" lang="ja-JP" altLang="en-US" sz="2800" b="1" dirty="0">
                <a:solidFill>
                  <a:schemeClr val="accent1"/>
                </a:solidFill>
              </a:rPr>
              <a:t>➡</a:t>
            </a:r>
            <a:r>
              <a:rPr lang="ja-JP" altLang="en-US" sz="2800" b="1" dirty="0">
                <a:solidFill>
                  <a:schemeClr val="accent1"/>
                </a:solidFill>
              </a:rPr>
              <a:t>認証</a:t>
            </a:r>
            <a:r>
              <a:rPr lang="en-US" altLang="ja-JP" sz="2800" b="1" dirty="0">
                <a:solidFill>
                  <a:schemeClr val="accent1"/>
                </a:solidFill>
              </a:rPr>
              <a:t>/</a:t>
            </a:r>
            <a:r>
              <a:rPr lang="ja-JP" altLang="en-US" sz="2800" b="1" dirty="0">
                <a:solidFill>
                  <a:schemeClr val="accent1"/>
                </a:solidFill>
              </a:rPr>
              <a:t>パフォーマンス</a:t>
            </a:r>
            <a:r>
              <a:rPr lang="en-US" altLang="ja-JP" sz="2800" b="1" dirty="0">
                <a:solidFill>
                  <a:schemeClr val="accent1"/>
                </a:solidFill>
              </a:rPr>
              <a:t>/</a:t>
            </a:r>
            <a:r>
              <a:rPr lang="ja-JP" altLang="en-US" sz="2800" b="1" dirty="0">
                <a:solidFill>
                  <a:schemeClr val="accent1"/>
                </a:solidFill>
              </a:rPr>
              <a:t>検知情報は</a:t>
            </a:r>
            <a:endParaRPr lang="en-US" altLang="ja-JP" sz="2800" b="1" dirty="0">
              <a:solidFill>
                <a:schemeClr val="accent1"/>
              </a:solidFill>
            </a:endParaRPr>
          </a:p>
          <a:p>
            <a:r>
              <a:rPr kumimoji="1" lang="ja-JP" altLang="en-US" sz="2800" b="1" dirty="0">
                <a:solidFill>
                  <a:schemeClr val="accent1"/>
                </a:solidFill>
              </a:rPr>
              <a:t>　　</a:t>
            </a:r>
            <a:r>
              <a:rPr kumimoji="1" lang="en-US" altLang="ja-JP" sz="2800" b="1" dirty="0">
                <a:solidFill>
                  <a:schemeClr val="accent1"/>
                </a:solidFill>
              </a:rPr>
              <a:t>ADM</a:t>
            </a:r>
            <a:r>
              <a:rPr kumimoji="1" lang="ja-JP" altLang="en-US" sz="2800" b="1" dirty="0">
                <a:solidFill>
                  <a:schemeClr val="accent1"/>
                </a:solidFill>
              </a:rPr>
              <a:t> </a:t>
            </a:r>
            <a:r>
              <a:rPr kumimoji="1" lang="en-US" altLang="ja-JP" sz="2800" b="1" dirty="0">
                <a:solidFill>
                  <a:schemeClr val="accent1"/>
                </a:solidFill>
              </a:rPr>
              <a:t>Service</a:t>
            </a:r>
            <a:r>
              <a:rPr kumimoji="1" lang="ja-JP" altLang="en-US" sz="2800" b="1" dirty="0">
                <a:solidFill>
                  <a:schemeClr val="accent1"/>
                </a:solidFill>
              </a:rPr>
              <a:t>で可視化</a:t>
            </a:r>
          </a:p>
        </p:txBody>
      </p:sp>
      <p:sp>
        <p:nvSpPr>
          <p:cNvPr id="5" name="矢印: 下 4">
            <a:extLst>
              <a:ext uri="{FF2B5EF4-FFF2-40B4-BE49-F238E27FC236}">
                <a16:creationId xmlns:a16="http://schemas.microsoft.com/office/drawing/2014/main" id="{5F85ED03-6FAE-4BA6-B09C-4D029CFBB672}"/>
              </a:ext>
            </a:extLst>
          </p:cNvPr>
          <p:cNvSpPr/>
          <p:nvPr/>
        </p:nvSpPr>
        <p:spPr>
          <a:xfrm>
            <a:off x="2685600" y="3926879"/>
            <a:ext cx="720000" cy="8280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20325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5842299-0018-49A2-B65E-00A379B2BF2A}"/>
              </a:ext>
            </a:extLst>
          </p:cNvPr>
          <p:cNvSpPr>
            <a:spLocks noGrp="1"/>
          </p:cNvSpPr>
          <p:nvPr>
            <p:ph type="title"/>
          </p:nvPr>
        </p:nvSpPr>
        <p:spPr/>
        <p:txBody>
          <a:bodyPr/>
          <a:lstStyle/>
          <a:p>
            <a:r>
              <a:rPr lang="ja-JP" altLang="en-US" dirty="0"/>
              <a:t>終わりに</a:t>
            </a:r>
            <a:endParaRPr kumimoji="1" lang="ja-JP" altLang="en-US" dirty="0"/>
          </a:p>
        </p:txBody>
      </p:sp>
      <p:pic>
        <p:nvPicPr>
          <p:cNvPr id="9" name="図 8">
            <a:extLst>
              <a:ext uri="{FF2B5EF4-FFF2-40B4-BE49-F238E27FC236}">
                <a16:creationId xmlns:a16="http://schemas.microsoft.com/office/drawing/2014/main" id="{C0613A63-A679-4AAE-84B4-1B8FC5A8BEC5}"/>
              </a:ext>
            </a:extLst>
          </p:cNvPr>
          <p:cNvPicPr>
            <a:picLocks noChangeAspect="1"/>
          </p:cNvPicPr>
          <p:nvPr/>
        </p:nvPicPr>
        <p:blipFill rotWithShape="1">
          <a:blip r:embed="rId3"/>
          <a:srcRect l="53532"/>
          <a:stretch/>
        </p:blipFill>
        <p:spPr>
          <a:xfrm>
            <a:off x="2242494" y="4611377"/>
            <a:ext cx="3853505" cy="2044020"/>
          </a:xfrm>
          <a:prstGeom prst="rect">
            <a:avLst/>
          </a:prstGeom>
        </p:spPr>
      </p:pic>
      <p:pic>
        <p:nvPicPr>
          <p:cNvPr id="11" name="図 10">
            <a:extLst>
              <a:ext uri="{FF2B5EF4-FFF2-40B4-BE49-F238E27FC236}">
                <a16:creationId xmlns:a16="http://schemas.microsoft.com/office/drawing/2014/main" id="{3D121118-19D6-4AA5-AF6E-09D815AD0714}"/>
              </a:ext>
            </a:extLst>
          </p:cNvPr>
          <p:cNvPicPr>
            <a:picLocks noChangeAspect="1"/>
          </p:cNvPicPr>
          <p:nvPr/>
        </p:nvPicPr>
        <p:blipFill rotWithShape="1">
          <a:blip r:embed="rId4"/>
          <a:srcRect l="60377"/>
          <a:stretch/>
        </p:blipFill>
        <p:spPr>
          <a:xfrm>
            <a:off x="2242494" y="3950286"/>
            <a:ext cx="3853506" cy="661091"/>
          </a:xfrm>
          <a:prstGeom prst="rect">
            <a:avLst/>
          </a:prstGeom>
        </p:spPr>
      </p:pic>
      <p:sp>
        <p:nvSpPr>
          <p:cNvPr id="13" name="吹き出し: 角を丸めた四角形 12">
            <a:extLst>
              <a:ext uri="{FF2B5EF4-FFF2-40B4-BE49-F238E27FC236}">
                <a16:creationId xmlns:a16="http://schemas.microsoft.com/office/drawing/2014/main" id="{5A55FBA0-9551-4015-BB21-1C7AB8284ADE}"/>
              </a:ext>
            </a:extLst>
          </p:cNvPr>
          <p:cNvSpPr/>
          <p:nvPr/>
        </p:nvSpPr>
        <p:spPr>
          <a:xfrm>
            <a:off x="1530773" y="3259953"/>
            <a:ext cx="3241561" cy="732076"/>
          </a:xfrm>
          <a:prstGeom prst="wedgeRoundRectCallout">
            <a:avLst>
              <a:gd name="adj1" fmla="val 59650"/>
              <a:gd name="adj2" fmla="val 5139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サポート終了</a:t>
            </a:r>
            <a:endParaRPr kumimoji="1" lang="en-US" altLang="ja-JP" dirty="0"/>
          </a:p>
          <a:p>
            <a:pPr algn="ctr"/>
            <a:r>
              <a:rPr lang="en-US" altLang="ja-JP" dirty="0"/>
              <a:t>2024</a:t>
            </a:r>
            <a:r>
              <a:rPr lang="ja-JP" altLang="en-US" dirty="0"/>
              <a:t>年</a:t>
            </a:r>
            <a:r>
              <a:rPr lang="en-US" altLang="ja-JP" dirty="0"/>
              <a:t>1</a:t>
            </a:r>
            <a:r>
              <a:rPr lang="ja-JP" altLang="en-US" dirty="0"/>
              <a:t>月</a:t>
            </a:r>
            <a:r>
              <a:rPr lang="en-US" altLang="ja-JP" dirty="0"/>
              <a:t>1</a:t>
            </a:r>
            <a:r>
              <a:rPr lang="ja-JP" altLang="en-US" dirty="0"/>
              <a:t>日</a:t>
            </a:r>
            <a:endParaRPr kumimoji="1" lang="ja-JP" altLang="en-US" dirty="0"/>
          </a:p>
        </p:txBody>
      </p:sp>
      <p:sp>
        <p:nvSpPr>
          <p:cNvPr id="15" name="四角形: 角を丸くする 14">
            <a:extLst>
              <a:ext uri="{FF2B5EF4-FFF2-40B4-BE49-F238E27FC236}">
                <a16:creationId xmlns:a16="http://schemas.microsoft.com/office/drawing/2014/main" id="{B6FA8EDB-49C8-4736-93CB-D1F5AB34CB26}"/>
              </a:ext>
            </a:extLst>
          </p:cNvPr>
          <p:cNvSpPr/>
          <p:nvPr/>
        </p:nvSpPr>
        <p:spPr>
          <a:xfrm>
            <a:off x="5151642" y="3950286"/>
            <a:ext cx="745066" cy="278467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172F600D-53BF-4537-A1E8-31A9321A27EA}"/>
              </a:ext>
            </a:extLst>
          </p:cNvPr>
          <p:cNvPicPr>
            <a:picLocks noChangeAspect="1"/>
          </p:cNvPicPr>
          <p:nvPr/>
        </p:nvPicPr>
        <p:blipFill rotWithShape="1">
          <a:blip r:embed="rId3"/>
          <a:srcRect l="11469" r="67540"/>
          <a:stretch/>
        </p:blipFill>
        <p:spPr>
          <a:xfrm>
            <a:off x="501746" y="4611377"/>
            <a:ext cx="1740747" cy="2044020"/>
          </a:xfrm>
          <a:prstGeom prst="rect">
            <a:avLst/>
          </a:prstGeom>
        </p:spPr>
      </p:pic>
      <p:sp>
        <p:nvSpPr>
          <p:cNvPr id="17" name="テキスト ボックス 16">
            <a:extLst>
              <a:ext uri="{FF2B5EF4-FFF2-40B4-BE49-F238E27FC236}">
                <a16:creationId xmlns:a16="http://schemas.microsoft.com/office/drawing/2014/main" id="{8D2CF0BE-76CD-49D0-8858-7755076ED505}"/>
              </a:ext>
            </a:extLst>
          </p:cNvPr>
          <p:cNvSpPr txBox="1"/>
          <p:nvPr/>
        </p:nvSpPr>
        <p:spPr>
          <a:xfrm>
            <a:off x="702733" y="715462"/>
            <a:ext cx="10786533" cy="2246769"/>
          </a:xfrm>
          <a:prstGeom prst="rect">
            <a:avLst/>
          </a:prstGeom>
          <a:noFill/>
        </p:spPr>
        <p:txBody>
          <a:bodyPr wrap="square" rtlCol="0">
            <a:spAutoFit/>
          </a:bodyPr>
          <a:lstStyle/>
          <a:p>
            <a:r>
              <a:rPr kumimoji="1" lang="ja-JP" altLang="en-US" sz="2800" dirty="0">
                <a:solidFill>
                  <a:schemeClr val="tx2"/>
                </a:solidFill>
              </a:rPr>
              <a:t>新規導入はもちろんのこと既存機器のリプレイスに合わせて</a:t>
            </a:r>
            <a:endParaRPr kumimoji="1" lang="en-US" altLang="ja-JP" sz="2800" dirty="0">
              <a:solidFill>
                <a:schemeClr val="tx2"/>
              </a:solidFill>
            </a:endParaRPr>
          </a:p>
          <a:p>
            <a:r>
              <a:rPr lang="ja-JP" altLang="en-US" sz="2800" dirty="0">
                <a:solidFill>
                  <a:schemeClr val="tx2"/>
                </a:solidFill>
              </a:rPr>
              <a:t>今回ご紹介した</a:t>
            </a:r>
            <a:r>
              <a:rPr lang="en-US" altLang="ja-JP" sz="2800" dirty="0">
                <a:solidFill>
                  <a:schemeClr val="tx2"/>
                </a:solidFill>
              </a:rPr>
              <a:t>3</a:t>
            </a:r>
            <a:r>
              <a:rPr lang="ja-JP" altLang="en-US" sz="2800" dirty="0">
                <a:solidFill>
                  <a:schemeClr val="tx2"/>
                </a:solidFill>
              </a:rPr>
              <a:t>つのポイントを是非ご検討いただけますと幸いです。</a:t>
            </a:r>
            <a:endParaRPr lang="en-US" altLang="ja-JP" sz="2800" dirty="0">
              <a:solidFill>
                <a:schemeClr val="tx2"/>
              </a:solidFill>
            </a:endParaRPr>
          </a:p>
          <a:p>
            <a:endParaRPr kumimoji="1" lang="en-US" altLang="ja-JP" sz="2800" dirty="0">
              <a:solidFill>
                <a:schemeClr val="tx2"/>
              </a:solidFill>
            </a:endParaRPr>
          </a:p>
          <a:p>
            <a:r>
              <a:rPr lang="en-US" altLang="ja-JP" sz="2800" dirty="0">
                <a:solidFill>
                  <a:schemeClr val="tx2"/>
                </a:solidFill>
              </a:rPr>
              <a:t>Citrix ADC (ICA Proxy)</a:t>
            </a:r>
            <a:r>
              <a:rPr lang="ja-JP" altLang="en-US" sz="2800" dirty="0">
                <a:solidFill>
                  <a:schemeClr val="tx2"/>
                </a:solidFill>
              </a:rPr>
              <a:t>導入にあたってのご相談は、</a:t>
            </a:r>
            <a:endParaRPr lang="en-US" altLang="ja-JP" sz="2800" dirty="0">
              <a:solidFill>
                <a:schemeClr val="tx2"/>
              </a:solidFill>
            </a:endParaRPr>
          </a:p>
          <a:p>
            <a:r>
              <a:rPr lang="ja-JP" altLang="en-US" sz="2800" dirty="0">
                <a:solidFill>
                  <a:schemeClr val="tx2"/>
                </a:solidFill>
              </a:rPr>
              <a:t>担当営業またはお問合せ</a:t>
            </a:r>
            <a:r>
              <a:rPr lang="en-US" altLang="ja-JP" sz="2800" dirty="0">
                <a:solidFill>
                  <a:schemeClr val="tx2"/>
                </a:solidFill>
              </a:rPr>
              <a:t>Web</a:t>
            </a:r>
            <a:r>
              <a:rPr lang="ja-JP" altLang="en-US" sz="2800" dirty="0">
                <a:solidFill>
                  <a:schemeClr val="tx2"/>
                </a:solidFill>
              </a:rPr>
              <a:t>フォームよりお願いいたします。</a:t>
            </a:r>
            <a:endParaRPr kumimoji="1" lang="ja-JP" altLang="en-US" sz="2800" dirty="0">
              <a:solidFill>
                <a:schemeClr val="tx2"/>
              </a:solidFill>
            </a:endParaRPr>
          </a:p>
        </p:txBody>
      </p:sp>
      <p:pic>
        <p:nvPicPr>
          <p:cNvPr id="1026" name="Picture 2">
            <a:extLst>
              <a:ext uri="{FF2B5EF4-FFF2-40B4-BE49-F238E27FC236}">
                <a16:creationId xmlns:a16="http://schemas.microsoft.com/office/drawing/2014/main" id="{99242822-58F7-48DF-BE66-BD4CA45A2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557" y="3774543"/>
            <a:ext cx="2556670" cy="255667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FE748B65-355E-42A4-AED9-3BAEB17FCEA8}"/>
              </a:ext>
            </a:extLst>
          </p:cNvPr>
          <p:cNvSpPr txBox="1"/>
          <p:nvPr/>
        </p:nvSpPr>
        <p:spPr>
          <a:xfrm>
            <a:off x="7227929" y="3251323"/>
            <a:ext cx="4131733" cy="523220"/>
          </a:xfrm>
          <a:prstGeom prst="rect">
            <a:avLst/>
          </a:prstGeom>
          <a:noFill/>
        </p:spPr>
        <p:txBody>
          <a:bodyPr wrap="square" rtlCol="0">
            <a:spAutoFit/>
          </a:bodyPr>
          <a:lstStyle/>
          <a:p>
            <a:pPr algn="ctr"/>
            <a:r>
              <a:rPr kumimoji="1" lang="ja-JP" altLang="en-US" sz="2800" b="1" dirty="0">
                <a:solidFill>
                  <a:schemeClr val="accent1"/>
                </a:solidFill>
              </a:rPr>
              <a:t>お問合せ</a:t>
            </a:r>
            <a:r>
              <a:rPr kumimoji="1" lang="en-US" altLang="ja-JP" sz="2800" b="1" dirty="0">
                <a:solidFill>
                  <a:schemeClr val="accent1"/>
                </a:solidFill>
              </a:rPr>
              <a:t>Web</a:t>
            </a:r>
            <a:r>
              <a:rPr kumimoji="1" lang="ja-JP" altLang="en-US" sz="2800" b="1" dirty="0">
                <a:solidFill>
                  <a:schemeClr val="accent1"/>
                </a:solidFill>
              </a:rPr>
              <a:t>フォーム</a:t>
            </a:r>
          </a:p>
        </p:txBody>
      </p:sp>
      <p:sp>
        <p:nvSpPr>
          <p:cNvPr id="2" name="TextBox 1">
            <a:extLst>
              <a:ext uri="{FF2B5EF4-FFF2-40B4-BE49-F238E27FC236}">
                <a16:creationId xmlns:a16="http://schemas.microsoft.com/office/drawing/2014/main" id="{11DFA9C8-5122-3B42-12FA-42072CD3CC36}"/>
              </a:ext>
            </a:extLst>
          </p:cNvPr>
          <p:cNvSpPr txBox="1"/>
          <p:nvPr/>
        </p:nvSpPr>
        <p:spPr>
          <a:xfrm>
            <a:off x="4724400" y="3200400"/>
            <a:ext cx="184731"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endParaRPr lang="en-US" dirty="0">
              <a:cs typeface="Tahoma"/>
            </a:endParaRPr>
          </a:p>
        </p:txBody>
      </p:sp>
      <p:sp>
        <p:nvSpPr>
          <p:cNvPr id="4" name="TextBox 3">
            <a:extLst>
              <a:ext uri="{FF2B5EF4-FFF2-40B4-BE49-F238E27FC236}">
                <a16:creationId xmlns:a16="http://schemas.microsoft.com/office/drawing/2014/main" id="{ACA28C6F-1357-D02F-BF8F-D9529AFEF9F7}"/>
              </a:ext>
            </a:extLst>
          </p:cNvPr>
          <p:cNvSpPr txBox="1"/>
          <p:nvPr/>
        </p:nvSpPr>
        <p:spPr>
          <a:xfrm>
            <a:off x="6759286" y="6187786"/>
            <a:ext cx="5241756"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dirty="0">
                <a:ea typeface="+mn-lt"/>
                <a:cs typeface="+mn-lt"/>
              </a:rPr>
              <a:t>https://cn.teldevice.co.jp/product/citrix/form.html</a:t>
            </a:r>
            <a:endParaRPr lang="en-US" dirty="0"/>
          </a:p>
        </p:txBody>
      </p:sp>
    </p:spTree>
    <p:extLst>
      <p:ext uri="{BB962C8B-B14F-4D97-AF65-F5344CB8AC3E}">
        <p14:creationId xmlns:p14="http://schemas.microsoft.com/office/powerpoint/2010/main" val="2567817888"/>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191387C-EBF9-4A7B-993A-9F1E45E5A108}"/>
              </a:ext>
            </a:extLst>
          </p:cNvPr>
          <p:cNvSpPr txBox="1"/>
          <p:nvPr/>
        </p:nvSpPr>
        <p:spPr>
          <a:xfrm>
            <a:off x="3339253" y="3573791"/>
            <a:ext cx="5513493" cy="584775"/>
          </a:xfrm>
          <a:prstGeom prst="rect">
            <a:avLst/>
          </a:prstGeom>
          <a:noFill/>
        </p:spPr>
        <p:txBody>
          <a:bodyPr wrap="square" rtlCol="0">
            <a:spAutoFit/>
          </a:bodyPr>
          <a:lstStyle/>
          <a:p>
            <a:pPr algn="ctr"/>
            <a:r>
              <a:rPr kumimoji="1" lang="ja-JP" altLang="en-US" sz="3200" b="1" dirty="0">
                <a:solidFill>
                  <a:schemeClr val="accent1"/>
                </a:solidFill>
              </a:rPr>
              <a:t>ご清聴</a:t>
            </a:r>
            <a:r>
              <a:rPr kumimoji="1" lang="ja-JP" altLang="en-US" sz="3200" b="1">
                <a:solidFill>
                  <a:schemeClr val="accent1"/>
                </a:solidFill>
              </a:rPr>
              <a:t>ありがとうございました。</a:t>
            </a:r>
            <a:endParaRPr kumimoji="1" lang="ja-JP" altLang="en-US" sz="3200" b="1" dirty="0">
              <a:solidFill>
                <a:schemeClr val="accent1"/>
              </a:solidFill>
            </a:endParaRPr>
          </a:p>
        </p:txBody>
      </p:sp>
      <p:sp>
        <p:nvSpPr>
          <p:cNvPr id="5" name="テキスト ボックス 4">
            <a:extLst>
              <a:ext uri="{FF2B5EF4-FFF2-40B4-BE49-F238E27FC236}">
                <a16:creationId xmlns:a16="http://schemas.microsoft.com/office/drawing/2014/main" id="{DB427AA8-7BB9-40FA-93E8-16A125B05514}"/>
              </a:ext>
            </a:extLst>
          </p:cNvPr>
          <p:cNvSpPr txBox="1"/>
          <p:nvPr/>
        </p:nvSpPr>
        <p:spPr>
          <a:xfrm>
            <a:off x="2370144" y="2644170"/>
            <a:ext cx="7451710" cy="584775"/>
          </a:xfrm>
          <a:prstGeom prst="rect">
            <a:avLst/>
          </a:prstGeom>
          <a:noFill/>
        </p:spPr>
        <p:txBody>
          <a:bodyPr wrap="square" rtlCol="0">
            <a:spAutoFit/>
          </a:bodyPr>
          <a:lstStyle/>
          <a:p>
            <a:pPr algn="ctr"/>
            <a:r>
              <a:rPr kumimoji="1" lang="ja-JP" altLang="en-US" sz="3200" b="1" dirty="0">
                <a:solidFill>
                  <a:schemeClr val="accent1"/>
                </a:solidFill>
              </a:rPr>
              <a:t>アンケートへのご協力もお願いいたします。</a:t>
            </a:r>
          </a:p>
        </p:txBody>
      </p:sp>
    </p:spTree>
    <p:extLst>
      <p:ext uri="{BB962C8B-B14F-4D97-AF65-F5344CB8AC3E}">
        <p14:creationId xmlns:p14="http://schemas.microsoft.com/office/powerpoint/2010/main" val="298948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71C47DAD-B005-4A83-BBA0-F7D867D0BC0F}"/>
              </a:ext>
            </a:extLst>
          </p:cNvPr>
          <p:cNvSpPr/>
          <p:nvPr/>
        </p:nvSpPr>
        <p:spPr>
          <a:xfrm>
            <a:off x="4643362" y="1300481"/>
            <a:ext cx="7200000" cy="4860000"/>
          </a:xfrm>
          <a:prstGeom prst="rect">
            <a:avLst/>
          </a:prstGeom>
          <a:ln w="254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endParaRPr kumimoji="1" lang="ja-JP" altLang="en-US" b="1" dirty="0">
              <a:solidFill>
                <a:schemeClr val="bg1"/>
              </a:solidFill>
            </a:endParaRPr>
          </a:p>
        </p:txBody>
      </p:sp>
      <p:sp>
        <p:nvSpPr>
          <p:cNvPr id="2" name="タイトル 1">
            <a:extLst>
              <a:ext uri="{FF2B5EF4-FFF2-40B4-BE49-F238E27FC236}">
                <a16:creationId xmlns:a16="http://schemas.microsoft.com/office/drawing/2014/main" id="{EB6E0181-74A8-460C-BA05-4B9509B4D5CB}"/>
              </a:ext>
            </a:extLst>
          </p:cNvPr>
          <p:cNvSpPr>
            <a:spLocks noGrp="1"/>
          </p:cNvSpPr>
          <p:nvPr>
            <p:ph type="title"/>
          </p:nvPr>
        </p:nvSpPr>
        <p:spPr/>
        <p:txBody>
          <a:bodyPr/>
          <a:lstStyle/>
          <a:p>
            <a:r>
              <a:rPr kumimoji="1" lang="en-US" altLang="ja-JP" dirty="0"/>
              <a:t>CN BU</a:t>
            </a:r>
            <a:r>
              <a:rPr kumimoji="1" lang="ja-JP" altLang="en-US" dirty="0"/>
              <a:t>の特徴　～</a:t>
            </a:r>
            <a:r>
              <a:rPr kumimoji="1" lang="en-US" altLang="ja-JP" dirty="0"/>
              <a:t>3</a:t>
            </a:r>
            <a:r>
              <a:rPr kumimoji="1" lang="ja-JP" altLang="en-US" dirty="0"/>
              <a:t>つの力～</a:t>
            </a:r>
          </a:p>
        </p:txBody>
      </p:sp>
      <p:pic>
        <p:nvPicPr>
          <p:cNvPr id="4" name="Picture 2">
            <a:extLst>
              <a:ext uri="{FF2B5EF4-FFF2-40B4-BE49-F238E27FC236}">
                <a16:creationId xmlns:a16="http://schemas.microsoft.com/office/drawing/2014/main" id="{83E917D6-74B9-42CB-8A38-85953EA70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62" y="1054452"/>
            <a:ext cx="3240000" cy="92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二等辺三角形 7">
            <a:extLst>
              <a:ext uri="{FF2B5EF4-FFF2-40B4-BE49-F238E27FC236}">
                <a16:creationId xmlns:a16="http://schemas.microsoft.com/office/drawing/2014/main" id="{19230745-844D-4A4A-A75B-BD68768497D4}"/>
              </a:ext>
            </a:extLst>
          </p:cNvPr>
          <p:cNvSpPr/>
          <p:nvPr/>
        </p:nvSpPr>
        <p:spPr>
          <a:xfrm flipV="1">
            <a:off x="1504962" y="2263969"/>
            <a:ext cx="1620000" cy="288000"/>
          </a:xfrm>
          <a:prstGeom prs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36B1BA19-8B7E-4B8D-83A0-8DA8C8E192EA}"/>
              </a:ext>
            </a:extLst>
          </p:cNvPr>
          <p:cNvSpPr txBox="1"/>
          <p:nvPr/>
        </p:nvSpPr>
        <p:spPr>
          <a:xfrm>
            <a:off x="535402" y="5598975"/>
            <a:ext cx="3544560" cy="400110"/>
          </a:xfrm>
          <a:prstGeom prst="rect">
            <a:avLst/>
          </a:prstGeom>
          <a:noFill/>
        </p:spPr>
        <p:txBody>
          <a:bodyPr wrap="none">
            <a:spAutoFit/>
          </a:bodyPr>
          <a:lstStyle/>
          <a:p>
            <a:pPr algn="ctr"/>
            <a:r>
              <a:rPr lang="en-US" altLang="ja-JP" sz="2000" b="1" dirty="0">
                <a:solidFill>
                  <a:schemeClr val="accent1"/>
                </a:solidFill>
              </a:rPr>
              <a:t>2</a:t>
            </a:r>
            <a:r>
              <a:rPr lang="ja-JP" altLang="en-US" sz="2000" b="1" dirty="0">
                <a:solidFill>
                  <a:schemeClr val="accent1"/>
                </a:solidFill>
              </a:rPr>
              <a:t>つのビジネスを有する技術商社</a:t>
            </a:r>
          </a:p>
        </p:txBody>
      </p:sp>
      <p:sp>
        <p:nvSpPr>
          <p:cNvPr id="5" name="正方形/長方形 4">
            <a:extLst>
              <a:ext uri="{FF2B5EF4-FFF2-40B4-BE49-F238E27FC236}">
                <a16:creationId xmlns:a16="http://schemas.microsoft.com/office/drawing/2014/main" id="{0F11E187-C041-4649-B443-8DABAB7297B1}"/>
              </a:ext>
            </a:extLst>
          </p:cNvPr>
          <p:cNvSpPr/>
          <p:nvPr/>
        </p:nvSpPr>
        <p:spPr>
          <a:xfrm>
            <a:off x="507682" y="2803619"/>
            <a:ext cx="3600000" cy="1152000"/>
          </a:xfrm>
          <a:prstGeom prst="rect">
            <a:avLst/>
          </a:prstGeom>
          <a:solidFill>
            <a:schemeClr val="bg1"/>
          </a:solidFill>
          <a:ln w="2540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b="1" dirty="0">
              <a:solidFill>
                <a:schemeClr val="bg1"/>
              </a:solidFill>
            </a:endParaRPr>
          </a:p>
        </p:txBody>
      </p:sp>
      <p:sp>
        <p:nvSpPr>
          <p:cNvPr id="6" name="四角形: 角を丸くする 5">
            <a:extLst>
              <a:ext uri="{FF2B5EF4-FFF2-40B4-BE49-F238E27FC236}">
                <a16:creationId xmlns:a16="http://schemas.microsoft.com/office/drawing/2014/main" id="{795EFAFF-842E-4534-B7B8-6FBE7BC391D8}"/>
              </a:ext>
            </a:extLst>
          </p:cNvPr>
          <p:cNvSpPr>
            <a:spLocks noChangeAspect="1"/>
          </p:cNvSpPr>
          <p:nvPr/>
        </p:nvSpPr>
        <p:spPr>
          <a:xfrm>
            <a:off x="694962" y="2911619"/>
            <a:ext cx="936000" cy="93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rPr>
              <a:t>商社</a:t>
            </a:r>
            <a:br>
              <a:rPr kumimoji="1" lang="en-US" altLang="ja-JP" sz="1600" b="1" dirty="0">
                <a:solidFill>
                  <a:schemeClr val="bg1"/>
                </a:solidFill>
              </a:rPr>
            </a:br>
            <a:r>
              <a:rPr kumimoji="1" lang="ja-JP" altLang="en-US" sz="1600" b="1" dirty="0">
                <a:solidFill>
                  <a:schemeClr val="bg1"/>
                </a:solidFill>
              </a:rPr>
              <a:t>ビジネス</a:t>
            </a:r>
          </a:p>
        </p:txBody>
      </p:sp>
      <p:sp>
        <p:nvSpPr>
          <p:cNvPr id="7" name="四角形: 角を丸くする 6">
            <a:extLst>
              <a:ext uri="{FF2B5EF4-FFF2-40B4-BE49-F238E27FC236}">
                <a16:creationId xmlns:a16="http://schemas.microsoft.com/office/drawing/2014/main" id="{88A79706-E50C-456D-B05C-78A7ACD956ED}"/>
              </a:ext>
            </a:extLst>
          </p:cNvPr>
          <p:cNvSpPr>
            <a:spLocks noChangeAspect="1"/>
          </p:cNvSpPr>
          <p:nvPr/>
        </p:nvSpPr>
        <p:spPr>
          <a:xfrm>
            <a:off x="694962" y="4369003"/>
            <a:ext cx="936000" cy="93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rPr>
              <a:t>開発</a:t>
            </a:r>
            <a:br>
              <a:rPr kumimoji="1" lang="en-US" altLang="ja-JP" sz="1600" b="1" dirty="0">
                <a:solidFill>
                  <a:schemeClr val="bg1"/>
                </a:solidFill>
              </a:rPr>
            </a:br>
            <a:r>
              <a:rPr kumimoji="1" lang="ja-JP" altLang="en-US" sz="1600" b="1" dirty="0">
                <a:solidFill>
                  <a:schemeClr val="bg1"/>
                </a:solidFill>
              </a:rPr>
              <a:t>ビジネス</a:t>
            </a:r>
          </a:p>
        </p:txBody>
      </p:sp>
      <p:sp>
        <p:nvSpPr>
          <p:cNvPr id="10" name="テキスト ボックス 9">
            <a:extLst>
              <a:ext uri="{FF2B5EF4-FFF2-40B4-BE49-F238E27FC236}">
                <a16:creationId xmlns:a16="http://schemas.microsoft.com/office/drawing/2014/main" id="{63570D01-B9EA-4E33-A3E0-50937B255D9B}"/>
              </a:ext>
            </a:extLst>
          </p:cNvPr>
          <p:cNvSpPr txBox="1"/>
          <p:nvPr/>
        </p:nvSpPr>
        <p:spPr>
          <a:xfrm>
            <a:off x="1818242" y="3087232"/>
            <a:ext cx="2028119" cy="584775"/>
          </a:xfrm>
          <a:prstGeom prst="rect">
            <a:avLst/>
          </a:prstGeom>
          <a:noFill/>
        </p:spPr>
        <p:txBody>
          <a:bodyPr wrap="none">
            <a:spAutoFit/>
          </a:bodyPr>
          <a:lstStyle/>
          <a:p>
            <a:r>
              <a:rPr lang="ja-JP" altLang="en-US" sz="1600" dirty="0"/>
              <a:t>半導体製品やビジネス</a:t>
            </a:r>
            <a:br>
              <a:rPr lang="en-US" altLang="ja-JP" sz="1600" dirty="0"/>
            </a:br>
            <a:r>
              <a:rPr lang="ja-JP" altLang="en-US" sz="1600" dirty="0"/>
              <a:t>ソリューション等を提供</a:t>
            </a:r>
          </a:p>
        </p:txBody>
      </p:sp>
      <p:sp>
        <p:nvSpPr>
          <p:cNvPr id="13" name="加算記号 12">
            <a:extLst>
              <a:ext uri="{FF2B5EF4-FFF2-40B4-BE49-F238E27FC236}">
                <a16:creationId xmlns:a16="http://schemas.microsoft.com/office/drawing/2014/main" id="{681137BA-D082-4E10-AA90-26427C4AE97D}"/>
              </a:ext>
            </a:extLst>
          </p:cNvPr>
          <p:cNvSpPr>
            <a:spLocks noChangeAspect="1"/>
          </p:cNvSpPr>
          <p:nvPr/>
        </p:nvSpPr>
        <p:spPr>
          <a:xfrm>
            <a:off x="1954962" y="3748311"/>
            <a:ext cx="720000" cy="720000"/>
          </a:xfrm>
          <a:prstGeom prst="mathPlu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A49796BB-B3B1-4F0A-8889-C3CCC0390A8C}"/>
              </a:ext>
            </a:extLst>
          </p:cNvPr>
          <p:cNvSpPr txBox="1"/>
          <p:nvPr/>
        </p:nvSpPr>
        <p:spPr>
          <a:xfrm>
            <a:off x="1818242" y="4421505"/>
            <a:ext cx="2188420" cy="830997"/>
          </a:xfrm>
          <a:prstGeom prst="rect">
            <a:avLst/>
          </a:prstGeom>
          <a:noFill/>
        </p:spPr>
        <p:txBody>
          <a:bodyPr wrap="none">
            <a:spAutoFit/>
          </a:bodyPr>
          <a:lstStyle/>
          <a:p>
            <a:r>
              <a:rPr lang="ja-JP" altLang="en-US" sz="1600" dirty="0"/>
              <a:t>お客様のニーズに応えて</a:t>
            </a:r>
            <a:br>
              <a:rPr lang="en-US" altLang="ja-JP" sz="1600" dirty="0"/>
            </a:br>
            <a:r>
              <a:rPr lang="ja-JP" altLang="en-US" sz="1600" dirty="0"/>
              <a:t>設計受託や自社ブランド</a:t>
            </a:r>
            <a:br>
              <a:rPr lang="en-US" altLang="ja-JP" sz="1600" dirty="0"/>
            </a:br>
            <a:r>
              <a:rPr lang="ja-JP" altLang="en-US" sz="1600" dirty="0"/>
              <a:t>商品を提供</a:t>
            </a:r>
          </a:p>
        </p:txBody>
      </p:sp>
      <p:cxnSp>
        <p:nvCxnSpPr>
          <p:cNvPr id="17" name="直線コネクタ 16">
            <a:extLst>
              <a:ext uri="{FF2B5EF4-FFF2-40B4-BE49-F238E27FC236}">
                <a16:creationId xmlns:a16="http://schemas.microsoft.com/office/drawing/2014/main" id="{C9C78F80-E2E8-4864-B70E-2830BEA482E4}"/>
              </a:ext>
            </a:extLst>
          </p:cNvPr>
          <p:cNvCxnSpPr>
            <a:cxnSpLocks/>
          </p:cNvCxnSpPr>
          <p:nvPr/>
        </p:nvCxnSpPr>
        <p:spPr>
          <a:xfrm>
            <a:off x="4107682" y="3417284"/>
            <a:ext cx="540000" cy="0"/>
          </a:xfrm>
          <a:prstGeom prst="line">
            <a:avLst/>
          </a:prstGeom>
          <a:ln w="254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C97930BB-290C-41D0-868A-21CC8B9BAF39}"/>
              </a:ext>
            </a:extLst>
          </p:cNvPr>
          <p:cNvSpPr/>
          <p:nvPr/>
        </p:nvSpPr>
        <p:spPr>
          <a:xfrm>
            <a:off x="6083362" y="1101090"/>
            <a:ext cx="432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b="1" dirty="0">
                <a:solidFill>
                  <a:schemeClr val="bg1"/>
                </a:solidFill>
              </a:rPr>
              <a:t>CN</a:t>
            </a:r>
            <a:r>
              <a:rPr kumimoji="1" lang="ja-JP" altLang="en-US" sz="1600" b="1" dirty="0">
                <a:solidFill>
                  <a:schemeClr val="bg1"/>
                </a:solidFill>
              </a:rPr>
              <a:t>事業</a:t>
            </a:r>
            <a:r>
              <a:rPr kumimoji="1" lang="ja-JP" altLang="en-US" sz="1600" dirty="0">
                <a:solidFill>
                  <a:schemeClr val="bg1"/>
                </a:solidFill>
              </a:rPr>
              <a:t>（</a:t>
            </a:r>
            <a:r>
              <a:rPr kumimoji="1" lang="en-US" altLang="ja-JP" sz="1600" dirty="0">
                <a:solidFill>
                  <a:schemeClr val="bg1"/>
                </a:solidFill>
              </a:rPr>
              <a:t>Computer Network</a:t>
            </a:r>
            <a:r>
              <a:rPr kumimoji="1" lang="ja-JP" altLang="en-US" sz="1600" dirty="0">
                <a:solidFill>
                  <a:schemeClr val="bg1"/>
                </a:solidFill>
              </a:rPr>
              <a:t>事業）</a:t>
            </a:r>
          </a:p>
        </p:txBody>
      </p:sp>
      <p:sp>
        <p:nvSpPr>
          <p:cNvPr id="20" name="テキスト ボックス 19">
            <a:extLst>
              <a:ext uri="{FF2B5EF4-FFF2-40B4-BE49-F238E27FC236}">
                <a16:creationId xmlns:a16="http://schemas.microsoft.com/office/drawing/2014/main" id="{1B515FE3-EC65-4CAB-8425-A6EFF7BD5548}"/>
              </a:ext>
            </a:extLst>
          </p:cNvPr>
          <p:cNvSpPr txBox="1"/>
          <p:nvPr/>
        </p:nvSpPr>
        <p:spPr>
          <a:xfrm>
            <a:off x="5598362" y="5483609"/>
            <a:ext cx="5288627" cy="584775"/>
          </a:xfrm>
          <a:prstGeom prst="rect">
            <a:avLst/>
          </a:prstGeom>
          <a:noFill/>
        </p:spPr>
        <p:txBody>
          <a:bodyPr wrap="none">
            <a:spAutoFit/>
          </a:bodyPr>
          <a:lstStyle/>
          <a:p>
            <a:pPr algn="ctr"/>
            <a:r>
              <a:rPr lang="en-US" altLang="ja-JP" sz="1600" dirty="0"/>
              <a:t>CN</a:t>
            </a:r>
            <a:r>
              <a:rPr lang="ja-JP" altLang="en-US" sz="1600" dirty="0"/>
              <a:t>事業の強みである「</a:t>
            </a:r>
            <a:r>
              <a:rPr lang="ja-JP" altLang="en-US" sz="1600" b="1" dirty="0"/>
              <a:t>発掘力</a:t>
            </a:r>
            <a:r>
              <a:rPr lang="ja-JP" altLang="en-US" sz="1600" dirty="0"/>
              <a:t>」「</a:t>
            </a:r>
            <a:r>
              <a:rPr lang="ja-JP" altLang="en-US" sz="1600" b="1" dirty="0"/>
              <a:t>技術・サポート力</a:t>
            </a:r>
            <a:r>
              <a:rPr lang="ja-JP" altLang="en-US" sz="1600" dirty="0"/>
              <a:t>」「</a:t>
            </a:r>
            <a:r>
              <a:rPr lang="ja-JP" altLang="en-US" sz="1600" b="1" dirty="0"/>
              <a:t>品質力</a:t>
            </a:r>
            <a:r>
              <a:rPr lang="ja-JP" altLang="en-US" sz="1600" dirty="0"/>
              <a:t>」で</a:t>
            </a:r>
            <a:br>
              <a:rPr lang="en-US" altLang="ja-JP" sz="1600" dirty="0"/>
            </a:br>
            <a:r>
              <a:rPr lang="ja-JP" altLang="en-US" sz="1600" dirty="0"/>
              <a:t>お客様が求める最先端技術を「</a:t>
            </a:r>
            <a:r>
              <a:rPr lang="ja-JP" altLang="en-US" sz="1600" b="1" dirty="0"/>
              <a:t>高品質</a:t>
            </a:r>
            <a:r>
              <a:rPr lang="ja-JP" altLang="en-US" sz="1600" dirty="0"/>
              <a:t>」で提供</a:t>
            </a:r>
          </a:p>
        </p:txBody>
      </p:sp>
      <p:sp>
        <p:nvSpPr>
          <p:cNvPr id="21" name="正方形/長方形 20">
            <a:extLst>
              <a:ext uri="{FF2B5EF4-FFF2-40B4-BE49-F238E27FC236}">
                <a16:creationId xmlns:a16="http://schemas.microsoft.com/office/drawing/2014/main" id="{41E722B8-717D-4E4C-BD1C-7EEE750BAFBC}"/>
              </a:ext>
            </a:extLst>
          </p:cNvPr>
          <p:cNvSpPr/>
          <p:nvPr/>
        </p:nvSpPr>
        <p:spPr>
          <a:xfrm>
            <a:off x="5027281" y="1773236"/>
            <a:ext cx="648000" cy="3600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0" rIns="36000" bIns="36000"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rPr>
              <a:t>海外ＩＴベンダー</a:t>
            </a:r>
          </a:p>
        </p:txBody>
      </p:sp>
      <p:sp>
        <p:nvSpPr>
          <p:cNvPr id="22" name="正方形/長方形 21">
            <a:extLst>
              <a:ext uri="{FF2B5EF4-FFF2-40B4-BE49-F238E27FC236}">
                <a16:creationId xmlns:a16="http://schemas.microsoft.com/office/drawing/2014/main" id="{8A6C4A9D-8118-4E78-9487-FA33FAE44EE2}"/>
              </a:ext>
            </a:extLst>
          </p:cNvPr>
          <p:cNvSpPr/>
          <p:nvPr/>
        </p:nvSpPr>
        <p:spPr>
          <a:xfrm>
            <a:off x="9763213" y="1773236"/>
            <a:ext cx="648000" cy="252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0" rIns="36000" bIns="36000"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rPr>
              <a:t>パートナー様</a:t>
            </a:r>
          </a:p>
        </p:txBody>
      </p:sp>
      <p:sp>
        <p:nvSpPr>
          <p:cNvPr id="23" name="正方形/長方形 22">
            <a:extLst>
              <a:ext uri="{FF2B5EF4-FFF2-40B4-BE49-F238E27FC236}">
                <a16:creationId xmlns:a16="http://schemas.microsoft.com/office/drawing/2014/main" id="{F5817D07-33B1-4634-A345-DDDAD37CCC01}"/>
              </a:ext>
            </a:extLst>
          </p:cNvPr>
          <p:cNvSpPr/>
          <p:nvPr/>
        </p:nvSpPr>
        <p:spPr>
          <a:xfrm>
            <a:off x="10845338" y="1773236"/>
            <a:ext cx="648000" cy="36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0" rIns="36000" bIns="36000"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rPr>
              <a:t>お客様</a:t>
            </a:r>
          </a:p>
        </p:txBody>
      </p:sp>
      <p:sp>
        <p:nvSpPr>
          <p:cNvPr id="24" name="正方形/長方形 23">
            <a:extLst>
              <a:ext uri="{FF2B5EF4-FFF2-40B4-BE49-F238E27FC236}">
                <a16:creationId xmlns:a16="http://schemas.microsoft.com/office/drawing/2014/main" id="{9EA15C8C-E301-4C90-9F5A-2CCB62F73AC2}"/>
              </a:ext>
            </a:extLst>
          </p:cNvPr>
          <p:cNvSpPr/>
          <p:nvPr/>
        </p:nvSpPr>
        <p:spPr>
          <a:xfrm>
            <a:off x="6099247" y="1773236"/>
            <a:ext cx="3240000" cy="36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4" name="フリーフォーム: 図形 43">
            <a:extLst>
              <a:ext uri="{FF2B5EF4-FFF2-40B4-BE49-F238E27FC236}">
                <a16:creationId xmlns:a16="http://schemas.microsoft.com/office/drawing/2014/main" id="{B05B5A60-AF1B-4680-8968-D98A2F1D729D}"/>
              </a:ext>
            </a:extLst>
          </p:cNvPr>
          <p:cNvSpPr>
            <a:spLocks noChangeAspect="1"/>
          </p:cNvSpPr>
          <p:nvPr/>
        </p:nvSpPr>
        <p:spPr>
          <a:xfrm>
            <a:off x="7048501" y="3541453"/>
            <a:ext cx="670746" cy="463350"/>
          </a:xfrm>
          <a:custGeom>
            <a:avLst/>
            <a:gdLst>
              <a:gd name="connsiteX0" fmla="*/ 92610 w 670746"/>
              <a:gd name="connsiteY0" fmla="*/ 0 h 463350"/>
              <a:gd name="connsiteX1" fmla="*/ 601727 w 670746"/>
              <a:gd name="connsiteY1" fmla="*/ 210883 h 463350"/>
              <a:gd name="connsiteX2" fmla="*/ 670746 w 670746"/>
              <a:gd name="connsiteY2" fmla="*/ 294535 h 463350"/>
              <a:gd name="connsiteX3" fmla="*/ 651847 w 670746"/>
              <a:gd name="connsiteY3" fmla="*/ 317441 h 463350"/>
              <a:gd name="connsiteX4" fmla="*/ 585463 w 670746"/>
              <a:gd name="connsiteY4" fmla="*/ 439744 h 463350"/>
              <a:gd name="connsiteX5" fmla="*/ 578136 w 670746"/>
              <a:gd name="connsiteY5" fmla="*/ 463350 h 463350"/>
              <a:gd name="connsiteX6" fmla="*/ 525641 w 670746"/>
              <a:gd name="connsiteY6" fmla="*/ 455338 h 463350"/>
              <a:gd name="connsiteX7" fmla="*/ 7327 w 670746"/>
              <a:gd name="connsiteY7" fmla="*/ 30222 h 463350"/>
              <a:gd name="connsiteX8" fmla="*/ 0 w 670746"/>
              <a:gd name="connsiteY8" fmla="*/ 6616 h 463350"/>
              <a:gd name="connsiteX9" fmla="*/ 18994 w 670746"/>
              <a:gd name="connsiteY9" fmla="*/ 3717 h 463350"/>
              <a:gd name="connsiteX10" fmla="*/ 92610 w 670746"/>
              <a:gd name="connsiteY10" fmla="*/ 0 h 4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46" h="463350">
                <a:moveTo>
                  <a:pt x="92610" y="0"/>
                </a:moveTo>
                <a:cubicBezTo>
                  <a:pt x="291433" y="0"/>
                  <a:pt x="471433" y="80589"/>
                  <a:pt x="601727" y="210883"/>
                </a:cubicBezTo>
                <a:lnTo>
                  <a:pt x="670746" y="294535"/>
                </a:lnTo>
                <a:lnTo>
                  <a:pt x="651847" y="317441"/>
                </a:lnTo>
                <a:cubicBezTo>
                  <a:pt x="625969" y="355746"/>
                  <a:pt x="603680" y="396674"/>
                  <a:pt x="585463" y="439744"/>
                </a:cubicBezTo>
                <a:lnTo>
                  <a:pt x="578136" y="463350"/>
                </a:lnTo>
                <a:lnTo>
                  <a:pt x="525641" y="455338"/>
                </a:lnTo>
                <a:cubicBezTo>
                  <a:pt x="291290" y="407383"/>
                  <a:pt x="98412" y="245572"/>
                  <a:pt x="7327" y="30222"/>
                </a:cubicBezTo>
                <a:lnTo>
                  <a:pt x="0" y="6616"/>
                </a:lnTo>
                <a:lnTo>
                  <a:pt x="18994" y="3717"/>
                </a:lnTo>
                <a:cubicBezTo>
                  <a:pt x="43199" y="1259"/>
                  <a:pt x="67757" y="0"/>
                  <a:pt x="92610" y="0"/>
                </a:cubicBezTo>
                <a:close/>
              </a:path>
            </a:pathLst>
          </a:custGeom>
          <a:solidFill>
            <a:schemeClr val="accent2">
              <a:lumMod val="20000"/>
              <a:lumOff val="80000"/>
              <a:alpha val="8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kumimoji="1" lang="ja-JP" altLang="en-US" b="1" dirty="0">
              <a:solidFill>
                <a:schemeClr val="accent1"/>
              </a:solidFill>
            </a:endParaRPr>
          </a:p>
        </p:txBody>
      </p:sp>
      <p:sp>
        <p:nvSpPr>
          <p:cNvPr id="43" name="フリーフォーム: 図形 42">
            <a:extLst>
              <a:ext uri="{FF2B5EF4-FFF2-40B4-BE49-F238E27FC236}">
                <a16:creationId xmlns:a16="http://schemas.microsoft.com/office/drawing/2014/main" id="{91B3748E-74AC-4D9F-985F-19F31C1A74BC}"/>
              </a:ext>
            </a:extLst>
          </p:cNvPr>
          <p:cNvSpPr>
            <a:spLocks noChangeAspect="1"/>
          </p:cNvSpPr>
          <p:nvPr/>
        </p:nvSpPr>
        <p:spPr>
          <a:xfrm>
            <a:off x="7719248" y="3541453"/>
            <a:ext cx="670747" cy="463350"/>
          </a:xfrm>
          <a:custGeom>
            <a:avLst/>
            <a:gdLst>
              <a:gd name="connsiteX0" fmla="*/ 578136 w 670747"/>
              <a:gd name="connsiteY0" fmla="*/ 0 h 463350"/>
              <a:gd name="connsiteX1" fmla="*/ 651752 w 670747"/>
              <a:gd name="connsiteY1" fmla="*/ 3717 h 463350"/>
              <a:gd name="connsiteX2" fmla="*/ 670747 w 670747"/>
              <a:gd name="connsiteY2" fmla="*/ 6616 h 463350"/>
              <a:gd name="connsiteX3" fmla="*/ 663419 w 670747"/>
              <a:gd name="connsiteY3" fmla="*/ 30222 h 463350"/>
              <a:gd name="connsiteX4" fmla="*/ 145105 w 670747"/>
              <a:gd name="connsiteY4" fmla="*/ 455338 h 463350"/>
              <a:gd name="connsiteX5" fmla="*/ 92611 w 670747"/>
              <a:gd name="connsiteY5" fmla="*/ 463350 h 463350"/>
              <a:gd name="connsiteX6" fmla="*/ 85283 w 670747"/>
              <a:gd name="connsiteY6" fmla="*/ 439744 h 463350"/>
              <a:gd name="connsiteX7" fmla="*/ 18899 w 670747"/>
              <a:gd name="connsiteY7" fmla="*/ 317441 h 463350"/>
              <a:gd name="connsiteX8" fmla="*/ 0 w 670747"/>
              <a:gd name="connsiteY8" fmla="*/ 294535 h 463350"/>
              <a:gd name="connsiteX9" fmla="*/ 69019 w 670747"/>
              <a:gd name="connsiteY9" fmla="*/ 210883 h 463350"/>
              <a:gd name="connsiteX10" fmla="*/ 578136 w 670747"/>
              <a:gd name="connsiteY10" fmla="*/ 0 h 4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47" h="463350">
                <a:moveTo>
                  <a:pt x="578136" y="0"/>
                </a:moveTo>
                <a:cubicBezTo>
                  <a:pt x="602989" y="0"/>
                  <a:pt x="627548" y="1259"/>
                  <a:pt x="651752" y="3717"/>
                </a:cubicBezTo>
                <a:lnTo>
                  <a:pt x="670747" y="6616"/>
                </a:lnTo>
                <a:lnTo>
                  <a:pt x="663419" y="30222"/>
                </a:lnTo>
                <a:cubicBezTo>
                  <a:pt x="572334" y="245572"/>
                  <a:pt x="379457" y="407383"/>
                  <a:pt x="145105" y="455338"/>
                </a:cubicBezTo>
                <a:lnTo>
                  <a:pt x="92611" y="463350"/>
                </a:lnTo>
                <a:lnTo>
                  <a:pt x="85283" y="439744"/>
                </a:lnTo>
                <a:cubicBezTo>
                  <a:pt x="67066" y="396674"/>
                  <a:pt x="44777" y="355746"/>
                  <a:pt x="18899" y="317441"/>
                </a:cubicBezTo>
                <a:lnTo>
                  <a:pt x="0" y="294535"/>
                </a:lnTo>
                <a:lnTo>
                  <a:pt x="69019" y="210883"/>
                </a:lnTo>
                <a:cubicBezTo>
                  <a:pt x="199314" y="80589"/>
                  <a:pt x="379314" y="0"/>
                  <a:pt x="578136" y="0"/>
                </a:cubicBezTo>
                <a:close/>
              </a:path>
            </a:pathLst>
          </a:custGeom>
          <a:solidFill>
            <a:schemeClr val="accent2">
              <a:lumMod val="20000"/>
              <a:lumOff val="80000"/>
              <a:alpha val="8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kumimoji="1" lang="ja-JP" altLang="en-US" b="1" dirty="0">
              <a:solidFill>
                <a:schemeClr val="accent1"/>
              </a:solidFill>
            </a:endParaRPr>
          </a:p>
        </p:txBody>
      </p:sp>
      <p:sp>
        <p:nvSpPr>
          <p:cNvPr id="42" name="フリーフォーム: 図形 41">
            <a:extLst>
              <a:ext uri="{FF2B5EF4-FFF2-40B4-BE49-F238E27FC236}">
                <a16:creationId xmlns:a16="http://schemas.microsoft.com/office/drawing/2014/main" id="{0254240C-9EAE-4FB2-94B7-B525BCF1DA59}"/>
              </a:ext>
            </a:extLst>
          </p:cNvPr>
          <p:cNvSpPr>
            <a:spLocks noChangeAspect="1"/>
          </p:cNvSpPr>
          <p:nvPr/>
        </p:nvSpPr>
        <p:spPr>
          <a:xfrm>
            <a:off x="7577383" y="4004804"/>
            <a:ext cx="283728" cy="682115"/>
          </a:xfrm>
          <a:custGeom>
            <a:avLst/>
            <a:gdLst>
              <a:gd name="connsiteX0" fmla="*/ 49254 w 283728"/>
              <a:gd name="connsiteY0" fmla="*/ 0 h 682115"/>
              <a:gd name="connsiteX1" fmla="*/ 68248 w 283728"/>
              <a:gd name="connsiteY1" fmla="*/ 2899 h 682115"/>
              <a:gd name="connsiteX2" fmla="*/ 141864 w 283728"/>
              <a:gd name="connsiteY2" fmla="*/ 6616 h 682115"/>
              <a:gd name="connsiteX3" fmla="*/ 215480 w 283728"/>
              <a:gd name="connsiteY3" fmla="*/ 2899 h 682115"/>
              <a:gd name="connsiteX4" fmla="*/ 234475 w 283728"/>
              <a:gd name="connsiteY4" fmla="*/ 0 h 682115"/>
              <a:gd name="connsiteX5" fmla="*/ 269100 w 283728"/>
              <a:gd name="connsiteY5" fmla="*/ 111545 h 682115"/>
              <a:gd name="connsiteX6" fmla="*/ 283728 w 283728"/>
              <a:gd name="connsiteY6" fmla="*/ 256650 h 682115"/>
              <a:gd name="connsiteX7" fmla="*/ 160763 w 283728"/>
              <a:gd name="connsiteY7" fmla="*/ 659209 h 682115"/>
              <a:gd name="connsiteX8" fmla="*/ 141864 w 283728"/>
              <a:gd name="connsiteY8" fmla="*/ 682115 h 682115"/>
              <a:gd name="connsiteX9" fmla="*/ 122965 w 283728"/>
              <a:gd name="connsiteY9" fmla="*/ 659209 h 682115"/>
              <a:gd name="connsiteX10" fmla="*/ 0 w 283728"/>
              <a:gd name="connsiteY10" fmla="*/ 256650 h 682115"/>
              <a:gd name="connsiteX11" fmla="*/ 14628 w 283728"/>
              <a:gd name="connsiteY11" fmla="*/ 111545 h 682115"/>
              <a:gd name="connsiteX12" fmla="*/ 49254 w 283728"/>
              <a:gd name="connsiteY12" fmla="*/ 0 h 68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728" h="682115">
                <a:moveTo>
                  <a:pt x="49254" y="0"/>
                </a:moveTo>
                <a:lnTo>
                  <a:pt x="68248" y="2899"/>
                </a:lnTo>
                <a:cubicBezTo>
                  <a:pt x="92453" y="5357"/>
                  <a:pt x="117011" y="6616"/>
                  <a:pt x="141864" y="6616"/>
                </a:cubicBezTo>
                <a:cubicBezTo>
                  <a:pt x="166717" y="6616"/>
                  <a:pt x="191276" y="5357"/>
                  <a:pt x="215480" y="2899"/>
                </a:cubicBezTo>
                <a:lnTo>
                  <a:pt x="234475" y="0"/>
                </a:lnTo>
                <a:lnTo>
                  <a:pt x="269100" y="111545"/>
                </a:lnTo>
                <a:cubicBezTo>
                  <a:pt x="278691" y="158415"/>
                  <a:pt x="283728" y="206945"/>
                  <a:pt x="283728" y="256650"/>
                </a:cubicBezTo>
                <a:cubicBezTo>
                  <a:pt x="283728" y="405767"/>
                  <a:pt x="238397" y="544296"/>
                  <a:pt x="160763" y="659209"/>
                </a:cubicBezTo>
                <a:lnTo>
                  <a:pt x="141864" y="682115"/>
                </a:lnTo>
                <a:lnTo>
                  <a:pt x="122965" y="659209"/>
                </a:lnTo>
                <a:cubicBezTo>
                  <a:pt x="45331" y="544296"/>
                  <a:pt x="0" y="405767"/>
                  <a:pt x="0" y="256650"/>
                </a:cubicBezTo>
                <a:cubicBezTo>
                  <a:pt x="0" y="206945"/>
                  <a:pt x="5037" y="158415"/>
                  <a:pt x="14628" y="111545"/>
                </a:cubicBezTo>
                <a:lnTo>
                  <a:pt x="49254" y="0"/>
                </a:lnTo>
                <a:close/>
              </a:path>
            </a:pathLst>
          </a:custGeom>
          <a:solidFill>
            <a:schemeClr val="accent2">
              <a:lumMod val="20000"/>
              <a:lumOff val="80000"/>
              <a:alpha val="8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kumimoji="1" lang="ja-JP" altLang="en-US" b="1" dirty="0">
              <a:solidFill>
                <a:schemeClr val="accent1"/>
              </a:solidFill>
            </a:endParaRPr>
          </a:p>
        </p:txBody>
      </p:sp>
      <p:sp>
        <p:nvSpPr>
          <p:cNvPr id="41" name="フリーフォーム: 図形 40">
            <a:extLst>
              <a:ext uri="{FF2B5EF4-FFF2-40B4-BE49-F238E27FC236}">
                <a16:creationId xmlns:a16="http://schemas.microsoft.com/office/drawing/2014/main" id="{6D647122-EF85-4A86-8553-0C9DCA00775B}"/>
              </a:ext>
            </a:extLst>
          </p:cNvPr>
          <p:cNvSpPr>
            <a:spLocks noChangeAspect="1"/>
          </p:cNvSpPr>
          <p:nvPr/>
        </p:nvSpPr>
        <p:spPr>
          <a:xfrm>
            <a:off x="6999247" y="2571420"/>
            <a:ext cx="1440000" cy="1264569"/>
          </a:xfrm>
          <a:custGeom>
            <a:avLst/>
            <a:gdLst>
              <a:gd name="connsiteX0" fmla="*/ 720000 w 1440000"/>
              <a:gd name="connsiteY0" fmla="*/ 0 h 1264569"/>
              <a:gd name="connsiteX1" fmla="*/ 1440000 w 1440000"/>
              <a:gd name="connsiteY1" fmla="*/ 720000 h 1264569"/>
              <a:gd name="connsiteX2" fmla="*/ 1425372 w 1440000"/>
              <a:gd name="connsiteY2" fmla="*/ 865105 h 1264569"/>
              <a:gd name="connsiteX3" fmla="*/ 1390747 w 1440000"/>
              <a:gd name="connsiteY3" fmla="*/ 976650 h 1264569"/>
              <a:gd name="connsiteX4" fmla="*/ 1371752 w 1440000"/>
              <a:gd name="connsiteY4" fmla="*/ 973751 h 1264569"/>
              <a:gd name="connsiteX5" fmla="*/ 1298136 w 1440000"/>
              <a:gd name="connsiteY5" fmla="*/ 970034 h 1264569"/>
              <a:gd name="connsiteX6" fmla="*/ 789019 w 1440000"/>
              <a:gd name="connsiteY6" fmla="*/ 1180917 h 1264569"/>
              <a:gd name="connsiteX7" fmla="*/ 720000 w 1440000"/>
              <a:gd name="connsiteY7" fmla="*/ 1264569 h 1264569"/>
              <a:gd name="connsiteX8" fmla="*/ 650981 w 1440000"/>
              <a:gd name="connsiteY8" fmla="*/ 1180917 h 1264569"/>
              <a:gd name="connsiteX9" fmla="*/ 141864 w 1440000"/>
              <a:gd name="connsiteY9" fmla="*/ 970034 h 1264569"/>
              <a:gd name="connsiteX10" fmla="*/ 68248 w 1440000"/>
              <a:gd name="connsiteY10" fmla="*/ 973751 h 1264569"/>
              <a:gd name="connsiteX11" fmla="*/ 49254 w 1440000"/>
              <a:gd name="connsiteY11" fmla="*/ 976650 h 1264569"/>
              <a:gd name="connsiteX12" fmla="*/ 14628 w 1440000"/>
              <a:gd name="connsiteY12" fmla="*/ 865105 h 1264569"/>
              <a:gd name="connsiteX13" fmla="*/ 0 w 1440000"/>
              <a:gd name="connsiteY13" fmla="*/ 720000 h 1264569"/>
              <a:gd name="connsiteX14" fmla="*/ 720000 w 1440000"/>
              <a:gd name="connsiteY14" fmla="*/ 0 h 126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0000" h="1264569">
                <a:moveTo>
                  <a:pt x="720000" y="0"/>
                </a:moveTo>
                <a:cubicBezTo>
                  <a:pt x="1117645" y="0"/>
                  <a:pt x="1440000" y="322355"/>
                  <a:pt x="1440000" y="720000"/>
                </a:cubicBezTo>
                <a:cubicBezTo>
                  <a:pt x="1440000" y="769706"/>
                  <a:pt x="1434963" y="818235"/>
                  <a:pt x="1425372" y="865105"/>
                </a:cubicBezTo>
                <a:lnTo>
                  <a:pt x="1390747" y="976650"/>
                </a:lnTo>
                <a:lnTo>
                  <a:pt x="1371752" y="973751"/>
                </a:lnTo>
                <a:cubicBezTo>
                  <a:pt x="1347548" y="971293"/>
                  <a:pt x="1322989" y="970034"/>
                  <a:pt x="1298136" y="970034"/>
                </a:cubicBezTo>
                <a:cubicBezTo>
                  <a:pt x="1099314" y="970034"/>
                  <a:pt x="919314" y="1050623"/>
                  <a:pt x="789019" y="1180917"/>
                </a:cubicBezTo>
                <a:lnTo>
                  <a:pt x="720000" y="1264569"/>
                </a:lnTo>
                <a:lnTo>
                  <a:pt x="650981" y="1180917"/>
                </a:lnTo>
                <a:cubicBezTo>
                  <a:pt x="520687" y="1050623"/>
                  <a:pt x="340687" y="970034"/>
                  <a:pt x="141864" y="970034"/>
                </a:cubicBezTo>
                <a:cubicBezTo>
                  <a:pt x="117011" y="970034"/>
                  <a:pt x="92453" y="971293"/>
                  <a:pt x="68248" y="973751"/>
                </a:cubicBezTo>
                <a:lnTo>
                  <a:pt x="49254" y="976650"/>
                </a:lnTo>
                <a:lnTo>
                  <a:pt x="14628" y="865105"/>
                </a:lnTo>
                <a:cubicBezTo>
                  <a:pt x="5037" y="818235"/>
                  <a:pt x="0" y="769706"/>
                  <a:pt x="0" y="720000"/>
                </a:cubicBezTo>
                <a:cubicBezTo>
                  <a:pt x="0" y="322355"/>
                  <a:pt x="322355" y="0"/>
                  <a:pt x="720000" y="0"/>
                </a:cubicBezTo>
                <a:close/>
              </a:path>
            </a:pathLst>
          </a:custGeom>
          <a:solidFill>
            <a:schemeClr val="bg1">
              <a:alpha val="8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kumimoji="1" lang="ja-JP" altLang="en-US" b="1" dirty="0">
              <a:solidFill>
                <a:schemeClr val="accent1"/>
              </a:solidFill>
            </a:endParaRPr>
          </a:p>
        </p:txBody>
      </p:sp>
      <p:sp>
        <p:nvSpPr>
          <p:cNvPr id="39" name="フリーフォーム: 図形 38">
            <a:extLst>
              <a:ext uri="{FF2B5EF4-FFF2-40B4-BE49-F238E27FC236}">
                <a16:creationId xmlns:a16="http://schemas.microsoft.com/office/drawing/2014/main" id="{56ED4108-E8F1-4E5D-BD41-99D1643BF540}"/>
              </a:ext>
            </a:extLst>
          </p:cNvPr>
          <p:cNvSpPr>
            <a:spLocks noChangeAspect="1"/>
          </p:cNvSpPr>
          <p:nvPr/>
        </p:nvSpPr>
        <p:spPr>
          <a:xfrm>
            <a:off x="6421111" y="3548069"/>
            <a:ext cx="1298136" cy="1433384"/>
          </a:xfrm>
          <a:custGeom>
            <a:avLst/>
            <a:gdLst>
              <a:gd name="connsiteX0" fmla="*/ 627390 w 1298136"/>
              <a:gd name="connsiteY0" fmla="*/ 0 h 1433384"/>
              <a:gd name="connsiteX1" fmla="*/ 634717 w 1298136"/>
              <a:gd name="connsiteY1" fmla="*/ 23606 h 1433384"/>
              <a:gd name="connsiteX2" fmla="*/ 1153031 w 1298136"/>
              <a:gd name="connsiteY2" fmla="*/ 448722 h 1433384"/>
              <a:gd name="connsiteX3" fmla="*/ 1205526 w 1298136"/>
              <a:gd name="connsiteY3" fmla="*/ 456734 h 1433384"/>
              <a:gd name="connsiteX4" fmla="*/ 1170900 w 1298136"/>
              <a:gd name="connsiteY4" fmla="*/ 568279 h 1433384"/>
              <a:gd name="connsiteX5" fmla="*/ 1156272 w 1298136"/>
              <a:gd name="connsiteY5" fmla="*/ 713384 h 1433384"/>
              <a:gd name="connsiteX6" fmla="*/ 1279237 w 1298136"/>
              <a:gd name="connsiteY6" fmla="*/ 1115943 h 1433384"/>
              <a:gd name="connsiteX7" fmla="*/ 1298136 w 1298136"/>
              <a:gd name="connsiteY7" fmla="*/ 1138849 h 1433384"/>
              <a:gd name="connsiteX8" fmla="*/ 1229117 w 1298136"/>
              <a:gd name="connsiteY8" fmla="*/ 1222501 h 1433384"/>
              <a:gd name="connsiteX9" fmla="*/ 720000 w 1298136"/>
              <a:gd name="connsiteY9" fmla="*/ 1433384 h 1433384"/>
              <a:gd name="connsiteX10" fmla="*/ 0 w 1298136"/>
              <a:gd name="connsiteY10" fmla="*/ 713384 h 1433384"/>
              <a:gd name="connsiteX11" fmla="*/ 574895 w 1298136"/>
              <a:gd name="connsiteY11" fmla="*/ 8012 h 1433384"/>
              <a:gd name="connsiteX12" fmla="*/ 627390 w 1298136"/>
              <a:gd name="connsiteY12" fmla="*/ 0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8136" h="1433384">
                <a:moveTo>
                  <a:pt x="627390" y="0"/>
                </a:moveTo>
                <a:lnTo>
                  <a:pt x="634717" y="23606"/>
                </a:lnTo>
                <a:cubicBezTo>
                  <a:pt x="725802" y="238956"/>
                  <a:pt x="918680" y="400767"/>
                  <a:pt x="1153031" y="448722"/>
                </a:cubicBezTo>
                <a:lnTo>
                  <a:pt x="1205526" y="456734"/>
                </a:lnTo>
                <a:lnTo>
                  <a:pt x="1170900" y="568279"/>
                </a:lnTo>
                <a:cubicBezTo>
                  <a:pt x="1161309" y="615149"/>
                  <a:pt x="1156272" y="663679"/>
                  <a:pt x="1156272" y="713384"/>
                </a:cubicBezTo>
                <a:cubicBezTo>
                  <a:pt x="1156272" y="862501"/>
                  <a:pt x="1201603" y="1001030"/>
                  <a:pt x="1279237" y="1115943"/>
                </a:cubicBezTo>
                <a:lnTo>
                  <a:pt x="1298136" y="1138849"/>
                </a:lnTo>
                <a:lnTo>
                  <a:pt x="1229117" y="1222501"/>
                </a:lnTo>
                <a:cubicBezTo>
                  <a:pt x="1098823" y="1352795"/>
                  <a:pt x="918823" y="1433384"/>
                  <a:pt x="720000" y="1433384"/>
                </a:cubicBezTo>
                <a:cubicBezTo>
                  <a:pt x="322355" y="1433384"/>
                  <a:pt x="0" y="1111029"/>
                  <a:pt x="0" y="713384"/>
                </a:cubicBezTo>
                <a:cubicBezTo>
                  <a:pt x="0" y="365445"/>
                  <a:pt x="246803" y="75149"/>
                  <a:pt x="574895" y="8012"/>
                </a:cubicBezTo>
                <a:lnTo>
                  <a:pt x="627390" y="0"/>
                </a:lnTo>
                <a:close/>
              </a:path>
            </a:pathLst>
          </a:custGeom>
          <a:solidFill>
            <a:schemeClr val="bg1">
              <a:alpha val="8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kumimoji="1" lang="ja-JP" altLang="en-US" b="1" dirty="0">
              <a:solidFill>
                <a:schemeClr val="accent1"/>
              </a:solidFill>
            </a:endParaRPr>
          </a:p>
        </p:txBody>
      </p:sp>
      <p:sp>
        <p:nvSpPr>
          <p:cNvPr id="38" name="フリーフォーム: 図形 37">
            <a:extLst>
              <a:ext uri="{FF2B5EF4-FFF2-40B4-BE49-F238E27FC236}">
                <a16:creationId xmlns:a16="http://schemas.microsoft.com/office/drawing/2014/main" id="{E3FE8D91-DD48-4EDA-84A8-BA8DAAE97CE3}"/>
              </a:ext>
            </a:extLst>
          </p:cNvPr>
          <p:cNvSpPr>
            <a:spLocks noChangeAspect="1"/>
          </p:cNvSpPr>
          <p:nvPr/>
        </p:nvSpPr>
        <p:spPr>
          <a:xfrm>
            <a:off x="7719247" y="3548069"/>
            <a:ext cx="1298136" cy="1433384"/>
          </a:xfrm>
          <a:custGeom>
            <a:avLst/>
            <a:gdLst>
              <a:gd name="connsiteX0" fmla="*/ 670747 w 1298136"/>
              <a:gd name="connsiteY0" fmla="*/ 0 h 1433384"/>
              <a:gd name="connsiteX1" fmla="*/ 723241 w 1298136"/>
              <a:gd name="connsiteY1" fmla="*/ 8012 h 1433384"/>
              <a:gd name="connsiteX2" fmla="*/ 1298136 w 1298136"/>
              <a:gd name="connsiteY2" fmla="*/ 713384 h 1433384"/>
              <a:gd name="connsiteX3" fmla="*/ 578136 w 1298136"/>
              <a:gd name="connsiteY3" fmla="*/ 1433384 h 1433384"/>
              <a:gd name="connsiteX4" fmla="*/ 69019 w 1298136"/>
              <a:gd name="connsiteY4" fmla="*/ 1222501 h 1433384"/>
              <a:gd name="connsiteX5" fmla="*/ 0 w 1298136"/>
              <a:gd name="connsiteY5" fmla="*/ 1138849 h 1433384"/>
              <a:gd name="connsiteX6" fmla="*/ 18899 w 1298136"/>
              <a:gd name="connsiteY6" fmla="*/ 1115943 h 1433384"/>
              <a:gd name="connsiteX7" fmla="*/ 141864 w 1298136"/>
              <a:gd name="connsiteY7" fmla="*/ 713384 h 1433384"/>
              <a:gd name="connsiteX8" fmla="*/ 127236 w 1298136"/>
              <a:gd name="connsiteY8" fmla="*/ 568279 h 1433384"/>
              <a:gd name="connsiteX9" fmla="*/ 92611 w 1298136"/>
              <a:gd name="connsiteY9" fmla="*/ 456734 h 1433384"/>
              <a:gd name="connsiteX10" fmla="*/ 145105 w 1298136"/>
              <a:gd name="connsiteY10" fmla="*/ 448722 h 1433384"/>
              <a:gd name="connsiteX11" fmla="*/ 663419 w 1298136"/>
              <a:gd name="connsiteY11" fmla="*/ 23606 h 1433384"/>
              <a:gd name="connsiteX12" fmla="*/ 670747 w 1298136"/>
              <a:gd name="connsiteY12" fmla="*/ 0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8136" h="1433384">
                <a:moveTo>
                  <a:pt x="670747" y="0"/>
                </a:moveTo>
                <a:lnTo>
                  <a:pt x="723241" y="8012"/>
                </a:lnTo>
                <a:cubicBezTo>
                  <a:pt x="1051333" y="75149"/>
                  <a:pt x="1298136" y="365445"/>
                  <a:pt x="1298136" y="713384"/>
                </a:cubicBezTo>
                <a:cubicBezTo>
                  <a:pt x="1298136" y="1111029"/>
                  <a:pt x="975781" y="1433384"/>
                  <a:pt x="578136" y="1433384"/>
                </a:cubicBezTo>
                <a:cubicBezTo>
                  <a:pt x="379314" y="1433384"/>
                  <a:pt x="199314" y="1352795"/>
                  <a:pt x="69019" y="1222501"/>
                </a:cubicBezTo>
                <a:lnTo>
                  <a:pt x="0" y="1138849"/>
                </a:lnTo>
                <a:lnTo>
                  <a:pt x="18899" y="1115943"/>
                </a:lnTo>
                <a:cubicBezTo>
                  <a:pt x="96533" y="1001030"/>
                  <a:pt x="141864" y="862501"/>
                  <a:pt x="141864" y="713384"/>
                </a:cubicBezTo>
                <a:cubicBezTo>
                  <a:pt x="141864" y="663679"/>
                  <a:pt x="136827" y="615149"/>
                  <a:pt x="127236" y="568279"/>
                </a:cubicBezTo>
                <a:lnTo>
                  <a:pt x="92611" y="456734"/>
                </a:lnTo>
                <a:lnTo>
                  <a:pt x="145105" y="448722"/>
                </a:lnTo>
                <a:cubicBezTo>
                  <a:pt x="379457" y="400767"/>
                  <a:pt x="572334" y="238956"/>
                  <a:pt x="663419" y="23606"/>
                </a:cubicBezTo>
                <a:lnTo>
                  <a:pt x="670747" y="0"/>
                </a:lnTo>
                <a:close/>
              </a:path>
            </a:pathLst>
          </a:custGeom>
          <a:solidFill>
            <a:schemeClr val="bg1">
              <a:alpha val="8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kumimoji="1" lang="ja-JP" altLang="en-US" b="1" dirty="0">
              <a:solidFill>
                <a:schemeClr val="accent1"/>
              </a:solidFill>
            </a:endParaRPr>
          </a:p>
        </p:txBody>
      </p:sp>
      <p:sp>
        <p:nvSpPr>
          <p:cNvPr id="34" name="フリーフォーム: 図形 33">
            <a:extLst>
              <a:ext uri="{FF2B5EF4-FFF2-40B4-BE49-F238E27FC236}">
                <a16:creationId xmlns:a16="http://schemas.microsoft.com/office/drawing/2014/main" id="{36C8E3D8-E570-431C-8869-5E445BD83DDC}"/>
              </a:ext>
            </a:extLst>
          </p:cNvPr>
          <p:cNvSpPr>
            <a:spLocks noChangeAspect="1"/>
          </p:cNvSpPr>
          <p:nvPr/>
        </p:nvSpPr>
        <p:spPr>
          <a:xfrm>
            <a:off x="7626638" y="3835989"/>
            <a:ext cx="185221" cy="175431"/>
          </a:xfrm>
          <a:custGeom>
            <a:avLst/>
            <a:gdLst>
              <a:gd name="connsiteX0" fmla="*/ 92610 w 185221"/>
              <a:gd name="connsiteY0" fmla="*/ 0 h 175431"/>
              <a:gd name="connsiteX1" fmla="*/ 111509 w 185221"/>
              <a:gd name="connsiteY1" fmla="*/ 22906 h 175431"/>
              <a:gd name="connsiteX2" fmla="*/ 177893 w 185221"/>
              <a:gd name="connsiteY2" fmla="*/ 145209 h 175431"/>
              <a:gd name="connsiteX3" fmla="*/ 185221 w 185221"/>
              <a:gd name="connsiteY3" fmla="*/ 168815 h 175431"/>
              <a:gd name="connsiteX4" fmla="*/ 166226 w 185221"/>
              <a:gd name="connsiteY4" fmla="*/ 171714 h 175431"/>
              <a:gd name="connsiteX5" fmla="*/ 92610 w 185221"/>
              <a:gd name="connsiteY5" fmla="*/ 175431 h 175431"/>
              <a:gd name="connsiteX6" fmla="*/ 18994 w 185221"/>
              <a:gd name="connsiteY6" fmla="*/ 171714 h 175431"/>
              <a:gd name="connsiteX7" fmla="*/ 0 w 185221"/>
              <a:gd name="connsiteY7" fmla="*/ 168815 h 175431"/>
              <a:gd name="connsiteX8" fmla="*/ 7327 w 185221"/>
              <a:gd name="connsiteY8" fmla="*/ 145209 h 175431"/>
              <a:gd name="connsiteX9" fmla="*/ 73711 w 185221"/>
              <a:gd name="connsiteY9" fmla="*/ 22906 h 175431"/>
              <a:gd name="connsiteX10" fmla="*/ 92610 w 185221"/>
              <a:gd name="connsiteY10" fmla="*/ 0 h 17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221" h="175431">
                <a:moveTo>
                  <a:pt x="92610" y="0"/>
                </a:moveTo>
                <a:lnTo>
                  <a:pt x="111509" y="22906"/>
                </a:lnTo>
                <a:cubicBezTo>
                  <a:pt x="137387" y="61211"/>
                  <a:pt x="159676" y="102139"/>
                  <a:pt x="177893" y="145209"/>
                </a:cubicBezTo>
                <a:lnTo>
                  <a:pt x="185221" y="168815"/>
                </a:lnTo>
                <a:lnTo>
                  <a:pt x="166226" y="171714"/>
                </a:lnTo>
                <a:cubicBezTo>
                  <a:pt x="142022" y="174172"/>
                  <a:pt x="117463" y="175431"/>
                  <a:pt x="92610" y="175431"/>
                </a:cubicBezTo>
                <a:cubicBezTo>
                  <a:pt x="67757" y="175431"/>
                  <a:pt x="43199" y="174172"/>
                  <a:pt x="18994" y="171714"/>
                </a:cubicBezTo>
                <a:lnTo>
                  <a:pt x="0" y="168815"/>
                </a:lnTo>
                <a:lnTo>
                  <a:pt x="7327" y="145209"/>
                </a:lnTo>
                <a:cubicBezTo>
                  <a:pt x="25544" y="102139"/>
                  <a:pt x="47833" y="61211"/>
                  <a:pt x="73711" y="22906"/>
                </a:cubicBezTo>
                <a:lnTo>
                  <a:pt x="92610" y="0"/>
                </a:lnTo>
                <a:close/>
              </a:path>
            </a:pathLst>
          </a:custGeom>
          <a:solidFill>
            <a:schemeClr val="accent2">
              <a:lumMod val="60000"/>
              <a:lumOff val="40000"/>
              <a:alpha val="8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kumimoji="1" lang="ja-JP" altLang="en-US" b="1" dirty="0">
              <a:solidFill>
                <a:schemeClr val="accent1"/>
              </a:solidFill>
            </a:endParaRPr>
          </a:p>
        </p:txBody>
      </p:sp>
      <p:sp>
        <p:nvSpPr>
          <p:cNvPr id="29" name="テキスト ボックス 28">
            <a:extLst>
              <a:ext uri="{FF2B5EF4-FFF2-40B4-BE49-F238E27FC236}">
                <a16:creationId xmlns:a16="http://schemas.microsoft.com/office/drawing/2014/main" id="{38B58EB4-3105-4FFA-8FA4-8ACE2EC192FC}"/>
              </a:ext>
            </a:extLst>
          </p:cNvPr>
          <p:cNvSpPr txBox="1"/>
          <p:nvPr/>
        </p:nvSpPr>
        <p:spPr>
          <a:xfrm>
            <a:off x="6523358" y="4019825"/>
            <a:ext cx="1063112" cy="584775"/>
          </a:xfrm>
          <a:prstGeom prst="rect">
            <a:avLst/>
          </a:prstGeom>
          <a:noFill/>
        </p:spPr>
        <p:txBody>
          <a:bodyPr wrap="none" anchor="ctr">
            <a:spAutoFit/>
          </a:bodyPr>
          <a:lstStyle/>
          <a:p>
            <a:pPr algn="ctr"/>
            <a:r>
              <a:rPr lang="ja-JP" altLang="en-US" sz="1600" b="1" dirty="0">
                <a:solidFill>
                  <a:schemeClr val="accent2"/>
                </a:solidFill>
              </a:rPr>
              <a:t>技術・</a:t>
            </a:r>
            <a:br>
              <a:rPr lang="en-US" altLang="ja-JP" sz="1600" b="1" dirty="0">
                <a:solidFill>
                  <a:schemeClr val="accent2"/>
                </a:solidFill>
              </a:rPr>
            </a:br>
            <a:r>
              <a:rPr lang="ja-JP" altLang="en-US" sz="1600" b="1" dirty="0">
                <a:solidFill>
                  <a:schemeClr val="accent2"/>
                </a:solidFill>
              </a:rPr>
              <a:t>サポート力</a:t>
            </a:r>
          </a:p>
        </p:txBody>
      </p:sp>
      <p:sp>
        <p:nvSpPr>
          <p:cNvPr id="30" name="テキスト ボックス 29">
            <a:extLst>
              <a:ext uri="{FF2B5EF4-FFF2-40B4-BE49-F238E27FC236}">
                <a16:creationId xmlns:a16="http://schemas.microsoft.com/office/drawing/2014/main" id="{B3A654A1-15FC-429A-BED4-9A96E3029224}"/>
              </a:ext>
            </a:extLst>
          </p:cNvPr>
          <p:cNvSpPr txBox="1"/>
          <p:nvPr/>
        </p:nvSpPr>
        <p:spPr>
          <a:xfrm>
            <a:off x="7319138" y="3065619"/>
            <a:ext cx="800219" cy="338554"/>
          </a:xfrm>
          <a:prstGeom prst="rect">
            <a:avLst/>
          </a:prstGeom>
          <a:noFill/>
        </p:spPr>
        <p:txBody>
          <a:bodyPr wrap="none" anchor="ctr">
            <a:spAutoFit/>
          </a:bodyPr>
          <a:lstStyle/>
          <a:p>
            <a:pPr algn="ctr"/>
            <a:r>
              <a:rPr kumimoji="1" lang="ja-JP" altLang="en-US" sz="1600" b="1" dirty="0">
                <a:solidFill>
                  <a:schemeClr val="accent2"/>
                </a:solidFill>
              </a:rPr>
              <a:t>発掘力</a:t>
            </a:r>
            <a:endParaRPr lang="ja-JP" altLang="en-US" sz="1600" b="1" dirty="0">
              <a:solidFill>
                <a:schemeClr val="accent2"/>
              </a:solidFill>
            </a:endParaRPr>
          </a:p>
        </p:txBody>
      </p:sp>
      <p:sp>
        <p:nvSpPr>
          <p:cNvPr id="31" name="テキスト ボックス 30">
            <a:extLst>
              <a:ext uri="{FF2B5EF4-FFF2-40B4-BE49-F238E27FC236}">
                <a16:creationId xmlns:a16="http://schemas.microsoft.com/office/drawing/2014/main" id="{C4B9EFB8-534F-43CF-89A4-9C93ABA28EAC}"/>
              </a:ext>
            </a:extLst>
          </p:cNvPr>
          <p:cNvSpPr txBox="1"/>
          <p:nvPr/>
        </p:nvSpPr>
        <p:spPr>
          <a:xfrm>
            <a:off x="7974579" y="4142935"/>
            <a:ext cx="800219" cy="338554"/>
          </a:xfrm>
          <a:prstGeom prst="rect">
            <a:avLst/>
          </a:prstGeom>
          <a:noFill/>
        </p:spPr>
        <p:txBody>
          <a:bodyPr wrap="none" anchor="ctr">
            <a:spAutoFit/>
          </a:bodyPr>
          <a:lstStyle/>
          <a:p>
            <a:pPr algn="ctr"/>
            <a:r>
              <a:rPr kumimoji="1" lang="ja-JP" altLang="en-US" sz="1600" b="1" dirty="0">
                <a:solidFill>
                  <a:schemeClr val="accent2"/>
                </a:solidFill>
              </a:rPr>
              <a:t>品質力</a:t>
            </a:r>
            <a:endParaRPr lang="ja-JP" altLang="en-US" sz="1600" b="1" dirty="0">
              <a:solidFill>
                <a:schemeClr val="accent2"/>
              </a:solidFill>
            </a:endParaRPr>
          </a:p>
        </p:txBody>
      </p:sp>
      <p:cxnSp>
        <p:nvCxnSpPr>
          <p:cNvPr id="33" name="直線コネクタ 32">
            <a:extLst>
              <a:ext uri="{FF2B5EF4-FFF2-40B4-BE49-F238E27FC236}">
                <a16:creationId xmlns:a16="http://schemas.microsoft.com/office/drawing/2014/main" id="{3D7E97BB-B790-4E72-AD54-82E4C4A283E7}"/>
              </a:ext>
            </a:extLst>
          </p:cNvPr>
          <p:cNvCxnSpPr>
            <a:cxnSpLocks/>
          </p:cNvCxnSpPr>
          <p:nvPr/>
        </p:nvCxnSpPr>
        <p:spPr>
          <a:xfrm>
            <a:off x="5675281" y="3417284"/>
            <a:ext cx="432000" cy="0"/>
          </a:xfrm>
          <a:prstGeom prst="line">
            <a:avLst/>
          </a:prstGeom>
          <a:ln w="25400">
            <a:solidFill>
              <a:schemeClr val="bg2">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E9B061D-C15D-4703-B248-BF0D67809984}"/>
              </a:ext>
            </a:extLst>
          </p:cNvPr>
          <p:cNvCxnSpPr>
            <a:cxnSpLocks/>
          </p:cNvCxnSpPr>
          <p:nvPr/>
        </p:nvCxnSpPr>
        <p:spPr>
          <a:xfrm>
            <a:off x="9339247" y="3249547"/>
            <a:ext cx="432000" cy="0"/>
          </a:xfrm>
          <a:prstGeom prst="line">
            <a:avLst/>
          </a:prstGeom>
          <a:ln w="25400">
            <a:solidFill>
              <a:schemeClr val="bg2">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C8B4683-1270-4FC7-BA7A-45D112F3DB5A}"/>
              </a:ext>
            </a:extLst>
          </p:cNvPr>
          <p:cNvCxnSpPr>
            <a:cxnSpLocks/>
          </p:cNvCxnSpPr>
          <p:nvPr/>
        </p:nvCxnSpPr>
        <p:spPr>
          <a:xfrm>
            <a:off x="10403178" y="3249547"/>
            <a:ext cx="432000" cy="0"/>
          </a:xfrm>
          <a:prstGeom prst="line">
            <a:avLst/>
          </a:prstGeom>
          <a:ln w="25400">
            <a:solidFill>
              <a:schemeClr val="bg2">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8E2AAC3-CB8F-4DB0-8934-F5DF13E55E76}"/>
              </a:ext>
            </a:extLst>
          </p:cNvPr>
          <p:cNvCxnSpPr>
            <a:cxnSpLocks/>
          </p:cNvCxnSpPr>
          <p:nvPr/>
        </p:nvCxnSpPr>
        <p:spPr>
          <a:xfrm>
            <a:off x="9339247" y="4778253"/>
            <a:ext cx="1495931" cy="0"/>
          </a:xfrm>
          <a:prstGeom prst="line">
            <a:avLst/>
          </a:prstGeom>
          <a:ln w="25400">
            <a:solidFill>
              <a:schemeClr val="bg2">
                <a:lumMod val="60000"/>
                <a:lumOff val="4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E9A8BAE6-84AC-4921-8304-913DB799B34F}"/>
              </a:ext>
            </a:extLst>
          </p:cNvPr>
          <p:cNvSpPr txBox="1"/>
          <p:nvPr/>
        </p:nvSpPr>
        <p:spPr>
          <a:xfrm>
            <a:off x="6724429" y="1971147"/>
            <a:ext cx="1989647" cy="307777"/>
          </a:xfrm>
          <a:prstGeom prst="rect">
            <a:avLst/>
          </a:prstGeom>
          <a:noFill/>
        </p:spPr>
        <p:txBody>
          <a:bodyPr wrap="none">
            <a:spAutoFit/>
          </a:bodyPr>
          <a:lstStyle/>
          <a:p>
            <a:pPr algn="ctr"/>
            <a:r>
              <a:rPr lang="ja-JP" altLang="en-US" sz="1400" b="1" dirty="0"/>
              <a:t>東京エレクトロンデバイス</a:t>
            </a:r>
          </a:p>
        </p:txBody>
      </p:sp>
    </p:spTree>
    <p:extLst>
      <p:ext uri="{BB962C8B-B14F-4D97-AF65-F5344CB8AC3E}">
        <p14:creationId xmlns:p14="http://schemas.microsoft.com/office/powerpoint/2010/main" val="288733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6582DB-B3E0-43D4-A495-FF345A351099}"/>
              </a:ext>
            </a:extLst>
          </p:cNvPr>
          <p:cNvSpPr>
            <a:spLocks noGrp="1"/>
          </p:cNvSpPr>
          <p:nvPr>
            <p:ph type="title"/>
          </p:nvPr>
        </p:nvSpPr>
        <p:spPr/>
        <p:txBody>
          <a:bodyPr>
            <a:normAutofit/>
          </a:bodyPr>
          <a:lstStyle/>
          <a:p>
            <a:r>
              <a:rPr kumimoji="1" lang="en-US" altLang="ja-JP" dirty="0"/>
              <a:t>ICA Proxy</a:t>
            </a:r>
            <a:r>
              <a:rPr kumimoji="1" lang="ja-JP" altLang="en-US" dirty="0"/>
              <a:t> のおさらい</a:t>
            </a:r>
          </a:p>
        </p:txBody>
      </p:sp>
      <p:grpSp>
        <p:nvGrpSpPr>
          <p:cNvPr id="8" name="グループ化 7">
            <a:extLst>
              <a:ext uri="{FF2B5EF4-FFF2-40B4-BE49-F238E27FC236}">
                <a16:creationId xmlns:a16="http://schemas.microsoft.com/office/drawing/2014/main" id="{3CA75721-ECF9-498B-825E-5A3161DA4CE3}"/>
              </a:ext>
            </a:extLst>
          </p:cNvPr>
          <p:cNvGrpSpPr/>
          <p:nvPr/>
        </p:nvGrpSpPr>
        <p:grpSpPr>
          <a:xfrm>
            <a:off x="336000" y="914402"/>
            <a:ext cx="5515862" cy="5407200"/>
            <a:chOff x="348857" y="914402"/>
            <a:chExt cx="5515862" cy="5407200"/>
          </a:xfrm>
        </p:grpSpPr>
        <p:sp>
          <p:nvSpPr>
            <p:cNvPr id="9" name="正方形/長方形 8">
              <a:extLst>
                <a:ext uri="{FF2B5EF4-FFF2-40B4-BE49-F238E27FC236}">
                  <a16:creationId xmlns:a16="http://schemas.microsoft.com/office/drawing/2014/main" id="{5A35EE97-1C73-433B-A2C0-F433D7C69D55}"/>
                </a:ext>
              </a:extLst>
            </p:cNvPr>
            <p:cNvSpPr/>
            <p:nvPr/>
          </p:nvSpPr>
          <p:spPr>
            <a:xfrm>
              <a:off x="348857" y="914402"/>
              <a:ext cx="5515862" cy="533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F6C4D1D-AB55-424D-AE74-2B8C71881888}"/>
                </a:ext>
              </a:extLst>
            </p:cNvPr>
            <p:cNvSpPr/>
            <p:nvPr/>
          </p:nvSpPr>
          <p:spPr>
            <a:xfrm>
              <a:off x="348857" y="6249602"/>
              <a:ext cx="5515862"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ECB49D84-0109-4637-AF82-3677998F02F0}"/>
              </a:ext>
            </a:extLst>
          </p:cNvPr>
          <p:cNvGrpSpPr/>
          <p:nvPr/>
        </p:nvGrpSpPr>
        <p:grpSpPr>
          <a:xfrm>
            <a:off x="6197162" y="914402"/>
            <a:ext cx="5618038" cy="5407200"/>
            <a:chOff x="6474896" y="914402"/>
            <a:chExt cx="5598759" cy="5407200"/>
          </a:xfrm>
        </p:grpSpPr>
        <p:sp>
          <p:nvSpPr>
            <p:cNvPr id="12" name="正方形/長方形 11">
              <a:extLst>
                <a:ext uri="{FF2B5EF4-FFF2-40B4-BE49-F238E27FC236}">
                  <a16:creationId xmlns:a16="http://schemas.microsoft.com/office/drawing/2014/main" id="{57A09FF9-588F-442C-BE76-CC333A656C83}"/>
                </a:ext>
              </a:extLst>
            </p:cNvPr>
            <p:cNvSpPr/>
            <p:nvPr/>
          </p:nvSpPr>
          <p:spPr>
            <a:xfrm>
              <a:off x="6474896" y="914402"/>
              <a:ext cx="5598759" cy="53352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5A6F37B8-052B-463F-BF63-B2358B5D6C37}"/>
                </a:ext>
              </a:extLst>
            </p:cNvPr>
            <p:cNvSpPr/>
            <p:nvPr/>
          </p:nvSpPr>
          <p:spPr>
            <a:xfrm>
              <a:off x="6474896" y="6249602"/>
              <a:ext cx="5598759"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074FA927-3CFD-46FE-9F20-E4E6A51A38AF}"/>
              </a:ext>
            </a:extLst>
          </p:cNvPr>
          <p:cNvGrpSpPr/>
          <p:nvPr/>
        </p:nvGrpSpPr>
        <p:grpSpPr>
          <a:xfrm>
            <a:off x="336000" y="1051685"/>
            <a:ext cx="3240000" cy="432000"/>
            <a:chOff x="348857" y="1051685"/>
            <a:chExt cx="3240000" cy="432000"/>
          </a:xfrm>
        </p:grpSpPr>
        <p:sp>
          <p:nvSpPr>
            <p:cNvPr id="15" name="正方形/長方形 14">
              <a:extLst>
                <a:ext uri="{FF2B5EF4-FFF2-40B4-BE49-F238E27FC236}">
                  <a16:creationId xmlns:a16="http://schemas.microsoft.com/office/drawing/2014/main" id="{8A03C994-EBDE-48EF-A5A9-7EF1142AA35E}"/>
                </a:ext>
              </a:extLst>
            </p:cNvPr>
            <p:cNvSpPr/>
            <p:nvPr/>
          </p:nvSpPr>
          <p:spPr>
            <a:xfrm>
              <a:off x="348857" y="1051685"/>
              <a:ext cx="3240000" cy="43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3037380-2F24-4703-98E3-B5CF63511F26}"/>
                </a:ext>
              </a:extLst>
            </p:cNvPr>
            <p:cNvSpPr txBox="1"/>
            <p:nvPr/>
          </p:nvSpPr>
          <p:spPr>
            <a:xfrm>
              <a:off x="502002" y="1071939"/>
              <a:ext cx="3054041" cy="400110"/>
            </a:xfrm>
            <a:prstGeom prst="rect">
              <a:avLst/>
            </a:prstGeom>
            <a:noFill/>
          </p:spPr>
          <p:txBody>
            <a:bodyPr wrap="none" rtlCol="0">
              <a:spAutoFit/>
            </a:bodyPr>
            <a:lstStyle/>
            <a:p>
              <a:r>
                <a:rPr lang="ja-JP" altLang="en-US" sz="2000" b="1" dirty="0">
                  <a:solidFill>
                    <a:schemeClr val="bg1"/>
                  </a:solidFill>
                </a:rPr>
                <a:t>一般的な</a:t>
              </a:r>
              <a:r>
                <a:rPr lang="en-US" altLang="ja-JP" sz="2000" b="1" dirty="0">
                  <a:solidFill>
                    <a:schemeClr val="bg1"/>
                  </a:solidFill>
                </a:rPr>
                <a:t>SSL-VPN</a:t>
              </a:r>
              <a:r>
                <a:rPr lang="ja-JP" altLang="en-US" sz="2000" b="1" dirty="0">
                  <a:solidFill>
                    <a:schemeClr val="bg1"/>
                  </a:solidFill>
                </a:rPr>
                <a:t>の場合</a:t>
              </a:r>
              <a:endParaRPr lang="ja-JP" altLang="en-US" sz="2000" b="0" dirty="0">
                <a:solidFill>
                  <a:schemeClr val="bg1"/>
                </a:solidFill>
              </a:endParaRPr>
            </a:p>
          </p:txBody>
        </p:sp>
      </p:grpSp>
      <p:grpSp>
        <p:nvGrpSpPr>
          <p:cNvPr id="17" name="グループ化 16">
            <a:extLst>
              <a:ext uri="{FF2B5EF4-FFF2-40B4-BE49-F238E27FC236}">
                <a16:creationId xmlns:a16="http://schemas.microsoft.com/office/drawing/2014/main" id="{6B535221-7BF0-4A37-BF7F-B6F51235C4CC}"/>
              </a:ext>
            </a:extLst>
          </p:cNvPr>
          <p:cNvGrpSpPr/>
          <p:nvPr/>
        </p:nvGrpSpPr>
        <p:grpSpPr>
          <a:xfrm>
            <a:off x="6197163" y="1051685"/>
            <a:ext cx="3240000" cy="432000"/>
            <a:chOff x="6457038" y="1051685"/>
            <a:chExt cx="3240000" cy="432000"/>
          </a:xfrm>
        </p:grpSpPr>
        <p:sp>
          <p:nvSpPr>
            <p:cNvPr id="18" name="正方形/長方形 17">
              <a:extLst>
                <a:ext uri="{FF2B5EF4-FFF2-40B4-BE49-F238E27FC236}">
                  <a16:creationId xmlns:a16="http://schemas.microsoft.com/office/drawing/2014/main" id="{6468E67D-6BB8-4C97-B379-FADB79A494BA}"/>
                </a:ext>
              </a:extLst>
            </p:cNvPr>
            <p:cNvSpPr/>
            <p:nvPr/>
          </p:nvSpPr>
          <p:spPr>
            <a:xfrm>
              <a:off x="6457038" y="1051685"/>
              <a:ext cx="3240000" cy="43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97B2AFE8-82FE-4C58-945C-0AA342079A79}"/>
                </a:ext>
              </a:extLst>
            </p:cNvPr>
            <p:cNvSpPr txBox="1"/>
            <p:nvPr/>
          </p:nvSpPr>
          <p:spPr>
            <a:xfrm>
              <a:off x="6637192" y="1071939"/>
              <a:ext cx="2220480" cy="400110"/>
            </a:xfrm>
            <a:prstGeom prst="rect">
              <a:avLst/>
            </a:prstGeom>
            <a:noFill/>
          </p:spPr>
          <p:txBody>
            <a:bodyPr wrap="none" rtlCol="0">
              <a:spAutoFit/>
            </a:bodyPr>
            <a:lstStyle/>
            <a:p>
              <a:r>
                <a:rPr lang="en-US" altLang="ja-JP" sz="2000" b="1" dirty="0">
                  <a:solidFill>
                    <a:schemeClr val="bg1"/>
                  </a:solidFill>
                </a:rPr>
                <a:t>ICA Proxy</a:t>
              </a:r>
              <a:r>
                <a:rPr lang="ja-JP" altLang="en-US" sz="2000" b="1" dirty="0">
                  <a:solidFill>
                    <a:schemeClr val="bg1"/>
                  </a:solidFill>
                </a:rPr>
                <a:t>の場合</a:t>
              </a:r>
              <a:endParaRPr lang="ja-JP" altLang="en-US" sz="2000" b="0" dirty="0">
                <a:solidFill>
                  <a:schemeClr val="bg1"/>
                </a:solidFill>
              </a:endParaRPr>
            </a:p>
          </p:txBody>
        </p:sp>
      </p:grpSp>
      <p:sp>
        <p:nvSpPr>
          <p:cNvPr id="20" name="テキスト ボックス 19">
            <a:extLst>
              <a:ext uri="{FF2B5EF4-FFF2-40B4-BE49-F238E27FC236}">
                <a16:creationId xmlns:a16="http://schemas.microsoft.com/office/drawing/2014/main" id="{DB128766-5E57-47B3-82F5-8DD1B14EE539}"/>
              </a:ext>
            </a:extLst>
          </p:cNvPr>
          <p:cNvSpPr txBox="1"/>
          <p:nvPr/>
        </p:nvSpPr>
        <p:spPr>
          <a:xfrm>
            <a:off x="376800" y="4169052"/>
            <a:ext cx="5475062" cy="2046714"/>
          </a:xfrm>
          <a:prstGeom prst="rect">
            <a:avLst/>
          </a:prstGeom>
          <a:noFill/>
        </p:spPr>
        <p:txBody>
          <a:bodyPr wrap="square">
            <a:spAutoFit/>
          </a:bodyPr>
          <a:lstStyle/>
          <a:p>
            <a:pPr marL="252000" indent="-252000">
              <a:spcAft>
                <a:spcPts val="600"/>
              </a:spcAft>
              <a:buClr>
                <a:schemeClr val="tx2"/>
              </a:buClr>
              <a:buFont typeface="Wingdings" panose="05000000000000000000" pitchFamily="2" charset="2"/>
              <a:buChar char="l"/>
            </a:pPr>
            <a:r>
              <a:rPr lang="ja-JP" altLang="en-US" sz="2800" dirty="0"/>
              <a:t>端末が汚染すると</a:t>
            </a:r>
            <a:endParaRPr lang="en-US" altLang="ja-JP" sz="2800" dirty="0"/>
          </a:p>
          <a:p>
            <a:pPr lvl="1">
              <a:spcAft>
                <a:spcPts val="600"/>
              </a:spcAft>
              <a:buClr>
                <a:schemeClr val="tx2"/>
              </a:buClr>
            </a:pPr>
            <a:r>
              <a:rPr lang="ja-JP" altLang="en-US" sz="2800" dirty="0"/>
              <a:t>⇒データ盗難やウィルス感染経路</a:t>
            </a:r>
          </a:p>
          <a:p>
            <a:pPr marL="252000" indent="-252000">
              <a:spcAft>
                <a:spcPts val="600"/>
              </a:spcAft>
              <a:buClr>
                <a:schemeClr val="tx2"/>
              </a:buClr>
              <a:buFont typeface="Wingdings" panose="05000000000000000000" pitchFamily="2" charset="2"/>
              <a:buChar char="l"/>
            </a:pPr>
            <a:r>
              <a:rPr lang="ja-JP" altLang="en-US" sz="2800" dirty="0"/>
              <a:t>全社内リソースへアクセス可能</a:t>
            </a:r>
            <a:endParaRPr lang="en-US" altLang="ja-JP" sz="2800" dirty="0"/>
          </a:p>
          <a:p>
            <a:pPr lvl="1">
              <a:spcAft>
                <a:spcPts val="600"/>
              </a:spcAft>
              <a:buClr>
                <a:schemeClr val="tx2"/>
              </a:buClr>
            </a:pPr>
            <a:r>
              <a:rPr lang="ja-JP" altLang="en-US" sz="2800" dirty="0"/>
              <a:t>⇒適切なアクセス制限が必要</a:t>
            </a:r>
          </a:p>
        </p:txBody>
      </p:sp>
      <p:sp>
        <p:nvSpPr>
          <p:cNvPr id="21" name="テキスト ボックス 20">
            <a:extLst>
              <a:ext uri="{FF2B5EF4-FFF2-40B4-BE49-F238E27FC236}">
                <a16:creationId xmlns:a16="http://schemas.microsoft.com/office/drawing/2014/main" id="{13A15C73-E675-4A7E-981E-42E8BF548C66}"/>
              </a:ext>
            </a:extLst>
          </p:cNvPr>
          <p:cNvSpPr txBox="1"/>
          <p:nvPr/>
        </p:nvSpPr>
        <p:spPr>
          <a:xfrm>
            <a:off x="6197161" y="4169052"/>
            <a:ext cx="5618038" cy="2046714"/>
          </a:xfrm>
          <a:prstGeom prst="rect">
            <a:avLst/>
          </a:prstGeom>
          <a:noFill/>
        </p:spPr>
        <p:txBody>
          <a:bodyPr wrap="square">
            <a:spAutoFit/>
          </a:bodyPr>
          <a:lstStyle/>
          <a:p>
            <a:pPr marL="252000" indent="-252000">
              <a:spcAft>
                <a:spcPts val="600"/>
              </a:spcAft>
              <a:buClr>
                <a:srgbClr val="1C9CAD"/>
              </a:buClr>
              <a:buFont typeface="Wingdings" panose="05000000000000000000" pitchFamily="2" charset="2"/>
              <a:buChar char="l"/>
            </a:pPr>
            <a:r>
              <a:rPr lang="ja-JP" altLang="en-US" sz="2800" dirty="0"/>
              <a:t>画面転送のみ</a:t>
            </a:r>
            <a:endParaRPr lang="en-US" altLang="ja-JP" sz="2800" dirty="0"/>
          </a:p>
          <a:p>
            <a:pPr lvl="1">
              <a:spcAft>
                <a:spcPts val="600"/>
              </a:spcAft>
              <a:buClr>
                <a:srgbClr val="1C9CAD"/>
              </a:buClr>
            </a:pPr>
            <a:r>
              <a:rPr lang="ja-JP" altLang="en-US" sz="2800" dirty="0"/>
              <a:t>⇒実アプリデータは流れない</a:t>
            </a:r>
          </a:p>
          <a:p>
            <a:pPr marL="252000" indent="-252000">
              <a:spcAft>
                <a:spcPts val="600"/>
              </a:spcAft>
              <a:buClr>
                <a:srgbClr val="1C9CAD"/>
              </a:buClr>
              <a:buFont typeface="Wingdings" panose="05000000000000000000" pitchFamily="2" charset="2"/>
              <a:buChar char="l"/>
            </a:pPr>
            <a:r>
              <a:rPr lang="en-US" altLang="ja-JP" sz="2800" dirty="0"/>
              <a:t>CVAD</a:t>
            </a:r>
            <a:r>
              <a:rPr lang="ja-JP" altLang="en-US" sz="2800" dirty="0"/>
              <a:t>リソースのみアクセス可能</a:t>
            </a:r>
            <a:endParaRPr lang="en-US" altLang="ja-JP" sz="2800" dirty="0"/>
          </a:p>
          <a:p>
            <a:pPr lvl="1">
              <a:spcAft>
                <a:spcPts val="600"/>
              </a:spcAft>
              <a:buClr>
                <a:srgbClr val="1C9CAD"/>
              </a:buClr>
            </a:pPr>
            <a:r>
              <a:rPr lang="ja-JP" altLang="en-US" sz="2800" dirty="0"/>
              <a:t>⇒</a:t>
            </a:r>
            <a:r>
              <a:rPr lang="en-US" altLang="ja-JP" sz="2800" dirty="0"/>
              <a:t>HTTPS</a:t>
            </a:r>
            <a:r>
              <a:rPr lang="ja-JP" altLang="en-US" sz="2800" dirty="0"/>
              <a:t>だけ開ければ</a:t>
            </a:r>
            <a:r>
              <a:rPr lang="en-US" altLang="ja-JP" sz="2800" dirty="0"/>
              <a:t>OK</a:t>
            </a:r>
            <a:endParaRPr lang="ja-JP" altLang="en-US" sz="2800" dirty="0"/>
          </a:p>
        </p:txBody>
      </p:sp>
      <p:pic>
        <p:nvPicPr>
          <p:cNvPr id="22" name="図 21" descr="アイコン が含まれている画像&#10;&#10;自動的に生成された説明">
            <a:extLst>
              <a:ext uri="{FF2B5EF4-FFF2-40B4-BE49-F238E27FC236}">
                <a16:creationId xmlns:a16="http://schemas.microsoft.com/office/drawing/2014/main" id="{9A01B67D-3294-49A2-8BE5-047706551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140" y="2900252"/>
            <a:ext cx="889862" cy="792000"/>
          </a:xfrm>
          <a:prstGeom prst="rect">
            <a:avLst/>
          </a:prstGeom>
        </p:spPr>
      </p:pic>
      <p:pic>
        <p:nvPicPr>
          <p:cNvPr id="24" name="図 23" descr="部屋 が含まれている画像&#10;&#10;自動的に生成された説明">
            <a:extLst>
              <a:ext uri="{FF2B5EF4-FFF2-40B4-BE49-F238E27FC236}">
                <a16:creationId xmlns:a16="http://schemas.microsoft.com/office/drawing/2014/main" id="{F7D07A30-DEFF-4203-B6DA-E632ED504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42" y="2989494"/>
            <a:ext cx="876002" cy="720000"/>
          </a:xfrm>
          <a:prstGeom prst="rect">
            <a:avLst/>
          </a:prstGeom>
        </p:spPr>
      </p:pic>
      <p:pic>
        <p:nvPicPr>
          <p:cNvPr id="28" name="図 27" descr="アイコン&#10;&#10;自動的に生成された説明">
            <a:extLst>
              <a:ext uri="{FF2B5EF4-FFF2-40B4-BE49-F238E27FC236}">
                <a16:creationId xmlns:a16="http://schemas.microsoft.com/office/drawing/2014/main" id="{ECC4BABA-FF2D-4E53-9706-B9B0AC5A841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81935" y="3180035"/>
            <a:ext cx="839997" cy="288000"/>
          </a:xfrm>
          <a:prstGeom prst="roundRect">
            <a:avLst>
              <a:gd name="adj" fmla="val 11375"/>
            </a:avLst>
          </a:prstGeom>
          <a:solidFill>
            <a:schemeClr val="bg1"/>
          </a:solidFill>
        </p:spPr>
      </p:pic>
      <p:sp>
        <p:nvSpPr>
          <p:cNvPr id="32" name="円柱 31">
            <a:extLst>
              <a:ext uri="{FF2B5EF4-FFF2-40B4-BE49-F238E27FC236}">
                <a16:creationId xmlns:a16="http://schemas.microsoft.com/office/drawing/2014/main" id="{E45125A8-F557-4D81-B927-3FCA311F5351}"/>
              </a:ext>
            </a:extLst>
          </p:cNvPr>
          <p:cNvSpPr/>
          <p:nvPr/>
        </p:nvSpPr>
        <p:spPr>
          <a:xfrm rot="16200000" flipH="1">
            <a:off x="2476460" y="2316034"/>
            <a:ext cx="360000" cy="2016000"/>
          </a:xfrm>
          <a:prstGeom prst="can">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descr="アイコン&#10;&#10;自動的に生成された説明">
            <a:extLst>
              <a:ext uri="{FF2B5EF4-FFF2-40B4-BE49-F238E27FC236}">
                <a16:creationId xmlns:a16="http://schemas.microsoft.com/office/drawing/2014/main" id="{83756CF1-CDA1-4A3A-878C-7BBC0A69BD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7724" y="2655022"/>
            <a:ext cx="355069" cy="432000"/>
          </a:xfrm>
          <a:prstGeom prst="rect">
            <a:avLst/>
          </a:prstGeom>
        </p:spPr>
      </p:pic>
      <p:sp>
        <p:nvSpPr>
          <p:cNvPr id="5" name="矢印: 左右 4">
            <a:extLst>
              <a:ext uri="{FF2B5EF4-FFF2-40B4-BE49-F238E27FC236}">
                <a16:creationId xmlns:a16="http://schemas.microsoft.com/office/drawing/2014/main" id="{02605E82-96C6-47F7-AED0-78C68B7467B3}"/>
              </a:ext>
            </a:extLst>
          </p:cNvPr>
          <p:cNvSpPr/>
          <p:nvPr/>
        </p:nvSpPr>
        <p:spPr>
          <a:xfrm>
            <a:off x="1510461" y="3103033"/>
            <a:ext cx="3096000" cy="432000"/>
          </a:xfrm>
          <a:prstGeom prst="leftRightArrow">
            <a:avLst>
              <a:gd name="adj1" fmla="val 50000"/>
              <a:gd name="adj2" fmla="val 65163"/>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5" name="直線コネクタ 34">
            <a:extLst>
              <a:ext uri="{FF2B5EF4-FFF2-40B4-BE49-F238E27FC236}">
                <a16:creationId xmlns:a16="http://schemas.microsoft.com/office/drawing/2014/main" id="{36B3F3D3-F07C-42EE-BA82-F7D368D82275}"/>
              </a:ext>
            </a:extLst>
          </p:cNvPr>
          <p:cNvCxnSpPr>
            <a:cxnSpLocks/>
            <a:stCxn id="6" idx="2"/>
          </p:cNvCxnSpPr>
          <p:nvPr/>
        </p:nvCxnSpPr>
        <p:spPr>
          <a:xfrm>
            <a:off x="2696801" y="2645729"/>
            <a:ext cx="0" cy="576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DF2D3382-8D73-440E-872F-E8EE1C338E33}"/>
              </a:ext>
            </a:extLst>
          </p:cNvPr>
          <p:cNvSpPr/>
          <p:nvPr/>
        </p:nvSpPr>
        <p:spPr>
          <a:xfrm>
            <a:off x="2066801" y="1997729"/>
            <a:ext cx="1260000" cy="648000"/>
          </a:xfrm>
          <a:prstGeom prst="round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27AA5620-42BD-4B52-B321-BD6238E41484}"/>
              </a:ext>
            </a:extLst>
          </p:cNvPr>
          <p:cNvSpPr txBox="1"/>
          <p:nvPr/>
        </p:nvSpPr>
        <p:spPr>
          <a:xfrm>
            <a:off x="2145368" y="2060793"/>
            <a:ext cx="1027845" cy="538609"/>
          </a:xfrm>
          <a:prstGeom prst="rect">
            <a:avLst/>
          </a:prstGeom>
          <a:noFill/>
        </p:spPr>
        <p:txBody>
          <a:bodyPr wrap="none">
            <a:spAutoFit/>
          </a:bodyPr>
          <a:lstStyle/>
          <a:p>
            <a:pPr marL="177800" indent="-177800">
              <a:spcAft>
                <a:spcPts val="600"/>
              </a:spcAft>
              <a:buClr>
                <a:schemeClr val="tx2"/>
              </a:buClr>
              <a:buFont typeface="Wingdings" panose="05000000000000000000" pitchFamily="2" charset="2"/>
              <a:buChar char="l"/>
            </a:pPr>
            <a:r>
              <a:rPr lang="ja-JP" altLang="en-US" sz="1200" dirty="0"/>
              <a:t>認識情報</a:t>
            </a:r>
            <a:endParaRPr lang="en-US" altLang="ja-JP" sz="1200" dirty="0"/>
          </a:p>
          <a:p>
            <a:pPr marL="177800" indent="-177800">
              <a:spcAft>
                <a:spcPts val="600"/>
              </a:spcAft>
              <a:buClr>
                <a:schemeClr val="tx2"/>
              </a:buClr>
              <a:buFont typeface="Wingdings" panose="05000000000000000000" pitchFamily="2" charset="2"/>
              <a:buChar char="l"/>
            </a:pPr>
            <a:r>
              <a:rPr lang="ja-JP" altLang="en-US" sz="1200" dirty="0"/>
              <a:t>業務データ</a:t>
            </a:r>
          </a:p>
        </p:txBody>
      </p:sp>
      <p:pic>
        <p:nvPicPr>
          <p:cNvPr id="40" name="図 39" descr="部屋 が含まれている画像&#10;&#10;自動的に生成された説明">
            <a:extLst>
              <a:ext uri="{FF2B5EF4-FFF2-40B4-BE49-F238E27FC236}">
                <a16:creationId xmlns:a16="http://schemas.microsoft.com/office/drawing/2014/main" id="{C5809A1A-5B93-4112-A83D-C9D5C7D00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211" y="2903045"/>
            <a:ext cx="876002" cy="720000"/>
          </a:xfrm>
          <a:prstGeom prst="rect">
            <a:avLst/>
          </a:prstGeom>
        </p:spPr>
      </p:pic>
      <p:pic>
        <p:nvPicPr>
          <p:cNvPr id="43" name="図 42" descr="アイコン&#10;&#10;自動的に生成された説明">
            <a:extLst>
              <a:ext uri="{FF2B5EF4-FFF2-40B4-BE49-F238E27FC236}">
                <a16:creationId xmlns:a16="http://schemas.microsoft.com/office/drawing/2014/main" id="{07375EDA-A8D4-49D1-8F3E-BCA283D4DDA8}"/>
              </a:ext>
            </a:extLst>
          </p:cNvPr>
          <p:cNvPicPr>
            <a:picLocks noChangeAspect="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070312" y="3093586"/>
            <a:ext cx="839997" cy="288000"/>
          </a:xfrm>
          <a:prstGeom prst="roundRect">
            <a:avLst>
              <a:gd name="adj" fmla="val 11375"/>
            </a:avLst>
          </a:prstGeom>
          <a:solidFill>
            <a:schemeClr val="bg1"/>
          </a:solidFill>
        </p:spPr>
      </p:pic>
      <p:pic>
        <p:nvPicPr>
          <p:cNvPr id="45" name="図 44" descr="アイコン&#10;&#10;自動的に生成された説明">
            <a:extLst>
              <a:ext uri="{FF2B5EF4-FFF2-40B4-BE49-F238E27FC236}">
                <a16:creationId xmlns:a16="http://schemas.microsoft.com/office/drawing/2014/main" id="{EDA22406-5B1E-42E1-87BB-53007865B5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0493" y="2700449"/>
            <a:ext cx="355069" cy="432000"/>
          </a:xfrm>
          <a:prstGeom prst="rect">
            <a:avLst/>
          </a:prstGeom>
        </p:spPr>
      </p:pic>
      <p:cxnSp>
        <p:nvCxnSpPr>
          <p:cNvPr id="47" name="直線コネクタ 46">
            <a:extLst>
              <a:ext uri="{FF2B5EF4-FFF2-40B4-BE49-F238E27FC236}">
                <a16:creationId xmlns:a16="http://schemas.microsoft.com/office/drawing/2014/main" id="{8D717665-94CD-4065-9E74-F2D3D7FD51BF}"/>
              </a:ext>
            </a:extLst>
          </p:cNvPr>
          <p:cNvCxnSpPr>
            <a:cxnSpLocks/>
            <a:stCxn id="48" idx="3"/>
          </p:cNvCxnSpPr>
          <p:nvPr/>
        </p:nvCxnSpPr>
        <p:spPr>
          <a:xfrm>
            <a:off x="8640217" y="2235280"/>
            <a:ext cx="500765" cy="657015"/>
          </a:xfrm>
          <a:prstGeom prst="line">
            <a:avLst/>
          </a:prstGeom>
          <a:ln w="25400">
            <a:solidFill>
              <a:srgbClr val="1C9CAD"/>
            </a:solidFill>
            <a:prstDash val="sysDash"/>
          </a:ln>
        </p:spPr>
        <p:style>
          <a:lnRef idx="1">
            <a:schemeClr val="accent1"/>
          </a:lnRef>
          <a:fillRef idx="0">
            <a:schemeClr val="accent1"/>
          </a:fillRef>
          <a:effectRef idx="0">
            <a:schemeClr val="accent1"/>
          </a:effectRef>
          <a:fontRef idx="minor">
            <a:schemeClr val="tx1"/>
          </a:fontRef>
        </p:style>
      </p:cxnSp>
      <p:sp>
        <p:nvSpPr>
          <p:cNvPr id="48" name="四角形: 角を丸くする 47">
            <a:extLst>
              <a:ext uri="{FF2B5EF4-FFF2-40B4-BE49-F238E27FC236}">
                <a16:creationId xmlns:a16="http://schemas.microsoft.com/office/drawing/2014/main" id="{A08D3729-CD80-4DDB-A29D-1B109B0DC701}"/>
              </a:ext>
            </a:extLst>
          </p:cNvPr>
          <p:cNvSpPr/>
          <p:nvPr/>
        </p:nvSpPr>
        <p:spPr>
          <a:xfrm>
            <a:off x="6912217" y="1911280"/>
            <a:ext cx="1728000" cy="648000"/>
          </a:xfrm>
          <a:prstGeom prst="roundRect">
            <a:avLst/>
          </a:prstGeom>
          <a:solidFill>
            <a:schemeClr val="bg1"/>
          </a:solidFill>
          <a:ln w="19050">
            <a:solidFill>
              <a:srgbClr val="1C9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5122782E-B943-4EF2-BC70-FD9F6718845A}"/>
              </a:ext>
            </a:extLst>
          </p:cNvPr>
          <p:cNvSpPr txBox="1"/>
          <p:nvPr/>
        </p:nvSpPr>
        <p:spPr>
          <a:xfrm>
            <a:off x="6979364" y="1974344"/>
            <a:ext cx="1641796" cy="538609"/>
          </a:xfrm>
          <a:prstGeom prst="rect">
            <a:avLst/>
          </a:prstGeom>
          <a:noFill/>
        </p:spPr>
        <p:txBody>
          <a:bodyPr wrap="none">
            <a:spAutoFit/>
          </a:bodyPr>
          <a:lstStyle/>
          <a:p>
            <a:pPr marL="177800" indent="-177800">
              <a:spcAft>
                <a:spcPts val="600"/>
              </a:spcAft>
              <a:buClr>
                <a:srgbClr val="1C9CAD"/>
              </a:buClr>
              <a:buFont typeface="Wingdings" panose="05000000000000000000" pitchFamily="2" charset="2"/>
              <a:buChar char="l"/>
            </a:pPr>
            <a:r>
              <a:rPr lang="en-US" altLang="ja-JP" sz="1200" dirty="0"/>
              <a:t>ADC</a:t>
            </a:r>
            <a:r>
              <a:rPr lang="ja-JP" altLang="en-US" sz="1200" dirty="0"/>
              <a:t> での認証</a:t>
            </a:r>
            <a:endParaRPr lang="en-US" altLang="ja-JP" sz="1200" dirty="0"/>
          </a:p>
          <a:p>
            <a:pPr marL="177800" indent="-177800">
              <a:spcAft>
                <a:spcPts val="600"/>
              </a:spcAft>
              <a:buClr>
                <a:srgbClr val="1C9CAD"/>
              </a:buClr>
              <a:buFont typeface="Wingdings" panose="05000000000000000000" pitchFamily="2" charset="2"/>
              <a:buChar char="l"/>
            </a:pPr>
            <a:r>
              <a:rPr lang="en-US" altLang="ja-JP" sz="1200" dirty="0"/>
              <a:t>ICA</a:t>
            </a:r>
            <a:r>
              <a:rPr lang="ja-JP" altLang="en-US" sz="1200" dirty="0"/>
              <a:t> 通信だけの取次</a:t>
            </a:r>
          </a:p>
        </p:txBody>
      </p:sp>
      <p:sp>
        <p:nvSpPr>
          <p:cNvPr id="50" name="直方体 49">
            <a:extLst>
              <a:ext uri="{FF2B5EF4-FFF2-40B4-BE49-F238E27FC236}">
                <a16:creationId xmlns:a16="http://schemas.microsoft.com/office/drawing/2014/main" id="{160D87AF-F381-4C46-8127-AD023BEB1817}"/>
              </a:ext>
            </a:extLst>
          </p:cNvPr>
          <p:cNvSpPr/>
          <p:nvPr/>
        </p:nvSpPr>
        <p:spPr>
          <a:xfrm>
            <a:off x="10545278" y="2813803"/>
            <a:ext cx="900000" cy="720000"/>
          </a:xfrm>
          <a:prstGeom prst="cube">
            <a:avLst/>
          </a:prstGeom>
          <a:solidFill>
            <a:schemeClr val="bg1"/>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コネクタ 50">
            <a:extLst>
              <a:ext uri="{FF2B5EF4-FFF2-40B4-BE49-F238E27FC236}">
                <a16:creationId xmlns:a16="http://schemas.microsoft.com/office/drawing/2014/main" id="{6C91A415-A5AC-4B49-9966-7C519B44F9E7}"/>
              </a:ext>
            </a:extLst>
          </p:cNvPr>
          <p:cNvCxnSpPr>
            <a:cxnSpLocks/>
          </p:cNvCxnSpPr>
          <p:nvPr/>
        </p:nvCxnSpPr>
        <p:spPr>
          <a:xfrm>
            <a:off x="7363570" y="3204579"/>
            <a:ext cx="1692000" cy="0"/>
          </a:xfrm>
          <a:prstGeom prst="line">
            <a:avLst/>
          </a:prstGeom>
          <a:ln w="25400">
            <a:solidFill>
              <a:srgbClr val="1C9CA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円弧 36">
            <a:extLst>
              <a:ext uri="{FF2B5EF4-FFF2-40B4-BE49-F238E27FC236}">
                <a16:creationId xmlns:a16="http://schemas.microsoft.com/office/drawing/2014/main" id="{2AB15568-C110-4C46-846C-3B02D0D1DD41}"/>
              </a:ext>
            </a:extLst>
          </p:cNvPr>
          <p:cNvSpPr/>
          <p:nvPr/>
        </p:nvSpPr>
        <p:spPr>
          <a:xfrm>
            <a:off x="8721292" y="2829843"/>
            <a:ext cx="1440000" cy="906883"/>
          </a:xfrm>
          <a:prstGeom prst="arc">
            <a:avLst>
              <a:gd name="adj1" fmla="val 11323559"/>
              <a:gd name="adj2" fmla="val 21126522"/>
            </a:avLst>
          </a:prstGeom>
          <a:ln w="25400">
            <a:solidFill>
              <a:srgbClr val="1C9CAD"/>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FA14AE0-7A93-48BC-A035-B4BEACECF41B}"/>
              </a:ext>
            </a:extLst>
          </p:cNvPr>
          <p:cNvSpPr txBox="1"/>
          <p:nvPr/>
        </p:nvSpPr>
        <p:spPr>
          <a:xfrm>
            <a:off x="7477220" y="3256772"/>
            <a:ext cx="1516762" cy="246221"/>
          </a:xfrm>
          <a:prstGeom prst="rect">
            <a:avLst/>
          </a:prstGeom>
          <a:noFill/>
        </p:spPr>
        <p:txBody>
          <a:bodyPr wrap="none">
            <a:spAutoFit/>
          </a:bodyPr>
          <a:lstStyle/>
          <a:p>
            <a:pPr>
              <a:spcAft>
                <a:spcPts val="600"/>
              </a:spcAft>
              <a:buClr>
                <a:srgbClr val="1C9CAD"/>
              </a:buClr>
            </a:pPr>
            <a:r>
              <a:rPr lang="ja-JP" altLang="en-US" sz="1000" dirty="0"/>
              <a:t>画面の差分情報（</a:t>
            </a:r>
            <a:r>
              <a:rPr lang="en-US" altLang="ja-JP" sz="1000" dirty="0"/>
              <a:t>ICA</a:t>
            </a:r>
            <a:r>
              <a:rPr lang="ja-JP" altLang="en-US" sz="1000" dirty="0"/>
              <a:t>）</a:t>
            </a:r>
          </a:p>
        </p:txBody>
      </p:sp>
      <p:cxnSp>
        <p:nvCxnSpPr>
          <p:cNvPr id="62" name="直線コネクタ 61">
            <a:extLst>
              <a:ext uri="{FF2B5EF4-FFF2-40B4-BE49-F238E27FC236}">
                <a16:creationId xmlns:a16="http://schemas.microsoft.com/office/drawing/2014/main" id="{FB6A7C75-A034-49FC-92B2-74A54FEAE2EA}"/>
              </a:ext>
            </a:extLst>
          </p:cNvPr>
          <p:cNvCxnSpPr>
            <a:cxnSpLocks/>
          </p:cNvCxnSpPr>
          <p:nvPr/>
        </p:nvCxnSpPr>
        <p:spPr>
          <a:xfrm>
            <a:off x="9910309" y="3204579"/>
            <a:ext cx="615825" cy="0"/>
          </a:xfrm>
          <a:prstGeom prst="line">
            <a:avLst/>
          </a:prstGeom>
          <a:ln w="25400">
            <a:solidFill>
              <a:srgbClr val="1C9CAD"/>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5" name="図 64" descr="部屋 が含まれている画像&#10;&#10;自動的に生成された説明">
            <a:extLst>
              <a:ext uri="{FF2B5EF4-FFF2-40B4-BE49-F238E27FC236}">
                <a16:creationId xmlns:a16="http://schemas.microsoft.com/office/drawing/2014/main" id="{B61D33F8-91D8-4967-9FFD-0AE4C0D6D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5353" y="3050452"/>
            <a:ext cx="525602" cy="432000"/>
          </a:xfrm>
          <a:prstGeom prst="rect">
            <a:avLst/>
          </a:prstGeom>
        </p:spPr>
      </p:pic>
      <p:sp>
        <p:nvSpPr>
          <p:cNvPr id="66" name="テキスト ボックス 65">
            <a:extLst>
              <a:ext uri="{FF2B5EF4-FFF2-40B4-BE49-F238E27FC236}">
                <a16:creationId xmlns:a16="http://schemas.microsoft.com/office/drawing/2014/main" id="{8A9F8DB3-F3B3-4E09-A0E1-5E643AC0D1BA}"/>
              </a:ext>
            </a:extLst>
          </p:cNvPr>
          <p:cNvSpPr txBox="1"/>
          <p:nvPr/>
        </p:nvSpPr>
        <p:spPr>
          <a:xfrm>
            <a:off x="9777913" y="3256772"/>
            <a:ext cx="876002" cy="400110"/>
          </a:xfrm>
          <a:prstGeom prst="rect">
            <a:avLst/>
          </a:prstGeom>
          <a:noFill/>
        </p:spPr>
        <p:txBody>
          <a:bodyPr wrap="square">
            <a:spAutoFit/>
          </a:bodyPr>
          <a:lstStyle/>
          <a:p>
            <a:pPr algn="ctr">
              <a:spcAft>
                <a:spcPts val="600"/>
              </a:spcAft>
              <a:buClr>
                <a:srgbClr val="1C9CAD"/>
              </a:buClr>
            </a:pPr>
            <a:r>
              <a:rPr lang="ja-JP" altLang="en-US" sz="1000" dirty="0"/>
              <a:t>画面の</a:t>
            </a:r>
            <a:br>
              <a:rPr lang="en-US" altLang="ja-JP" sz="1000" dirty="0"/>
            </a:br>
            <a:r>
              <a:rPr lang="ja-JP" altLang="en-US" sz="1000" dirty="0"/>
              <a:t>差分情報</a:t>
            </a:r>
            <a:endParaRPr lang="en-US" altLang="ja-JP" sz="1000" dirty="0"/>
          </a:p>
        </p:txBody>
      </p:sp>
    </p:spTree>
    <p:extLst>
      <p:ext uri="{BB962C8B-B14F-4D97-AF65-F5344CB8AC3E}">
        <p14:creationId xmlns:p14="http://schemas.microsoft.com/office/powerpoint/2010/main" val="325643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02EE996-CAD3-487D-8AA6-43ECAA8D245F}"/>
              </a:ext>
            </a:extLst>
          </p:cNvPr>
          <p:cNvSpPr>
            <a:spLocks noGrp="1"/>
          </p:cNvSpPr>
          <p:nvPr>
            <p:ph type="title"/>
          </p:nvPr>
        </p:nvSpPr>
        <p:spPr/>
        <p:txBody>
          <a:bodyPr/>
          <a:lstStyle/>
          <a:p>
            <a:r>
              <a:rPr lang="ja-JP" altLang="en-US" dirty="0"/>
              <a:t>リモートワーク増加と巧妙化するサイバー攻撃</a:t>
            </a:r>
            <a:endParaRPr kumimoji="1" lang="ja-JP" altLang="en-US" dirty="0"/>
          </a:p>
        </p:txBody>
      </p:sp>
      <p:pic>
        <p:nvPicPr>
          <p:cNvPr id="9" name="図 8">
            <a:extLst>
              <a:ext uri="{FF2B5EF4-FFF2-40B4-BE49-F238E27FC236}">
                <a16:creationId xmlns:a16="http://schemas.microsoft.com/office/drawing/2014/main" id="{6C09C7D9-53DB-41E6-806F-05C6D2E0D20F}"/>
              </a:ext>
            </a:extLst>
          </p:cNvPr>
          <p:cNvPicPr>
            <a:picLocks noChangeAspect="1"/>
          </p:cNvPicPr>
          <p:nvPr/>
        </p:nvPicPr>
        <p:blipFill>
          <a:blip r:embed="rId3"/>
          <a:stretch>
            <a:fillRect/>
          </a:stretch>
        </p:blipFill>
        <p:spPr>
          <a:xfrm>
            <a:off x="198892" y="1296595"/>
            <a:ext cx="6684907" cy="3845972"/>
          </a:xfrm>
          <a:prstGeom prst="rect">
            <a:avLst/>
          </a:prstGeom>
          <a:ln>
            <a:noFill/>
          </a:ln>
        </p:spPr>
      </p:pic>
      <p:sp>
        <p:nvSpPr>
          <p:cNvPr id="10" name="テキスト ボックス 9">
            <a:extLst>
              <a:ext uri="{FF2B5EF4-FFF2-40B4-BE49-F238E27FC236}">
                <a16:creationId xmlns:a16="http://schemas.microsoft.com/office/drawing/2014/main" id="{9D4AD4F6-22B5-47C2-905C-D5CE9971CE69}"/>
              </a:ext>
            </a:extLst>
          </p:cNvPr>
          <p:cNvSpPr txBox="1"/>
          <p:nvPr/>
        </p:nvSpPr>
        <p:spPr>
          <a:xfrm>
            <a:off x="7260000" y="1001120"/>
            <a:ext cx="4932000" cy="1877437"/>
          </a:xfrm>
          <a:prstGeom prst="rect">
            <a:avLst/>
          </a:prstGeom>
          <a:noFill/>
        </p:spPr>
        <p:txBody>
          <a:bodyPr wrap="square" rtlCol="0">
            <a:spAutoFit/>
          </a:bodyPr>
          <a:lstStyle/>
          <a:p>
            <a:r>
              <a:rPr kumimoji="1" lang="ja-JP" altLang="en-US" sz="2800" dirty="0"/>
              <a:t>従来は不特定多数へのばらまき。現在は・・・</a:t>
            </a:r>
            <a:endParaRPr kumimoji="1" lang="en-US" altLang="ja-JP" sz="2800" dirty="0"/>
          </a:p>
          <a:p>
            <a:endParaRPr kumimoji="1" lang="en-US" altLang="ja-JP" sz="2800" dirty="0"/>
          </a:p>
          <a:p>
            <a:r>
              <a:rPr kumimoji="1" lang="ja-JP" altLang="en-US" sz="3200" b="1" u="sng" dirty="0">
                <a:solidFill>
                  <a:schemeClr val="accent1"/>
                </a:solidFill>
              </a:rPr>
              <a:t>侵入型ランサムウェア</a:t>
            </a:r>
          </a:p>
        </p:txBody>
      </p:sp>
      <p:sp>
        <p:nvSpPr>
          <p:cNvPr id="13" name="テキスト ボックス 12">
            <a:extLst>
              <a:ext uri="{FF2B5EF4-FFF2-40B4-BE49-F238E27FC236}">
                <a16:creationId xmlns:a16="http://schemas.microsoft.com/office/drawing/2014/main" id="{388A0F99-9964-499C-8271-D128044BB7CE}"/>
              </a:ext>
            </a:extLst>
          </p:cNvPr>
          <p:cNvSpPr txBox="1"/>
          <p:nvPr/>
        </p:nvSpPr>
        <p:spPr>
          <a:xfrm>
            <a:off x="7123199" y="3113313"/>
            <a:ext cx="4932001" cy="523220"/>
          </a:xfrm>
          <a:prstGeom prst="rect">
            <a:avLst/>
          </a:prstGeom>
          <a:noFill/>
        </p:spPr>
        <p:txBody>
          <a:bodyPr wrap="square">
            <a:spAutoFit/>
          </a:bodyPr>
          <a:lstStyle/>
          <a:p>
            <a:pPr algn="ctr"/>
            <a:r>
              <a:rPr lang="ja-JP" altLang="en-US" sz="2800" dirty="0"/>
              <a:t>企業・組織のネットワークへに侵入</a:t>
            </a:r>
          </a:p>
        </p:txBody>
      </p:sp>
      <p:sp>
        <p:nvSpPr>
          <p:cNvPr id="17" name="テキスト ボックス 16">
            <a:extLst>
              <a:ext uri="{FF2B5EF4-FFF2-40B4-BE49-F238E27FC236}">
                <a16:creationId xmlns:a16="http://schemas.microsoft.com/office/drawing/2014/main" id="{7F98C9B0-AC88-458B-A560-2C32A6DB2FBE}"/>
              </a:ext>
            </a:extLst>
          </p:cNvPr>
          <p:cNvSpPr txBox="1"/>
          <p:nvPr/>
        </p:nvSpPr>
        <p:spPr>
          <a:xfrm>
            <a:off x="7673999" y="4239465"/>
            <a:ext cx="3830400" cy="1384995"/>
          </a:xfrm>
          <a:prstGeom prst="rect">
            <a:avLst/>
          </a:prstGeom>
          <a:noFill/>
        </p:spPr>
        <p:txBody>
          <a:bodyPr wrap="square">
            <a:spAutoFit/>
          </a:bodyPr>
          <a:lstStyle/>
          <a:p>
            <a:pPr marL="457200" indent="-457200">
              <a:buFont typeface="Arial" panose="020B0604020202020204" pitchFamily="34" charset="0"/>
              <a:buChar char="•"/>
            </a:pPr>
            <a:r>
              <a:rPr lang="ja-JP" altLang="en-US" sz="2800" dirty="0">
                <a:solidFill>
                  <a:srgbClr val="333333"/>
                </a:solidFill>
                <a:latin typeface="ヒラギノ角ゴ Pro W3"/>
              </a:rPr>
              <a:t>重要データ探索</a:t>
            </a:r>
            <a:endParaRPr lang="en-US" altLang="ja-JP" sz="2800" dirty="0">
              <a:solidFill>
                <a:srgbClr val="333333"/>
              </a:solidFill>
              <a:latin typeface="ヒラギノ角ゴ Pro W3"/>
            </a:endParaRPr>
          </a:p>
          <a:p>
            <a:pPr marL="457200" indent="-457200">
              <a:buFont typeface="Arial" panose="020B0604020202020204" pitchFamily="34" charset="0"/>
              <a:buChar char="•"/>
            </a:pPr>
            <a:r>
              <a:rPr lang="ja-JP" altLang="en-US" sz="2800" dirty="0"/>
              <a:t>管理サーバ乗っ取り</a:t>
            </a:r>
            <a:endParaRPr lang="en-US" altLang="ja-JP" sz="2800" dirty="0"/>
          </a:p>
          <a:p>
            <a:pPr marL="457200" indent="-457200">
              <a:buFont typeface="Arial" panose="020B0604020202020204" pitchFamily="34" charset="0"/>
              <a:buChar char="•"/>
            </a:pPr>
            <a:r>
              <a:rPr lang="ja-JP" altLang="en-US" sz="2800" dirty="0"/>
              <a:t>ランサムウェア感染</a:t>
            </a:r>
          </a:p>
        </p:txBody>
      </p:sp>
      <p:sp>
        <p:nvSpPr>
          <p:cNvPr id="16" name="矢印: 下 15">
            <a:extLst>
              <a:ext uri="{FF2B5EF4-FFF2-40B4-BE49-F238E27FC236}">
                <a16:creationId xmlns:a16="http://schemas.microsoft.com/office/drawing/2014/main" id="{D6F6F0B1-ED32-4E5C-B195-D7F6A4C69642}"/>
              </a:ext>
            </a:extLst>
          </p:cNvPr>
          <p:cNvSpPr/>
          <p:nvPr/>
        </p:nvSpPr>
        <p:spPr>
          <a:xfrm>
            <a:off x="8908800" y="3756338"/>
            <a:ext cx="936000" cy="3888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1B2F149B-7AAA-4664-BC0A-4EC47767E06A}"/>
              </a:ext>
            </a:extLst>
          </p:cNvPr>
          <p:cNvSpPr/>
          <p:nvPr/>
        </p:nvSpPr>
        <p:spPr>
          <a:xfrm>
            <a:off x="7055999" y="2993649"/>
            <a:ext cx="4932001" cy="27013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9CB84C54-5329-4DC1-9C66-B3859195E615}"/>
              </a:ext>
            </a:extLst>
          </p:cNvPr>
          <p:cNvSpPr txBox="1"/>
          <p:nvPr/>
        </p:nvSpPr>
        <p:spPr>
          <a:xfrm>
            <a:off x="530604" y="5261038"/>
            <a:ext cx="6420395" cy="1200329"/>
          </a:xfrm>
          <a:prstGeom prst="rect">
            <a:avLst/>
          </a:prstGeom>
          <a:noFill/>
        </p:spPr>
        <p:txBody>
          <a:bodyPr wrap="square">
            <a:spAutoFit/>
          </a:bodyPr>
          <a:lstStyle/>
          <a:p>
            <a:r>
              <a:rPr lang="ja-JP" altLang="en-US" dirty="0"/>
              <a:t>引用元：</a:t>
            </a:r>
            <a:endParaRPr lang="en-US" altLang="ja-JP" dirty="0"/>
          </a:p>
          <a:p>
            <a:r>
              <a:rPr lang="zh-TW" altLang="en-US" dirty="0"/>
              <a:t>独立行政法人情報処理推進機構</a:t>
            </a:r>
            <a:r>
              <a:rPr lang="ja-JP" altLang="en-US" dirty="0"/>
              <a:t> セキュリティセンター</a:t>
            </a:r>
            <a:endParaRPr lang="en-US" altLang="ja-JP" dirty="0"/>
          </a:p>
          <a:p>
            <a:r>
              <a:rPr lang="ja-JP" altLang="en-US" dirty="0"/>
              <a:t>「事業継続を脅かす新たなランサムウェア攻撃について」</a:t>
            </a:r>
            <a:endParaRPr lang="en-US" altLang="ja-JP" dirty="0"/>
          </a:p>
          <a:p>
            <a:r>
              <a:rPr lang="en-US" altLang="ja-JP" dirty="0"/>
              <a:t>https://www.ipa.go.jp/security/announce/2020-ransom.html</a:t>
            </a:r>
            <a:endParaRPr lang="ja-JP" altLang="en-US" dirty="0"/>
          </a:p>
        </p:txBody>
      </p:sp>
    </p:spTree>
    <p:extLst>
      <p:ext uri="{BB962C8B-B14F-4D97-AF65-F5344CB8AC3E}">
        <p14:creationId xmlns:p14="http://schemas.microsoft.com/office/powerpoint/2010/main" val="385014414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4EDEC27-060F-4A5D-B041-E04E1F72B8F4}"/>
              </a:ext>
            </a:extLst>
          </p:cNvPr>
          <p:cNvSpPr>
            <a:spLocks noGrp="1"/>
          </p:cNvSpPr>
          <p:nvPr>
            <p:ph type="title"/>
          </p:nvPr>
        </p:nvSpPr>
        <p:spPr/>
        <p:txBody>
          <a:bodyPr>
            <a:normAutofit/>
          </a:bodyPr>
          <a:lstStyle/>
          <a:p>
            <a:r>
              <a:rPr kumimoji="1" lang="ja-JP" altLang="en-US" dirty="0"/>
              <a:t>どんな対策が必要？</a:t>
            </a:r>
          </a:p>
        </p:txBody>
      </p:sp>
      <p:sp>
        <p:nvSpPr>
          <p:cNvPr id="7" name="テキスト ボックス 6">
            <a:extLst>
              <a:ext uri="{FF2B5EF4-FFF2-40B4-BE49-F238E27FC236}">
                <a16:creationId xmlns:a16="http://schemas.microsoft.com/office/drawing/2014/main" id="{14FF8634-2575-4E6D-852D-0DFBAA49D247}"/>
              </a:ext>
            </a:extLst>
          </p:cNvPr>
          <p:cNvSpPr txBox="1"/>
          <p:nvPr/>
        </p:nvSpPr>
        <p:spPr>
          <a:xfrm>
            <a:off x="5596405" y="5462414"/>
            <a:ext cx="6420395" cy="1200329"/>
          </a:xfrm>
          <a:prstGeom prst="rect">
            <a:avLst/>
          </a:prstGeom>
          <a:noFill/>
        </p:spPr>
        <p:txBody>
          <a:bodyPr wrap="square">
            <a:spAutoFit/>
          </a:bodyPr>
          <a:lstStyle/>
          <a:p>
            <a:r>
              <a:rPr lang="ja-JP" altLang="en-US" dirty="0"/>
              <a:t>引用元：</a:t>
            </a:r>
            <a:endParaRPr lang="en-US" altLang="ja-JP" dirty="0"/>
          </a:p>
          <a:p>
            <a:r>
              <a:rPr lang="zh-TW" altLang="en-US" dirty="0"/>
              <a:t>独立行政法人情報処理推進機構</a:t>
            </a:r>
            <a:r>
              <a:rPr lang="ja-JP" altLang="en-US" dirty="0"/>
              <a:t> セキュリティセンター</a:t>
            </a:r>
            <a:endParaRPr lang="en-US" altLang="ja-JP" dirty="0"/>
          </a:p>
          <a:p>
            <a:r>
              <a:rPr lang="ja-JP" altLang="en-US" dirty="0"/>
              <a:t>「事業継続を脅かす新たなランサムウェア攻撃について」</a:t>
            </a:r>
            <a:endParaRPr lang="en-US" altLang="ja-JP" dirty="0"/>
          </a:p>
          <a:p>
            <a:r>
              <a:rPr lang="en-US" altLang="ja-JP" dirty="0"/>
              <a:t>https://www.ipa.go.jp/security/announce/2020-ransom.html</a:t>
            </a:r>
            <a:endParaRPr lang="ja-JP" altLang="en-US" dirty="0"/>
          </a:p>
        </p:txBody>
      </p:sp>
      <p:sp>
        <p:nvSpPr>
          <p:cNvPr id="8" name="テキスト ボックス 7">
            <a:extLst>
              <a:ext uri="{FF2B5EF4-FFF2-40B4-BE49-F238E27FC236}">
                <a16:creationId xmlns:a16="http://schemas.microsoft.com/office/drawing/2014/main" id="{6807BBFD-6C08-4071-9860-E14AD5A20938}"/>
              </a:ext>
            </a:extLst>
          </p:cNvPr>
          <p:cNvSpPr txBox="1"/>
          <p:nvPr/>
        </p:nvSpPr>
        <p:spPr>
          <a:xfrm>
            <a:off x="2781600" y="3799602"/>
            <a:ext cx="6094800" cy="1384995"/>
          </a:xfrm>
          <a:prstGeom prst="rect">
            <a:avLst/>
          </a:prstGeom>
          <a:noFill/>
        </p:spPr>
        <p:txBody>
          <a:bodyPr wrap="square">
            <a:spAutoFit/>
          </a:bodyPr>
          <a:lstStyle/>
          <a:p>
            <a:pPr marL="285750" indent="-285750">
              <a:buFont typeface="Arial" panose="020B0604020202020204" pitchFamily="34" charset="0"/>
              <a:buChar char="•"/>
            </a:pPr>
            <a:r>
              <a:rPr lang="ja-JP" altLang="en-US" sz="2800" b="1" dirty="0">
                <a:solidFill>
                  <a:schemeClr val="accent5"/>
                </a:solidFill>
              </a:rPr>
              <a:t>認証が突破される可能性はないか</a:t>
            </a:r>
            <a:endParaRPr lang="en-US" altLang="ja-JP" sz="2800" b="1" dirty="0">
              <a:solidFill>
                <a:schemeClr val="accent5"/>
              </a:solidFill>
            </a:endParaRPr>
          </a:p>
          <a:p>
            <a:pPr marL="285750" indent="-285750">
              <a:buFont typeface="Arial" panose="020B0604020202020204" pitchFamily="34" charset="0"/>
              <a:buChar char="•"/>
            </a:pPr>
            <a:r>
              <a:rPr lang="ja-JP" altLang="en-US" sz="2800" b="1" dirty="0">
                <a:solidFill>
                  <a:schemeClr val="accent5"/>
                </a:solidFill>
              </a:rPr>
              <a:t>アクセス制御が適切にできているか</a:t>
            </a:r>
          </a:p>
          <a:p>
            <a:pPr marL="285750" indent="-285750">
              <a:buFont typeface="Arial" panose="020B0604020202020204" pitchFamily="34" charset="0"/>
              <a:buChar char="•"/>
            </a:pPr>
            <a:r>
              <a:rPr lang="ja-JP" altLang="en-US" sz="2800" dirty="0"/>
              <a:t>脆弱性は解消されているか</a:t>
            </a:r>
          </a:p>
        </p:txBody>
      </p:sp>
      <p:sp>
        <p:nvSpPr>
          <p:cNvPr id="11" name="テキスト ボックス 10">
            <a:extLst>
              <a:ext uri="{FF2B5EF4-FFF2-40B4-BE49-F238E27FC236}">
                <a16:creationId xmlns:a16="http://schemas.microsoft.com/office/drawing/2014/main" id="{DC0ADAEE-F2BF-4FD4-AE57-486A2D97EFE6}"/>
              </a:ext>
            </a:extLst>
          </p:cNvPr>
          <p:cNvSpPr txBox="1"/>
          <p:nvPr/>
        </p:nvSpPr>
        <p:spPr>
          <a:xfrm>
            <a:off x="693204" y="1028795"/>
            <a:ext cx="10797995" cy="1569660"/>
          </a:xfrm>
          <a:prstGeom prst="rect">
            <a:avLst/>
          </a:prstGeom>
          <a:noFill/>
        </p:spPr>
        <p:txBody>
          <a:bodyPr wrap="square" rtlCol="0">
            <a:spAutoFit/>
          </a:bodyPr>
          <a:lstStyle/>
          <a:p>
            <a:r>
              <a:rPr kumimoji="1" lang="ja-JP" altLang="en-US" sz="3200" b="1" dirty="0">
                <a:solidFill>
                  <a:schemeClr val="accent1"/>
                </a:solidFill>
              </a:rPr>
              <a:t>“あらゆる面でのセキュリティの強化で対応する必要があります。例えば、ウイルス対策、不正アクセス対策、脆弱性対策など、基本的な対策を、確実かつ多層的に適用することが重要です。”</a:t>
            </a:r>
          </a:p>
        </p:txBody>
      </p:sp>
      <p:sp>
        <p:nvSpPr>
          <p:cNvPr id="12" name="矢印: 下 11">
            <a:extLst>
              <a:ext uri="{FF2B5EF4-FFF2-40B4-BE49-F238E27FC236}">
                <a16:creationId xmlns:a16="http://schemas.microsoft.com/office/drawing/2014/main" id="{5F58591F-302D-428E-9609-BC5B3BAE10F7}"/>
              </a:ext>
            </a:extLst>
          </p:cNvPr>
          <p:cNvSpPr/>
          <p:nvPr/>
        </p:nvSpPr>
        <p:spPr>
          <a:xfrm>
            <a:off x="5451401" y="2681872"/>
            <a:ext cx="936000" cy="3888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20E1F9BF-BBF0-4DDE-BC45-FA15C1654CBA}"/>
              </a:ext>
            </a:extLst>
          </p:cNvPr>
          <p:cNvSpPr txBox="1"/>
          <p:nvPr/>
        </p:nvSpPr>
        <p:spPr>
          <a:xfrm>
            <a:off x="2305002" y="3198451"/>
            <a:ext cx="5083200" cy="523220"/>
          </a:xfrm>
          <a:prstGeom prst="rect">
            <a:avLst/>
          </a:prstGeom>
          <a:noFill/>
        </p:spPr>
        <p:txBody>
          <a:bodyPr wrap="square" rtlCol="0">
            <a:spAutoFit/>
          </a:bodyPr>
          <a:lstStyle/>
          <a:p>
            <a:r>
              <a:rPr kumimoji="1" lang="ja-JP" altLang="en-US" sz="2800" dirty="0">
                <a:solidFill>
                  <a:schemeClr val="tx2"/>
                </a:solidFill>
              </a:rPr>
              <a:t>「入口」にフォーカスすると主に・・・</a:t>
            </a:r>
          </a:p>
        </p:txBody>
      </p:sp>
      <p:sp>
        <p:nvSpPr>
          <p:cNvPr id="14" name="テキスト ボックス 13">
            <a:extLst>
              <a:ext uri="{FF2B5EF4-FFF2-40B4-BE49-F238E27FC236}">
                <a16:creationId xmlns:a16="http://schemas.microsoft.com/office/drawing/2014/main" id="{7AB4DF3D-BF39-47AB-A181-6AE32748FEA3}"/>
              </a:ext>
            </a:extLst>
          </p:cNvPr>
          <p:cNvSpPr txBox="1"/>
          <p:nvPr/>
        </p:nvSpPr>
        <p:spPr>
          <a:xfrm>
            <a:off x="7876800" y="4800286"/>
            <a:ext cx="1648800" cy="523220"/>
          </a:xfrm>
          <a:prstGeom prst="rect">
            <a:avLst/>
          </a:prstGeom>
          <a:noFill/>
        </p:spPr>
        <p:txBody>
          <a:bodyPr wrap="square" rtlCol="0">
            <a:spAutoFit/>
          </a:bodyPr>
          <a:lstStyle/>
          <a:p>
            <a:r>
              <a:rPr kumimoji="1" lang="en-US" altLang="ja-JP" sz="2800" dirty="0">
                <a:solidFill>
                  <a:schemeClr val="tx2"/>
                </a:solidFill>
              </a:rPr>
              <a:t>…</a:t>
            </a:r>
            <a:r>
              <a:rPr kumimoji="1" lang="ja-JP" altLang="en-US" sz="2800" dirty="0">
                <a:solidFill>
                  <a:schemeClr val="tx2"/>
                </a:solidFill>
              </a:rPr>
              <a:t>など</a:t>
            </a:r>
          </a:p>
        </p:txBody>
      </p:sp>
    </p:spTree>
    <p:extLst>
      <p:ext uri="{BB962C8B-B14F-4D97-AF65-F5344CB8AC3E}">
        <p14:creationId xmlns:p14="http://schemas.microsoft.com/office/powerpoint/2010/main" val="236540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C7A156-7658-4E99-A2A6-69623B08F68E}"/>
              </a:ext>
            </a:extLst>
          </p:cNvPr>
          <p:cNvSpPr>
            <a:spLocks noGrp="1"/>
          </p:cNvSpPr>
          <p:nvPr>
            <p:ph type="title"/>
          </p:nvPr>
        </p:nvSpPr>
        <p:spPr/>
        <p:txBody>
          <a:bodyPr/>
          <a:lstStyle/>
          <a:p>
            <a:r>
              <a:rPr kumimoji="1" lang="en-US" altLang="ja-JP" dirty="0"/>
              <a:t>Citrix ADC</a:t>
            </a:r>
            <a:r>
              <a:rPr lang="ja-JP" altLang="en-US" dirty="0"/>
              <a:t> </a:t>
            </a:r>
            <a:r>
              <a:rPr lang="en-US" altLang="ja-JP" dirty="0"/>
              <a:t>(ICA Proxy)</a:t>
            </a:r>
            <a:r>
              <a:rPr lang="ja-JP" altLang="en-US" dirty="0"/>
              <a:t>における具体的なアクション</a:t>
            </a:r>
            <a:endParaRPr kumimoji="1" lang="ja-JP" altLang="en-US" dirty="0"/>
          </a:p>
        </p:txBody>
      </p:sp>
      <p:sp>
        <p:nvSpPr>
          <p:cNvPr id="12" name="テキスト ボックス 11">
            <a:extLst>
              <a:ext uri="{FF2B5EF4-FFF2-40B4-BE49-F238E27FC236}">
                <a16:creationId xmlns:a16="http://schemas.microsoft.com/office/drawing/2014/main" id="{9183046C-AFAE-4657-9CBB-80A7D7D178DB}"/>
              </a:ext>
            </a:extLst>
          </p:cNvPr>
          <p:cNvSpPr txBox="1"/>
          <p:nvPr/>
        </p:nvSpPr>
        <p:spPr>
          <a:xfrm>
            <a:off x="434400" y="1231260"/>
            <a:ext cx="6094800" cy="954107"/>
          </a:xfrm>
          <a:prstGeom prst="rect">
            <a:avLst/>
          </a:prstGeom>
          <a:noFill/>
        </p:spPr>
        <p:txBody>
          <a:bodyPr wrap="square">
            <a:spAutoFit/>
          </a:bodyPr>
          <a:lstStyle/>
          <a:p>
            <a:pPr marL="285750" indent="-285750">
              <a:buFont typeface="Arial" panose="020B0604020202020204" pitchFamily="34" charset="0"/>
              <a:buChar char="•"/>
            </a:pPr>
            <a:r>
              <a:rPr lang="ja-JP" altLang="en-US" sz="2800" b="1" dirty="0">
                <a:solidFill>
                  <a:schemeClr val="accent5"/>
                </a:solidFill>
              </a:rPr>
              <a:t>認証が突破される可能性はないか</a:t>
            </a:r>
            <a:endParaRPr lang="en-US" altLang="ja-JP" sz="2800" b="1" dirty="0">
              <a:solidFill>
                <a:schemeClr val="accent5"/>
              </a:solidFill>
            </a:endParaRPr>
          </a:p>
          <a:p>
            <a:pPr marL="285750" indent="-285750">
              <a:buFont typeface="Arial" panose="020B0604020202020204" pitchFamily="34" charset="0"/>
              <a:buChar char="•"/>
            </a:pPr>
            <a:r>
              <a:rPr lang="ja-JP" altLang="en-US" sz="2800" b="1" dirty="0">
                <a:solidFill>
                  <a:schemeClr val="accent5"/>
                </a:solidFill>
              </a:rPr>
              <a:t>アクセス制御が適切にできているか</a:t>
            </a:r>
          </a:p>
        </p:txBody>
      </p:sp>
      <p:sp>
        <p:nvSpPr>
          <p:cNvPr id="13" name="四角形: 角を丸くする 12">
            <a:extLst>
              <a:ext uri="{FF2B5EF4-FFF2-40B4-BE49-F238E27FC236}">
                <a16:creationId xmlns:a16="http://schemas.microsoft.com/office/drawing/2014/main" id="{14F4F7CD-4EFB-493E-BD56-5FEDAE96A3E7}"/>
              </a:ext>
            </a:extLst>
          </p:cNvPr>
          <p:cNvSpPr/>
          <p:nvPr/>
        </p:nvSpPr>
        <p:spPr>
          <a:xfrm>
            <a:off x="1000800" y="2720903"/>
            <a:ext cx="4104000" cy="954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認証方法の強化</a:t>
            </a:r>
          </a:p>
        </p:txBody>
      </p:sp>
      <p:sp>
        <p:nvSpPr>
          <p:cNvPr id="14" name="四角形: 角を丸くする 13">
            <a:extLst>
              <a:ext uri="{FF2B5EF4-FFF2-40B4-BE49-F238E27FC236}">
                <a16:creationId xmlns:a16="http://schemas.microsoft.com/office/drawing/2014/main" id="{E93A5354-11E4-4963-8CD0-7D701999CAD5}"/>
              </a:ext>
            </a:extLst>
          </p:cNvPr>
          <p:cNvSpPr/>
          <p:nvPr/>
        </p:nvSpPr>
        <p:spPr>
          <a:xfrm>
            <a:off x="1000800" y="3910195"/>
            <a:ext cx="4104000" cy="954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認証時のセキュリティ強化</a:t>
            </a:r>
          </a:p>
        </p:txBody>
      </p:sp>
      <p:sp>
        <p:nvSpPr>
          <p:cNvPr id="18" name="テキスト ボックス 17">
            <a:extLst>
              <a:ext uri="{FF2B5EF4-FFF2-40B4-BE49-F238E27FC236}">
                <a16:creationId xmlns:a16="http://schemas.microsoft.com/office/drawing/2014/main" id="{F00B2AAF-9671-4821-BEF0-92C75F3ABDBD}"/>
              </a:ext>
            </a:extLst>
          </p:cNvPr>
          <p:cNvSpPr txBox="1"/>
          <p:nvPr/>
        </p:nvSpPr>
        <p:spPr>
          <a:xfrm>
            <a:off x="5700000" y="2936346"/>
            <a:ext cx="5341200" cy="523220"/>
          </a:xfrm>
          <a:prstGeom prst="rect">
            <a:avLst/>
          </a:prstGeom>
          <a:noFill/>
        </p:spPr>
        <p:txBody>
          <a:bodyPr wrap="square" rtlCol="0">
            <a:spAutoFit/>
          </a:bodyPr>
          <a:lstStyle/>
          <a:p>
            <a:r>
              <a:rPr kumimoji="1" lang="ja-JP" altLang="en-US" sz="2800" u="sng" dirty="0">
                <a:solidFill>
                  <a:schemeClr val="tx2"/>
                </a:solidFill>
              </a:rPr>
              <a:t>ポイント①：多彩な認証機能</a:t>
            </a:r>
          </a:p>
        </p:txBody>
      </p:sp>
      <p:sp>
        <p:nvSpPr>
          <p:cNvPr id="19" name="テキスト ボックス 18">
            <a:extLst>
              <a:ext uri="{FF2B5EF4-FFF2-40B4-BE49-F238E27FC236}">
                <a16:creationId xmlns:a16="http://schemas.microsoft.com/office/drawing/2014/main" id="{D65FDE38-29BC-49AD-B161-3B32620071F9}"/>
              </a:ext>
            </a:extLst>
          </p:cNvPr>
          <p:cNvSpPr txBox="1"/>
          <p:nvPr/>
        </p:nvSpPr>
        <p:spPr>
          <a:xfrm>
            <a:off x="5700000" y="4125638"/>
            <a:ext cx="5191200" cy="523220"/>
          </a:xfrm>
          <a:prstGeom prst="rect">
            <a:avLst/>
          </a:prstGeom>
          <a:noFill/>
        </p:spPr>
        <p:txBody>
          <a:bodyPr wrap="square" rtlCol="0">
            <a:spAutoFit/>
          </a:bodyPr>
          <a:lstStyle/>
          <a:p>
            <a:r>
              <a:rPr kumimoji="1" lang="ja-JP" altLang="en-US" sz="2800" u="sng" dirty="0">
                <a:solidFill>
                  <a:schemeClr val="tx2"/>
                </a:solidFill>
              </a:rPr>
              <a:t>ポイント②：</a:t>
            </a:r>
            <a:r>
              <a:rPr kumimoji="1" lang="en-US" altLang="ja-JP" sz="2800" u="sng" dirty="0">
                <a:solidFill>
                  <a:schemeClr val="tx2"/>
                </a:solidFill>
              </a:rPr>
              <a:t>WAF/Bot</a:t>
            </a:r>
            <a:r>
              <a:rPr kumimoji="1" lang="ja-JP" altLang="en-US" sz="2800" u="sng" dirty="0">
                <a:solidFill>
                  <a:schemeClr val="tx2"/>
                </a:solidFill>
              </a:rPr>
              <a:t>管理機能</a:t>
            </a:r>
          </a:p>
        </p:txBody>
      </p:sp>
      <p:sp>
        <p:nvSpPr>
          <p:cNvPr id="20" name="四角形: 角を丸くする 19">
            <a:extLst>
              <a:ext uri="{FF2B5EF4-FFF2-40B4-BE49-F238E27FC236}">
                <a16:creationId xmlns:a16="http://schemas.microsoft.com/office/drawing/2014/main" id="{E4619C66-ADDE-435A-A2DE-9696FFAB6C8A}"/>
              </a:ext>
            </a:extLst>
          </p:cNvPr>
          <p:cNvSpPr/>
          <p:nvPr/>
        </p:nvSpPr>
        <p:spPr>
          <a:xfrm>
            <a:off x="1000800" y="5099487"/>
            <a:ext cx="4104000" cy="954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運用管理の強化</a:t>
            </a:r>
          </a:p>
        </p:txBody>
      </p:sp>
      <p:sp>
        <p:nvSpPr>
          <p:cNvPr id="21" name="テキスト ボックス 20">
            <a:extLst>
              <a:ext uri="{FF2B5EF4-FFF2-40B4-BE49-F238E27FC236}">
                <a16:creationId xmlns:a16="http://schemas.microsoft.com/office/drawing/2014/main" id="{BCA872AC-E1BB-4C49-8475-1464D820EED5}"/>
              </a:ext>
            </a:extLst>
          </p:cNvPr>
          <p:cNvSpPr txBox="1"/>
          <p:nvPr/>
        </p:nvSpPr>
        <p:spPr>
          <a:xfrm>
            <a:off x="5700000" y="5314930"/>
            <a:ext cx="5344800" cy="523220"/>
          </a:xfrm>
          <a:prstGeom prst="rect">
            <a:avLst/>
          </a:prstGeom>
          <a:noFill/>
        </p:spPr>
        <p:txBody>
          <a:bodyPr wrap="square" rtlCol="0">
            <a:spAutoFit/>
          </a:bodyPr>
          <a:lstStyle/>
          <a:p>
            <a:r>
              <a:rPr kumimoji="1" lang="ja-JP" altLang="en-US" sz="2800" u="sng" dirty="0">
                <a:solidFill>
                  <a:schemeClr val="tx2"/>
                </a:solidFill>
              </a:rPr>
              <a:t>ポイント③：可視化ソリューション</a:t>
            </a:r>
            <a:endParaRPr kumimoji="1" lang="en-US" altLang="ja-JP" sz="2800" u="sng" dirty="0">
              <a:solidFill>
                <a:schemeClr val="tx2"/>
              </a:solidFill>
            </a:endParaRPr>
          </a:p>
        </p:txBody>
      </p:sp>
    </p:spTree>
    <p:extLst>
      <p:ext uri="{BB962C8B-B14F-4D97-AF65-F5344CB8AC3E}">
        <p14:creationId xmlns:p14="http://schemas.microsoft.com/office/powerpoint/2010/main" val="306767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1818411-6E3F-48BF-818F-7E550C429E5B}"/>
              </a:ext>
            </a:extLst>
          </p:cNvPr>
          <p:cNvSpPr>
            <a:spLocks noGrp="1"/>
          </p:cNvSpPr>
          <p:nvPr>
            <p:ph type="title"/>
          </p:nvPr>
        </p:nvSpPr>
        <p:spPr/>
        <p:txBody>
          <a:bodyPr>
            <a:normAutofit/>
          </a:bodyPr>
          <a:lstStyle/>
          <a:p>
            <a:r>
              <a:rPr kumimoji="1" lang="ja-JP" altLang="en-US" sz="2800" dirty="0">
                <a:solidFill>
                  <a:schemeClr val="tx2"/>
                </a:solidFill>
              </a:rPr>
              <a:t>ポイント①：多彩な認証機能</a:t>
            </a:r>
            <a:endParaRPr kumimoji="1" lang="ja-JP" altLang="en-US" dirty="0"/>
          </a:p>
        </p:txBody>
      </p:sp>
      <p:pic>
        <p:nvPicPr>
          <p:cNvPr id="14" name="図 13" descr="部屋 が含まれている画像&#10;&#10;自動的に生成された説明">
            <a:extLst>
              <a:ext uri="{FF2B5EF4-FFF2-40B4-BE49-F238E27FC236}">
                <a16:creationId xmlns:a16="http://schemas.microsoft.com/office/drawing/2014/main" id="{D219E4A0-DE78-4287-A247-05C8C49C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70" y="4964104"/>
            <a:ext cx="1492060" cy="1226348"/>
          </a:xfrm>
          <a:prstGeom prst="rect">
            <a:avLst/>
          </a:prstGeom>
        </p:spPr>
      </p:pic>
      <p:pic>
        <p:nvPicPr>
          <p:cNvPr id="15" name="図 14" descr="アイコン&#10;&#10;自動的に生成された説明">
            <a:extLst>
              <a:ext uri="{FF2B5EF4-FFF2-40B4-BE49-F238E27FC236}">
                <a16:creationId xmlns:a16="http://schemas.microsoft.com/office/drawing/2014/main" id="{BBB82C94-63AC-4C34-B72E-ACF6B1E2C587}"/>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70657" y="5295780"/>
            <a:ext cx="1642063" cy="562995"/>
          </a:xfrm>
          <a:prstGeom prst="roundRect">
            <a:avLst>
              <a:gd name="adj" fmla="val 11375"/>
            </a:avLst>
          </a:prstGeom>
          <a:solidFill>
            <a:schemeClr val="bg1"/>
          </a:solidFill>
        </p:spPr>
      </p:pic>
      <p:sp>
        <p:nvSpPr>
          <p:cNvPr id="17" name="直方体 16">
            <a:extLst>
              <a:ext uri="{FF2B5EF4-FFF2-40B4-BE49-F238E27FC236}">
                <a16:creationId xmlns:a16="http://schemas.microsoft.com/office/drawing/2014/main" id="{57CAF5E6-3B66-4961-B3EC-A15F5E29A440}"/>
              </a:ext>
            </a:extLst>
          </p:cNvPr>
          <p:cNvSpPr/>
          <p:nvPr/>
        </p:nvSpPr>
        <p:spPr>
          <a:xfrm>
            <a:off x="9909600" y="4689568"/>
            <a:ext cx="1910016" cy="1445613"/>
          </a:xfrm>
          <a:prstGeom prst="cube">
            <a:avLst/>
          </a:prstGeom>
          <a:solidFill>
            <a:schemeClr val="bg1"/>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descr="部屋 が含まれている画像&#10;&#10;自動的に生成された説明">
            <a:extLst>
              <a:ext uri="{FF2B5EF4-FFF2-40B4-BE49-F238E27FC236}">
                <a16:creationId xmlns:a16="http://schemas.microsoft.com/office/drawing/2014/main" id="{B8727457-1788-48CC-9551-5A51127AC0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129750" y="5159317"/>
            <a:ext cx="1029946" cy="846528"/>
          </a:xfrm>
          <a:prstGeom prst="rect">
            <a:avLst/>
          </a:prstGeom>
        </p:spPr>
      </p:pic>
      <p:cxnSp>
        <p:nvCxnSpPr>
          <p:cNvPr id="42" name="直線矢印コネクタ 41">
            <a:extLst>
              <a:ext uri="{FF2B5EF4-FFF2-40B4-BE49-F238E27FC236}">
                <a16:creationId xmlns:a16="http://schemas.microsoft.com/office/drawing/2014/main" id="{F8B13A92-7B5B-48B2-B87E-67B0500120FD}"/>
              </a:ext>
            </a:extLst>
          </p:cNvPr>
          <p:cNvCxnSpPr/>
          <p:nvPr/>
        </p:nvCxnSpPr>
        <p:spPr>
          <a:xfrm>
            <a:off x="2541600" y="5556418"/>
            <a:ext cx="2505600" cy="0"/>
          </a:xfrm>
          <a:prstGeom prst="straightConnector1">
            <a:avLst/>
          </a:prstGeom>
          <a:ln w="5715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a:extLst>
              <a:ext uri="{FF2B5EF4-FFF2-40B4-BE49-F238E27FC236}">
                <a16:creationId xmlns:a16="http://schemas.microsoft.com/office/drawing/2014/main" id="{69B77D82-DCC6-4F9B-8C45-1782CA9FC58F}"/>
              </a:ext>
            </a:extLst>
          </p:cNvPr>
          <p:cNvSpPr/>
          <p:nvPr/>
        </p:nvSpPr>
        <p:spPr>
          <a:xfrm rot="10800000">
            <a:off x="4139263" y="4594432"/>
            <a:ext cx="2044065" cy="652785"/>
          </a:xfrm>
          <a:prstGeom prst="triangle">
            <a:avLst/>
          </a:prstGeom>
          <a:gradFill>
            <a:gsLst>
              <a:gs pos="0">
                <a:schemeClr val="bg1"/>
              </a:gs>
              <a:gs pos="39000">
                <a:schemeClr val="accent1">
                  <a:lumMod val="75000"/>
                </a:schemeClr>
              </a:gs>
              <a:gs pos="75000">
                <a:schemeClr val="accent1">
                  <a:lumMod val="50000"/>
                </a:schemeClr>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4" name="図 43">
            <a:extLst>
              <a:ext uri="{FF2B5EF4-FFF2-40B4-BE49-F238E27FC236}">
                <a16:creationId xmlns:a16="http://schemas.microsoft.com/office/drawing/2014/main" id="{4697233D-332C-4FA6-BD1F-E06DC9E86CC7}"/>
              </a:ext>
            </a:extLst>
          </p:cNvPr>
          <p:cNvPicPr>
            <a:picLocks noChangeAspect="1"/>
          </p:cNvPicPr>
          <p:nvPr/>
        </p:nvPicPr>
        <p:blipFill>
          <a:blip r:embed="rId5"/>
          <a:stretch>
            <a:fillRect/>
          </a:stretch>
        </p:blipFill>
        <p:spPr>
          <a:xfrm>
            <a:off x="2868566" y="1721554"/>
            <a:ext cx="4774515" cy="3082411"/>
          </a:xfrm>
          <a:prstGeom prst="rect">
            <a:avLst/>
          </a:prstGeom>
        </p:spPr>
      </p:pic>
      <p:pic>
        <p:nvPicPr>
          <p:cNvPr id="45" name="図 44" descr="アイコン&#10;&#10;自動的に生成された説明">
            <a:extLst>
              <a:ext uri="{FF2B5EF4-FFF2-40B4-BE49-F238E27FC236}">
                <a16:creationId xmlns:a16="http://schemas.microsoft.com/office/drawing/2014/main" id="{28D3A142-3F0D-4A32-853A-4AC7523DE0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8311" y="2618394"/>
            <a:ext cx="626297" cy="1130886"/>
          </a:xfrm>
          <a:prstGeom prst="rect">
            <a:avLst/>
          </a:prstGeom>
          <a:solidFill>
            <a:schemeClr val="bg1"/>
          </a:solidFill>
        </p:spPr>
      </p:pic>
      <p:sp>
        <p:nvSpPr>
          <p:cNvPr id="46" name="テキスト ボックス 45">
            <a:extLst>
              <a:ext uri="{FF2B5EF4-FFF2-40B4-BE49-F238E27FC236}">
                <a16:creationId xmlns:a16="http://schemas.microsoft.com/office/drawing/2014/main" id="{90AB29F5-D5C4-4AC2-B311-6B019855184B}"/>
              </a:ext>
            </a:extLst>
          </p:cNvPr>
          <p:cNvSpPr txBox="1"/>
          <p:nvPr/>
        </p:nvSpPr>
        <p:spPr>
          <a:xfrm>
            <a:off x="10238311" y="3705152"/>
            <a:ext cx="807225" cy="523220"/>
          </a:xfrm>
          <a:prstGeom prst="rect">
            <a:avLst/>
          </a:prstGeom>
          <a:noFill/>
        </p:spPr>
        <p:txBody>
          <a:bodyPr wrap="square" rtlCol="0">
            <a:spAutoFit/>
          </a:bodyPr>
          <a:lstStyle/>
          <a:p>
            <a:r>
              <a:rPr kumimoji="1" lang="en-US" altLang="ja-JP" sz="2800" dirty="0">
                <a:solidFill>
                  <a:schemeClr val="tx2"/>
                </a:solidFill>
              </a:rPr>
              <a:t>AD</a:t>
            </a:r>
            <a:endParaRPr kumimoji="1" lang="ja-JP" altLang="en-US" sz="2800" dirty="0">
              <a:solidFill>
                <a:schemeClr val="tx2"/>
              </a:solidFill>
            </a:endParaRPr>
          </a:p>
        </p:txBody>
      </p:sp>
      <p:sp>
        <p:nvSpPr>
          <p:cNvPr id="47" name="テキスト ボックス 46">
            <a:extLst>
              <a:ext uri="{FF2B5EF4-FFF2-40B4-BE49-F238E27FC236}">
                <a16:creationId xmlns:a16="http://schemas.microsoft.com/office/drawing/2014/main" id="{A0BF1E1A-EF0B-4D0D-9738-E72E92C46079}"/>
              </a:ext>
            </a:extLst>
          </p:cNvPr>
          <p:cNvSpPr txBox="1"/>
          <p:nvPr/>
        </p:nvSpPr>
        <p:spPr>
          <a:xfrm>
            <a:off x="10188506" y="6135181"/>
            <a:ext cx="1473371" cy="523220"/>
          </a:xfrm>
          <a:prstGeom prst="rect">
            <a:avLst/>
          </a:prstGeom>
          <a:noFill/>
        </p:spPr>
        <p:txBody>
          <a:bodyPr wrap="square" rtlCol="0">
            <a:spAutoFit/>
          </a:bodyPr>
          <a:lstStyle/>
          <a:p>
            <a:r>
              <a:rPr kumimoji="1" lang="en-US" altLang="ja-JP" sz="2800" dirty="0">
                <a:solidFill>
                  <a:schemeClr val="tx2"/>
                </a:solidFill>
              </a:rPr>
              <a:t>CVAD</a:t>
            </a:r>
            <a:endParaRPr kumimoji="1" lang="ja-JP" altLang="en-US" sz="2800" dirty="0">
              <a:solidFill>
                <a:schemeClr val="tx2"/>
              </a:solidFill>
            </a:endParaRPr>
          </a:p>
        </p:txBody>
      </p:sp>
      <p:cxnSp>
        <p:nvCxnSpPr>
          <p:cNvPr id="48" name="直線矢印コネクタ 47">
            <a:extLst>
              <a:ext uri="{FF2B5EF4-FFF2-40B4-BE49-F238E27FC236}">
                <a16:creationId xmlns:a16="http://schemas.microsoft.com/office/drawing/2014/main" id="{1AED733D-C88E-461F-A0D4-4893BA1FE936}"/>
              </a:ext>
            </a:extLst>
          </p:cNvPr>
          <p:cNvCxnSpPr>
            <a:cxnSpLocks/>
          </p:cNvCxnSpPr>
          <p:nvPr/>
        </p:nvCxnSpPr>
        <p:spPr>
          <a:xfrm flipV="1">
            <a:off x="6936177" y="3749280"/>
            <a:ext cx="3056479" cy="1733513"/>
          </a:xfrm>
          <a:prstGeom prst="straightConnector1">
            <a:avLst/>
          </a:prstGeom>
          <a:ln w="57150">
            <a:solidFill>
              <a:schemeClr val="tx2">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278B51F-41D4-4F39-92C4-3A0DC2580C61}"/>
              </a:ext>
            </a:extLst>
          </p:cNvPr>
          <p:cNvSpPr txBox="1"/>
          <p:nvPr/>
        </p:nvSpPr>
        <p:spPr>
          <a:xfrm>
            <a:off x="8239074" y="4702494"/>
            <a:ext cx="1560451" cy="523220"/>
          </a:xfrm>
          <a:prstGeom prst="rect">
            <a:avLst/>
          </a:prstGeom>
          <a:noFill/>
        </p:spPr>
        <p:txBody>
          <a:bodyPr wrap="square" rtlCol="0">
            <a:spAutoFit/>
          </a:bodyPr>
          <a:lstStyle/>
          <a:p>
            <a:r>
              <a:rPr kumimoji="1" lang="en-US" altLang="ja-JP" sz="2800" dirty="0">
                <a:solidFill>
                  <a:schemeClr val="tx2"/>
                </a:solidFill>
              </a:rPr>
              <a:t>LDAP</a:t>
            </a:r>
            <a:endParaRPr kumimoji="1" lang="ja-JP" altLang="en-US" sz="2800" dirty="0">
              <a:solidFill>
                <a:schemeClr val="tx2"/>
              </a:solidFill>
            </a:endParaRPr>
          </a:p>
        </p:txBody>
      </p:sp>
      <p:pic>
        <p:nvPicPr>
          <p:cNvPr id="53" name="図 52">
            <a:extLst>
              <a:ext uri="{FF2B5EF4-FFF2-40B4-BE49-F238E27FC236}">
                <a16:creationId xmlns:a16="http://schemas.microsoft.com/office/drawing/2014/main" id="{CC352EFD-20A3-4D07-80A5-05D96E7BF8E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299617" y="5225714"/>
            <a:ext cx="816452" cy="562994"/>
          </a:xfrm>
          <a:prstGeom prst="rect">
            <a:avLst/>
          </a:prstGeom>
        </p:spPr>
      </p:pic>
      <p:sp>
        <p:nvSpPr>
          <p:cNvPr id="54" name="テキスト ボックス 53">
            <a:extLst>
              <a:ext uri="{FF2B5EF4-FFF2-40B4-BE49-F238E27FC236}">
                <a16:creationId xmlns:a16="http://schemas.microsoft.com/office/drawing/2014/main" id="{978DE733-63B0-4006-8C80-01EFB3E41259}"/>
              </a:ext>
            </a:extLst>
          </p:cNvPr>
          <p:cNvSpPr txBox="1"/>
          <p:nvPr/>
        </p:nvSpPr>
        <p:spPr>
          <a:xfrm>
            <a:off x="728488" y="980852"/>
            <a:ext cx="10526400" cy="523220"/>
          </a:xfrm>
          <a:prstGeom prst="rect">
            <a:avLst/>
          </a:prstGeom>
          <a:noFill/>
        </p:spPr>
        <p:txBody>
          <a:bodyPr wrap="square" rtlCol="0">
            <a:spAutoFit/>
          </a:bodyPr>
          <a:lstStyle/>
          <a:p>
            <a:r>
              <a:rPr kumimoji="1" lang="en-US" altLang="ja-JP" sz="2800" dirty="0">
                <a:solidFill>
                  <a:schemeClr val="tx2"/>
                </a:solidFill>
              </a:rPr>
              <a:t>AD</a:t>
            </a:r>
            <a:r>
              <a:rPr kumimoji="1" lang="ja-JP" altLang="en-US" sz="2800" dirty="0">
                <a:solidFill>
                  <a:schemeClr val="tx2"/>
                </a:solidFill>
              </a:rPr>
              <a:t>認証（</a:t>
            </a:r>
            <a:r>
              <a:rPr kumimoji="1" lang="en-US" altLang="ja-JP" sz="2800" dirty="0">
                <a:solidFill>
                  <a:schemeClr val="tx2"/>
                </a:solidFill>
              </a:rPr>
              <a:t>ID/Password</a:t>
            </a:r>
            <a:r>
              <a:rPr kumimoji="1" lang="ja-JP" altLang="en-US" sz="2800" dirty="0">
                <a:solidFill>
                  <a:schemeClr val="tx2"/>
                </a:solidFill>
              </a:rPr>
              <a:t>のみ）以外にどのような対策をされていますか？</a:t>
            </a:r>
          </a:p>
        </p:txBody>
      </p:sp>
    </p:spTree>
    <p:extLst>
      <p:ext uri="{BB962C8B-B14F-4D97-AF65-F5344CB8AC3E}">
        <p14:creationId xmlns:p14="http://schemas.microsoft.com/office/powerpoint/2010/main" val="365233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グループ化 93">
            <a:extLst>
              <a:ext uri="{FF2B5EF4-FFF2-40B4-BE49-F238E27FC236}">
                <a16:creationId xmlns:a16="http://schemas.microsoft.com/office/drawing/2014/main" id="{3221823D-A673-4D6D-9388-A2C9229F7337}"/>
              </a:ext>
            </a:extLst>
          </p:cNvPr>
          <p:cNvGrpSpPr/>
          <p:nvPr/>
        </p:nvGrpSpPr>
        <p:grpSpPr>
          <a:xfrm>
            <a:off x="8257037" y="914402"/>
            <a:ext cx="3600000" cy="4752000"/>
            <a:chOff x="6474896" y="914402"/>
            <a:chExt cx="5382142" cy="4752000"/>
          </a:xfrm>
        </p:grpSpPr>
        <p:sp>
          <p:nvSpPr>
            <p:cNvPr id="95" name="正方形/長方形 94">
              <a:extLst>
                <a:ext uri="{FF2B5EF4-FFF2-40B4-BE49-F238E27FC236}">
                  <a16:creationId xmlns:a16="http://schemas.microsoft.com/office/drawing/2014/main" id="{E463641B-4FF6-4380-BA6A-4E2F370F8DFD}"/>
                </a:ext>
              </a:extLst>
            </p:cNvPr>
            <p:cNvSpPr/>
            <p:nvPr/>
          </p:nvSpPr>
          <p:spPr>
            <a:xfrm>
              <a:off x="6474896" y="914402"/>
              <a:ext cx="5382142" cy="4752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正方形/長方形 99">
              <a:extLst>
                <a:ext uri="{FF2B5EF4-FFF2-40B4-BE49-F238E27FC236}">
                  <a16:creationId xmlns:a16="http://schemas.microsoft.com/office/drawing/2014/main" id="{8736B64F-4F7D-49FF-BEE6-281973518157}"/>
                </a:ext>
              </a:extLst>
            </p:cNvPr>
            <p:cNvSpPr/>
            <p:nvPr/>
          </p:nvSpPr>
          <p:spPr>
            <a:xfrm>
              <a:off x="6474896" y="5594402"/>
              <a:ext cx="5382142"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0" name="グループ化 109">
            <a:extLst>
              <a:ext uri="{FF2B5EF4-FFF2-40B4-BE49-F238E27FC236}">
                <a16:creationId xmlns:a16="http://schemas.microsoft.com/office/drawing/2014/main" id="{5E396A92-07A4-48EA-A60B-372391E368EF}"/>
              </a:ext>
            </a:extLst>
          </p:cNvPr>
          <p:cNvGrpSpPr/>
          <p:nvPr/>
        </p:nvGrpSpPr>
        <p:grpSpPr>
          <a:xfrm>
            <a:off x="4295999" y="3866402"/>
            <a:ext cx="3600002" cy="1800000"/>
            <a:chOff x="7537037" y="914401"/>
            <a:chExt cx="3065807" cy="2442856"/>
          </a:xfrm>
        </p:grpSpPr>
        <p:sp>
          <p:nvSpPr>
            <p:cNvPr id="111" name="正方形/長方形 110">
              <a:extLst>
                <a:ext uri="{FF2B5EF4-FFF2-40B4-BE49-F238E27FC236}">
                  <a16:creationId xmlns:a16="http://schemas.microsoft.com/office/drawing/2014/main" id="{987A5B26-7DAC-44BF-BE0E-D07D2DFF4274}"/>
                </a:ext>
              </a:extLst>
            </p:cNvPr>
            <p:cNvSpPr/>
            <p:nvPr/>
          </p:nvSpPr>
          <p:spPr>
            <a:xfrm>
              <a:off x="7537037" y="914401"/>
              <a:ext cx="3065805" cy="2442856"/>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2" name="正方形/長方形 111">
              <a:extLst>
                <a:ext uri="{FF2B5EF4-FFF2-40B4-BE49-F238E27FC236}">
                  <a16:creationId xmlns:a16="http://schemas.microsoft.com/office/drawing/2014/main" id="{7AA81B69-70A7-48A5-AF60-AA28E6DD33A2}"/>
                </a:ext>
              </a:extLst>
            </p:cNvPr>
            <p:cNvSpPr/>
            <p:nvPr/>
          </p:nvSpPr>
          <p:spPr>
            <a:xfrm>
              <a:off x="7537039" y="3259543"/>
              <a:ext cx="3065805" cy="97714"/>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96" name="正方形/長方形 95">
            <a:extLst>
              <a:ext uri="{FF2B5EF4-FFF2-40B4-BE49-F238E27FC236}">
                <a16:creationId xmlns:a16="http://schemas.microsoft.com/office/drawing/2014/main" id="{05FDEB2B-F785-4A1F-A85A-C0C9F3E0BD2A}"/>
              </a:ext>
            </a:extLst>
          </p:cNvPr>
          <p:cNvSpPr/>
          <p:nvPr/>
        </p:nvSpPr>
        <p:spPr>
          <a:xfrm>
            <a:off x="0" y="5810662"/>
            <a:ext cx="12193200" cy="61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a:extLst>
              <a:ext uri="{FF2B5EF4-FFF2-40B4-BE49-F238E27FC236}">
                <a16:creationId xmlns:a16="http://schemas.microsoft.com/office/drawing/2014/main" id="{B26582DB-B3E0-43D4-A495-FF345A351099}"/>
              </a:ext>
            </a:extLst>
          </p:cNvPr>
          <p:cNvSpPr>
            <a:spLocks noGrp="1"/>
          </p:cNvSpPr>
          <p:nvPr>
            <p:ph type="title"/>
          </p:nvPr>
        </p:nvSpPr>
        <p:spPr/>
        <p:txBody>
          <a:bodyPr>
            <a:normAutofit/>
          </a:bodyPr>
          <a:lstStyle/>
          <a:p>
            <a:r>
              <a:rPr kumimoji="1" lang="ja-JP" altLang="en-US" sz="2800" dirty="0">
                <a:solidFill>
                  <a:schemeClr val="tx2"/>
                </a:solidFill>
              </a:rPr>
              <a:t>ポイント①：多彩な認証機能</a:t>
            </a:r>
            <a:endParaRPr kumimoji="1" lang="ja-JP" altLang="en-US" dirty="0"/>
          </a:p>
        </p:txBody>
      </p:sp>
      <p:sp>
        <p:nvSpPr>
          <p:cNvPr id="25" name="テキスト ボックス 24">
            <a:extLst>
              <a:ext uri="{FF2B5EF4-FFF2-40B4-BE49-F238E27FC236}">
                <a16:creationId xmlns:a16="http://schemas.microsoft.com/office/drawing/2014/main" id="{DD3D32B0-14F0-4C5B-B52D-B15FC928607F}"/>
              </a:ext>
            </a:extLst>
          </p:cNvPr>
          <p:cNvSpPr txBox="1"/>
          <p:nvPr/>
        </p:nvSpPr>
        <p:spPr>
          <a:xfrm>
            <a:off x="3123874" y="5901690"/>
            <a:ext cx="5944256" cy="461665"/>
          </a:xfrm>
          <a:prstGeom prst="rect">
            <a:avLst/>
          </a:prstGeom>
          <a:noFill/>
        </p:spPr>
        <p:txBody>
          <a:bodyPr wrap="none" rtlCol="0">
            <a:spAutoFit/>
          </a:bodyPr>
          <a:lstStyle/>
          <a:p>
            <a:pPr algn="ctr"/>
            <a:r>
              <a:rPr lang="ja-JP" altLang="en-US" sz="2400" b="1" dirty="0">
                <a:solidFill>
                  <a:schemeClr val="bg1"/>
                </a:solidFill>
              </a:rPr>
              <a:t>リモートアクセスの安心・安全を強力にサポート</a:t>
            </a:r>
            <a:endParaRPr lang="ja-JP" altLang="en-US" sz="2400" b="0" dirty="0">
              <a:solidFill>
                <a:schemeClr val="bg1"/>
              </a:solidFill>
            </a:endParaRPr>
          </a:p>
        </p:txBody>
      </p:sp>
      <p:grpSp>
        <p:nvGrpSpPr>
          <p:cNvPr id="64" name="グループ化 63">
            <a:extLst>
              <a:ext uri="{FF2B5EF4-FFF2-40B4-BE49-F238E27FC236}">
                <a16:creationId xmlns:a16="http://schemas.microsoft.com/office/drawing/2014/main" id="{399B85F9-B315-4675-9537-F5048DE74E45}"/>
              </a:ext>
            </a:extLst>
          </p:cNvPr>
          <p:cNvGrpSpPr/>
          <p:nvPr/>
        </p:nvGrpSpPr>
        <p:grpSpPr>
          <a:xfrm>
            <a:off x="336000" y="914402"/>
            <a:ext cx="3420000" cy="1800000"/>
            <a:chOff x="7537038" y="914402"/>
            <a:chExt cx="3065805" cy="1800000"/>
          </a:xfrm>
        </p:grpSpPr>
        <p:sp>
          <p:nvSpPr>
            <p:cNvPr id="65" name="正方形/長方形 64">
              <a:extLst>
                <a:ext uri="{FF2B5EF4-FFF2-40B4-BE49-F238E27FC236}">
                  <a16:creationId xmlns:a16="http://schemas.microsoft.com/office/drawing/2014/main" id="{CF677FCC-435A-4EA7-85E3-1189060D9D09}"/>
                </a:ext>
              </a:extLst>
            </p:cNvPr>
            <p:cNvSpPr/>
            <p:nvPr/>
          </p:nvSpPr>
          <p:spPr>
            <a:xfrm>
              <a:off x="7537038" y="914402"/>
              <a:ext cx="3065805" cy="1800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6" name="正方形/長方形 65">
              <a:extLst>
                <a:ext uri="{FF2B5EF4-FFF2-40B4-BE49-F238E27FC236}">
                  <a16:creationId xmlns:a16="http://schemas.microsoft.com/office/drawing/2014/main" id="{0C8EDACC-3C69-4B1A-89A7-D916AD7277A4}"/>
                </a:ext>
              </a:extLst>
            </p:cNvPr>
            <p:cNvSpPr/>
            <p:nvPr/>
          </p:nvSpPr>
          <p:spPr>
            <a:xfrm>
              <a:off x="7537038" y="2642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41" name="グループ化 140">
            <a:extLst>
              <a:ext uri="{FF2B5EF4-FFF2-40B4-BE49-F238E27FC236}">
                <a16:creationId xmlns:a16="http://schemas.microsoft.com/office/drawing/2014/main" id="{DD0A9519-A119-4ECF-966F-52D7610F2516}"/>
              </a:ext>
            </a:extLst>
          </p:cNvPr>
          <p:cNvGrpSpPr/>
          <p:nvPr/>
        </p:nvGrpSpPr>
        <p:grpSpPr>
          <a:xfrm>
            <a:off x="336000" y="1051685"/>
            <a:ext cx="2520000" cy="432000"/>
            <a:chOff x="336000" y="1051685"/>
            <a:chExt cx="2520000" cy="432000"/>
          </a:xfrm>
        </p:grpSpPr>
        <p:sp>
          <p:nvSpPr>
            <p:cNvPr id="68" name="正方形/長方形 67">
              <a:extLst>
                <a:ext uri="{FF2B5EF4-FFF2-40B4-BE49-F238E27FC236}">
                  <a16:creationId xmlns:a16="http://schemas.microsoft.com/office/drawing/2014/main" id="{282E0B65-ACDF-4301-9503-5ACE216E15C0}"/>
                </a:ext>
              </a:extLst>
            </p:cNvPr>
            <p:cNvSpPr/>
            <p:nvPr/>
          </p:nvSpPr>
          <p:spPr>
            <a:xfrm>
              <a:off x="336000" y="1051685"/>
              <a:ext cx="2520000" cy="43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1E2FB5F2-EAEC-49CE-9CF7-689012B8F6B1}"/>
                </a:ext>
              </a:extLst>
            </p:cNvPr>
            <p:cNvSpPr txBox="1"/>
            <p:nvPr/>
          </p:nvSpPr>
          <p:spPr>
            <a:xfrm>
              <a:off x="439125" y="1083019"/>
              <a:ext cx="1338828" cy="369332"/>
            </a:xfrm>
            <a:prstGeom prst="rect">
              <a:avLst/>
            </a:prstGeom>
            <a:noFill/>
          </p:spPr>
          <p:txBody>
            <a:bodyPr wrap="none" rtlCol="0">
              <a:spAutoFit/>
            </a:bodyPr>
            <a:lstStyle/>
            <a:p>
              <a:r>
                <a:rPr lang="ja-JP" altLang="en-US" b="1" dirty="0">
                  <a:solidFill>
                    <a:schemeClr val="bg1"/>
                  </a:solidFill>
                  <a:latin typeface="Century Gothic" panose="020B0502020202020204" pitchFamily="34" charset="0"/>
                </a:rPr>
                <a:t>多要素認証</a:t>
              </a:r>
              <a:endParaRPr lang="ja-JP" altLang="en-US" b="0" dirty="0">
                <a:solidFill>
                  <a:schemeClr val="bg1"/>
                </a:solidFill>
                <a:latin typeface="Century Gothic" panose="020B0502020202020204" pitchFamily="34" charset="0"/>
              </a:endParaRPr>
            </a:p>
          </p:txBody>
        </p:sp>
      </p:grpSp>
      <p:sp>
        <p:nvSpPr>
          <p:cNvPr id="70" name="テキスト ボックス 69">
            <a:extLst>
              <a:ext uri="{FF2B5EF4-FFF2-40B4-BE49-F238E27FC236}">
                <a16:creationId xmlns:a16="http://schemas.microsoft.com/office/drawing/2014/main" id="{5C356D27-37E3-41FA-A7C8-5AF7182EC80E}"/>
              </a:ext>
            </a:extLst>
          </p:cNvPr>
          <p:cNvSpPr txBox="1"/>
          <p:nvPr/>
        </p:nvSpPr>
        <p:spPr>
          <a:xfrm>
            <a:off x="707469" y="1639498"/>
            <a:ext cx="2520000" cy="748923"/>
          </a:xfrm>
          <a:prstGeom prst="rect">
            <a:avLst/>
          </a:prstGeom>
          <a:noFill/>
        </p:spPr>
        <p:txBody>
          <a:bodyPr wrap="square">
            <a:spAutoFit/>
          </a:bodyPr>
          <a:lstStyle>
            <a:defPPr>
              <a:defRPr lang="ja-JP"/>
            </a:defPPr>
            <a:lvl1pPr marL="252000" indent="-252000">
              <a:spcAft>
                <a:spcPts val="600"/>
              </a:spcAft>
              <a:buClr>
                <a:srgbClr val="1C9CAD"/>
              </a:buClr>
              <a:buFont typeface="Wingdings" panose="05000000000000000000" pitchFamily="2" charset="2"/>
              <a:buChar char="l"/>
              <a:defRPr sz="1400"/>
            </a:lvl1pPr>
          </a:lstStyle>
          <a:p>
            <a:r>
              <a:rPr lang="en-US" altLang="ja-JP" dirty="0"/>
              <a:t>2</a:t>
            </a:r>
            <a:r>
              <a:rPr lang="ja-JP" altLang="en-US" dirty="0"/>
              <a:t>個以上の認証</a:t>
            </a:r>
          </a:p>
          <a:p>
            <a:r>
              <a:rPr lang="ja-JP" altLang="en-US" dirty="0"/>
              <a:t>ネイティブワンタイムパスワード</a:t>
            </a:r>
          </a:p>
          <a:p>
            <a:r>
              <a:rPr lang="ja-JP" altLang="en-US" dirty="0"/>
              <a:t>柔軟なポリシー制御</a:t>
            </a:r>
          </a:p>
        </p:txBody>
      </p:sp>
      <p:grpSp>
        <p:nvGrpSpPr>
          <p:cNvPr id="71" name="グループ化 70">
            <a:extLst>
              <a:ext uri="{FF2B5EF4-FFF2-40B4-BE49-F238E27FC236}">
                <a16:creationId xmlns:a16="http://schemas.microsoft.com/office/drawing/2014/main" id="{205FDDD9-3B1E-4169-89B2-6A98BFC1825A}"/>
              </a:ext>
            </a:extLst>
          </p:cNvPr>
          <p:cNvGrpSpPr/>
          <p:nvPr/>
        </p:nvGrpSpPr>
        <p:grpSpPr>
          <a:xfrm>
            <a:off x="336000" y="2975036"/>
            <a:ext cx="3420000" cy="2700000"/>
            <a:chOff x="7537038" y="914402"/>
            <a:chExt cx="3065805" cy="2700000"/>
          </a:xfrm>
        </p:grpSpPr>
        <p:sp>
          <p:nvSpPr>
            <p:cNvPr id="72" name="正方形/長方形 71">
              <a:extLst>
                <a:ext uri="{FF2B5EF4-FFF2-40B4-BE49-F238E27FC236}">
                  <a16:creationId xmlns:a16="http://schemas.microsoft.com/office/drawing/2014/main" id="{FC6F8830-D7F8-41FB-90A3-6432B942EB88}"/>
                </a:ext>
              </a:extLst>
            </p:cNvPr>
            <p:cNvSpPr/>
            <p:nvPr/>
          </p:nvSpPr>
          <p:spPr>
            <a:xfrm>
              <a:off x="7537038" y="914402"/>
              <a:ext cx="3065805" cy="2700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3" name="正方形/長方形 72">
              <a:extLst>
                <a:ext uri="{FF2B5EF4-FFF2-40B4-BE49-F238E27FC236}">
                  <a16:creationId xmlns:a16="http://schemas.microsoft.com/office/drawing/2014/main" id="{1BEAA1AC-2AD0-4C4A-8457-3B50A6A6A150}"/>
                </a:ext>
              </a:extLst>
            </p:cNvPr>
            <p:cNvSpPr/>
            <p:nvPr/>
          </p:nvSpPr>
          <p:spPr>
            <a:xfrm>
              <a:off x="7537038" y="3542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75" name="正方形/長方形 74">
            <a:extLst>
              <a:ext uri="{FF2B5EF4-FFF2-40B4-BE49-F238E27FC236}">
                <a16:creationId xmlns:a16="http://schemas.microsoft.com/office/drawing/2014/main" id="{8E01B933-E017-4C2B-B2FE-FFD2B98EFA38}"/>
              </a:ext>
            </a:extLst>
          </p:cNvPr>
          <p:cNvSpPr/>
          <p:nvPr/>
        </p:nvSpPr>
        <p:spPr>
          <a:xfrm>
            <a:off x="336000" y="3244665"/>
            <a:ext cx="2520000" cy="43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テキスト ボックス 75">
            <a:extLst>
              <a:ext uri="{FF2B5EF4-FFF2-40B4-BE49-F238E27FC236}">
                <a16:creationId xmlns:a16="http://schemas.microsoft.com/office/drawing/2014/main" id="{10A82670-784C-4024-B841-4C8E290FFE41}"/>
              </a:ext>
            </a:extLst>
          </p:cNvPr>
          <p:cNvSpPr txBox="1"/>
          <p:nvPr/>
        </p:nvSpPr>
        <p:spPr>
          <a:xfrm>
            <a:off x="439125" y="3275999"/>
            <a:ext cx="2356735" cy="369332"/>
          </a:xfrm>
          <a:prstGeom prst="rect">
            <a:avLst/>
          </a:prstGeom>
          <a:noFill/>
        </p:spPr>
        <p:txBody>
          <a:bodyPr wrap="none" rtlCol="0">
            <a:spAutoFit/>
          </a:bodyPr>
          <a:lstStyle/>
          <a:p>
            <a:r>
              <a:rPr lang="ja-JP" altLang="en-US" b="1" dirty="0">
                <a:solidFill>
                  <a:schemeClr val="bg1"/>
                </a:solidFill>
                <a:latin typeface="Century Gothic" panose="020B0502020202020204" pitchFamily="34" charset="0"/>
              </a:rPr>
              <a:t>ユーザー認証プロトコル</a:t>
            </a:r>
            <a:endParaRPr lang="ja-JP" altLang="en-US" b="0" dirty="0">
              <a:solidFill>
                <a:schemeClr val="bg1"/>
              </a:solidFill>
              <a:latin typeface="Century Gothic" panose="020B0502020202020204" pitchFamily="34" charset="0"/>
            </a:endParaRPr>
          </a:p>
        </p:txBody>
      </p:sp>
      <p:sp>
        <p:nvSpPr>
          <p:cNvPr id="77" name="テキスト ボックス 76">
            <a:extLst>
              <a:ext uri="{FF2B5EF4-FFF2-40B4-BE49-F238E27FC236}">
                <a16:creationId xmlns:a16="http://schemas.microsoft.com/office/drawing/2014/main" id="{510A3B83-E8BC-4D5A-ADB2-91274FF911B3}"/>
              </a:ext>
            </a:extLst>
          </p:cNvPr>
          <p:cNvSpPr txBox="1"/>
          <p:nvPr/>
        </p:nvSpPr>
        <p:spPr>
          <a:xfrm>
            <a:off x="707469" y="3697832"/>
            <a:ext cx="2330021" cy="1928733"/>
          </a:xfrm>
          <a:prstGeom prst="rect">
            <a:avLst/>
          </a:prstGeom>
          <a:noFill/>
        </p:spPr>
        <p:txBody>
          <a:bodyPr wrap="square">
            <a:spAutoFit/>
          </a:bodyPr>
          <a:lstStyle/>
          <a:p>
            <a:pPr marL="252000" indent="-252000">
              <a:spcAft>
                <a:spcPts val="400"/>
              </a:spcAft>
              <a:buClr>
                <a:srgbClr val="1C9CAD"/>
              </a:buClr>
              <a:buFont typeface="Wingdings" panose="05000000000000000000" pitchFamily="2" charset="2"/>
              <a:buChar char="l"/>
            </a:pPr>
            <a:r>
              <a:rPr lang="en-US" altLang="ja-JP" sz="1200" dirty="0"/>
              <a:t>LDAP</a:t>
            </a:r>
          </a:p>
          <a:p>
            <a:pPr marL="252000" indent="-252000">
              <a:spcAft>
                <a:spcPts val="400"/>
              </a:spcAft>
              <a:buClr>
                <a:srgbClr val="1C9CAD"/>
              </a:buClr>
              <a:buFont typeface="Wingdings" panose="05000000000000000000" pitchFamily="2" charset="2"/>
              <a:buChar char="l"/>
            </a:pPr>
            <a:r>
              <a:rPr lang="en-US" altLang="ja-JP" sz="1200" dirty="0"/>
              <a:t>Radius</a:t>
            </a:r>
            <a:r>
              <a:rPr lang="ja-JP" altLang="en-US" sz="1200" dirty="0"/>
              <a:t>／ワンタイムパスワード</a:t>
            </a:r>
          </a:p>
          <a:p>
            <a:pPr marL="252000" indent="-252000">
              <a:spcAft>
                <a:spcPts val="400"/>
              </a:spcAft>
              <a:buClr>
                <a:srgbClr val="1C9CAD"/>
              </a:buClr>
              <a:buFont typeface="Wingdings" panose="05000000000000000000" pitchFamily="2" charset="2"/>
              <a:buChar char="l"/>
            </a:pPr>
            <a:r>
              <a:rPr lang="ja-JP" altLang="en-US" sz="1200" dirty="0"/>
              <a:t>証明書／スマートカード</a:t>
            </a:r>
          </a:p>
          <a:p>
            <a:pPr marL="252000" indent="-252000">
              <a:spcAft>
                <a:spcPts val="400"/>
              </a:spcAft>
              <a:buClr>
                <a:srgbClr val="1C9CAD"/>
              </a:buClr>
              <a:buFont typeface="Wingdings" panose="05000000000000000000" pitchFamily="2" charset="2"/>
              <a:buChar char="l"/>
            </a:pPr>
            <a:r>
              <a:rPr lang="en-US" altLang="ja-JP" sz="1200" dirty="0"/>
              <a:t>Kerberos</a:t>
            </a:r>
          </a:p>
          <a:p>
            <a:pPr marL="252000" indent="-252000">
              <a:spcAft>
                <a:spcPts val="400"/>
              </a:spcAft>
              <a:buClr>
                <a:srgbClr val="1C9CAD"/>
              </a:buClr>
              <a:buFont typeface="Wingdings" panose="05000000000000000000" pitchFamily="2" charset="2"/>
              <a:buChar char="l"/>
            </a:pPr>
            <a:r>
              <a:rPr lang="en-US" altLang="ja-JP" sz="1200" dirty="0"/>
              <a:t>SAML</a:t>
            </a:r>
            <a:r>
              <a:rPr lang="ja-JP" altLang="en-US" sz="1200" dirty="0"/>
              <a:t>／</a:t>
            </a:r>
            <a:r>
              <a:rPr lang="en-US" altLang="ja-JP" sz="1200" dirty="0"/>
              <a:t>OAuth</a:t>
            </a:r>
          </a:p>
          <a:p>
            <a:pPr marL="252000" indent="-252000">
              <a:spcAft>
                <a:spcPts val="400"/>
              </a:spcAft>
              <a:buClr>
                <a:srgbClr val="1C9CAD"/>
              </a:buClr>
              <a:buFont typeface="Wingdings" panose="05000000000000000000" pitchFamily="2" charset="2"/>
              <a:buChar char="l"/>
            </a:pPr>
            <a:r>
              <a:rPr lang="en-US" altLang="ja-JP" sz="1200" dirty="0"/>
              <a:t>Form</a:t>
            </a:r>
            <a:r>
              <a:rPr lang="ja-JP" altLang="en-US" sz="1200" dirty="0"/>
              <a:t>ベース</a:t>
            </a:r>
            <a:endParaRPr lang="en-US" altLang="ja-JP" sz="1200" dirty="0"/>
          </a:p>
          <a:p>
            <a:pPr marL="252000" indent="-252000">
              <a:spcAft>
                <a:spcPts val="400"/>
              </a:spcAft>
              <a:buClr>
                <a:srgbClr val="1C9CAD"/>
              </a:buClr>
              <a:buFont typeface="Wingdings" panose="05000000000000000000" pitchFamily="2" charset="2"/>
              <a:buChar char="l"/>
            </a:pPr>
            <a:r>
              <a:rPr lang="ja-JP" altLang="en-US" sz="1200" dirty="0"/>
              <a:t>ベーシック</a:t>
            </a:r>
            <a:r>
              <a:rPr lang="en-US" altLang="ja-JP" sz="1200" dirty="0"/>
              <a:t>/NTLM</a:t>
            </a:r>
          </a:p>
          <a:p>
            <a:pPr marL="252000" indent="-252000">
              <a:spcAft>
                <a:spcPts val="400"/>
              </a:spcAft>
              <a:buClr>
                <a:srgbClr val="1C9CAD"/>
              </a:buClr>
              <a:buFont typeface="Wingdings" panose="05000000000000000000" pitchFamily="2" charset="2"/>
              <a:buChar char="l"/>
            </a:pPr>
            <a:r>
              <a:rPr lang="en-US" altLang="ja-JP" sz="1200" dirty="0"/>
              <a:t>WebAuthn</a:t>
            </a:r>
          </a:p>
        </p:txBody>
      </p:sp>
      <p:pic>
        <p:nvPicPr>
          <p:cNvPr id="90" name="図 89" descr="部屋 が含まれている画像&#10;&#10;自動的に生成された説明">
            <a:extLst>
              <a:ext uri="{FF2B5EF4-FFF2-40B4-BE49-F238E27FC236}">
                <a16:creationId xmlns:a16="http://schemas.microsoft.com/office/drawing/2014/main" id="{61E33B1B-A58F-4A80-B3B3-0617A508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892697" y="2506807"/>
            <a:ext cx="876003" cy="720000"/>
          </a:xfrm>
          <a:custGeom>
            <a:avLst/>
            <a:gdLst>
              <a:gd name="connsiteX0" fmla="*/ 206230 w 2330021"/>
              <a:gd name="connsiteY0" fmla="*/ 0 h 1915081"/>
              <a:gd name="connsiteX1" fmla="*/ 2123791 w 2330021"/>
              <a:gd name="connsiteY1" fmla="*/ 0 h 1915081"/>
              <a:gd name="connsiteX2" fmla="*/ 2123791 w 2330021"/>
              <a:gd name="connsiteY2" fmla="*/ 1235895 h 1915081"/>
              <a:gd name="connsiteX3" fmla="*/ 2118711 w 2330021"/>
              <a:gd name="connsiteY3" fmla="*/ 1235895 h 1915081"/>
              <a:gd name="connsiteX4" fmla="*/ 2123791 w 2330021"/>
              <a:gd name="connsiteY4" fmla="*/ 1250716 h 1915081"/>
              <a:gd name="connsiteX5" fmla="*/ 2123791 w 2330021"/>
              <a:gd name="connsiteY5" fmla="*/ 1279909 h 1915081"/>
              <a:gd name="connsiteX6" fmla="*/ 2133797 w 2330021"/>
              <a:gd name="connsiteY6" fmla="*/ 1279909 h 1915081"/>
              <a:gd name="connsiteX7" fmla="*/ 2330021 w 2330021"/>
              <a:gd name="connsiteY7" fmla="*/ 1852398 h 1915081"/>
              <a:gd name="connsiteX8" fmla="*/ 2330021 w 2330021"/>
              <a:gd name="connsiteY8" fmla="*/ 1915081 h 1915081"/>
              <a:gd name="connsiteX9" fmla="*/ 0 w 2330021"/>
              <a:gd name="connsiteY9" fmla="*/ 1915081 h 1915081"/>
              <a:gd name="connsiteX10" fmla="*/ 0 w 2330021"/>
              <a:gd name="connsiteY10" fmla="*/ 1850662 h 1915081"/>
              <a:gd name="connsiteX11" fmla="*/ 195629 w 2330021"/>
              <a:gd name="connsiteY11" fmla="*/ 1279909 h 1915081"/>
              <a:gd name="connsiteX12" fmla="*/ 206230 w 2330021"/>
              <a:gd name="connsiteY12" fmla="*/ 1279909 h 1915081"/>
              <a:gd name="connsiteX13" fmla="*/ 206230 w 2330021"/>
              <a:gd name="connsiteY13" fmla="*/ 1248980 h 1915081"/>
              <a:gd name="connsiteX14" fmla="*/ 210715 w 2330021"/>
              <a:gd name="connsiteY14" fmla="*/ 1235895 h 1915081"/>
              <a:gd name="connsiteX15" fmla="*/ 206230 w 2330021"/>
              <a:gd name="connsiteY15" fmla="*/ 1235895 h 1915081"/>
              <a:gd name="connsiteX16" fmla="*/ 206230 w 2330021"/>
              <a:gd name="connsiteY16" fmla="*/ 0 h 191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0021" h="1915081">
                <a:moveTo>
                  <a:pt x="206230" y="0"/>
                </a:moveTo>
                <a:lnTo>
                  <a:pt x="2123791" y="0"/>
                </a:lnTo>
                <a:lnTo>
                  <a:pt x="2123791" y="1235895"/>
                </a:lnTo>
                <a:lnTo>
                  <a:pt x="2118711" y="1235895"/>
                </a:lnTo>
                <a:lnTo>
                  <a:pt x="2123791" y="1250716"/>
                </a:lnTo>
                <a:lnTo>
                  <a:pt x="2123791" y="1279909"/>
                </a:lnTo>
                <a:lnTo>
                  <a:pt x="2133797" y="1279909"/>
                </a:lnTo>
                <a:lnTo>
                  <a:pt x="2330021" y="1852398"/>
                </a:lnTo>
                <a:lnTo>
                  <a:pt x="2330021" y="1915081"/>
                </a:lnTo>
                <a:lnTo>
                  <a:pt x="0" y="1915081"/>
                </a:lnTo>
                <a:lnTo>
                  <a:pt x="0" y="1850662"/>
                </a:lnTo>
                <a:lnTo>
                  <a:pt x="195629" y="1279909"/>
                </a:lnTo>
                <a:lnTo>
                  <a:pt x="206230" y="1279909"/>
                </a:lnTo>
                <a:lnTo>
                  <a:pt x="206230" y="1248980"/>
                </a:lnTo>
                <a:lnTo>
                  <a:pt x="210715" y="1235895"/>
                </a:lnTo>
                <a:lnTo>
                  <a:pt x="206230" y="1235895"/>
                </a:lnTo>
                <a:lnTo>
                  <a:pt x="206230" y="0"/>
                </a:lnTo>
                <a:close/>
              </a:path>
            </a:pathLst>
          </a:custGeom>
          <a:solidFill>
            <a:schemeClr val="bg1"/>
          </a:solidFill>
        </p:spPr>
      </p:pic>
      <p:sp>
        <p:nvSpPr>
          <p:cNvPr id="62" name="正方形/長方形 61">
            <a:extLst>
              <a:ext uri="{FF2B5EF4-FFF2-40B4-BE49-F238E27FC236}">
                <a16:creationId xmlns:a16="http://schemas.microsoft.com/office/drawing/2014/main" id="{10F63B30-2C0E-4FE7-9253-AA0E14AF9441}"/>
              </a:ext>
            </a:extLst>
          </p:cNvPr>
          <p:cNvSpPr/>
          <p:nvPr/>
        </p:nvSpPr>
        <p:spPr>
          <a:xfrm>
            <a:off x="8257037" y="1051685"/>
            <a:ext cx="3600000" cy="43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a:extLst>
              <a:ext uri="{FF2B5EF4-FFF2-40B4-BE49-F238E27FC236}">
                <a16:creationId xmlns:a16="http://schemas.microsoft.com/office/drawing/2014/main" id="{3621836D-836C-43B7-8B3B-1AA1452FDEBF}"/>
              </a:ext>
            </a:extLst>
          </p:cNvPr>
          <p:cNvSpPr txBox="1"/>
          <p:nvPr/>
        </p:nvSpPr>
        <p:spPr>
          <a:xfrm>
            <a:off x="8290045" y="1092959"/>
            <a:ext cx="3558988" cy="353943"/>
          </a:xfrm>
          <a:prstGeom prst="rect">
            <a:avLst/>
          </a:prstGeom>
          <a:noFill/>
        </p:spPr>
        <p:txBody>
          <a:bodyPr wrap="none" rtlCol="0">
            <a:spAutoFit/>
          </a:bodyPr>
          <a:lstStyle/>
          <a:p>
            <a:pPr algn="ctr"/>
            <a:r>
              <a:rPr lang="ja-JP" altLang="en-US" sz="1700" b="1" dirty="0">
                <a:solidFill>
                  <a:schemeClr val="bg1"/>
                </a:solidFill>
              </a:rPr>
              <a:t>バックエンドサーバのシングルサインオン</a:t>
            </a:r>
            <a:endParaRPr lang="ja-JP" altLang="en-US" sz="1700" b="0" dirty="0">
              <a:solidFill>
                <a:schemeClr val="bg1"/>
              </a:solidFill>
            </a:endParaRPr>
          </a:p>
        </p:txBody>
      </p:sp>
      <p:grpSp>
        <p:nvGrpSpPr>
          <p:cNvPr id="101" name="グループ化 100">
            <a:extLst>
              <a:ext uri="{FF2B5EF4-FFF2-40B4-BE49-F238E27FC236}">
                <a16:creationId xmlns:a16="http://schemas.microsoft.com/office/drawing/2014/main" id="{43E26AEF-5597-42BB-B65C-2905CE6CF669}"/>
              </a:ext>
            </a:extLst>
          </p:cNvPr>
          <p:cNvGrpSpPr/>
          <p:nvPr/>
        </p:nvGrpSpPr>
        <p:grpSpPr>
          <a:xfrm>
            <a:off x="4296000" y="914402"/>
            <a:ext cx="3600000" cy="1800000"/>
            <a:chOff x="7537038" y="914402"/>
            <a:chExt cx="3065805" cy="1800000"/>
          </a:xfrm>
        </p:grpSpPr>
        <p:sp>
          <p:nvSpPr>
            <p:cNvPr id="102" name="正方形/長方形 101">
              <a:extLst>
                <a:ext uri="{FF2B5EF4-FFF2-40B4-BE49-F238E27FC236}">
                  <a16:creationId xmlns:a16="http://schemas.microsoft.com/office/drawing/2014/main" id="{B6EDBF5A-E990-44F9-AD45-E3A673E35E09}"/>
                </a:ext>
              </a:extLst>
            </p:cNvPr>
            <p:cNvSpPr/>
            <p:nvPr/>
          </p:nvSpPr>
          <p:spPr>
            <a:xfrm>
              <a:off x="7537038" y="914402"/>
              <a:ext cx="3065805" cy="1800000"/>
            </a:xfrm>
            <a:prstGeom prst="rect">
              <a:avLst/>
            </a:prstGeom>
            <a:solidFill>
              <a:srgbClr val="BDF0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正方形/長方形 102">
              <a:extLst>
                <a:ext uri="{FF2B5EF4-FFF2-40B4-BE49-F238E27FC236}">
                  <a16:creationId xmlns:a16="http://schemas.microsoft.com/office/drawing/2014/main" id="{A6D6A39D-36DF-4A2D-8446-D96A4DB5720C}"/>
                </a:ext>
              </a:extLst>
            </p:cNvPr>
            <p:cNvSpPr/>
            <p:nvPr/>
          </p:nvSpPr>
          <p:spPr>
            <a:xfrm>
              <a:off x="7537038" y="2642402"/>
              <a:ext cx="3065805" cy="7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105" name="正方形/長方形 104">
            <a:extLst>
              <a:ext uri="{FF2B5EF4-FFF2-40B4-BE49-F238E27FC236}">
                <a16:creationId xmlns:a16="http://schemas.microsoft.com/office/drawing/2014/main" id="{45E8829A-D890-435D-AE36-A77CED2EB548}"/>
              </a:ext>
            </a:extLst>
          </p:cNvPr>
          <p:cNvSpPr/>
          <p:nvPr/>
        </p:nvSpPr>
        <p:spPr>
          <a:xfrm>
            <a:off x="4296000" y="1051685"/>
            <a:ext cx="2520000" cy="43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テキスト ボックス 105">
            <a:extLst>
              <a:ext uri="{FF2B5EF4-FFF2-40B4-BE49-F238E27FC236}">
                <a16:creationId xmlns:a16="http://schemas.microsoft.com/office/drawing/2014/main" id="{170D0538-318A-4B9E-A390-43471170C372}"/>
              </a:ext>
            </a:extLst>
          </p:cNvPr>
          <p:cNvSpPr txBox="1"/>
          <p:nvPr/>
        </p:nvSpPr>
        <p:spPr>
          <a:xfrm>
            <a:off x="4399125" y="1083019"/>
            <a:ext cx="2209259" cy="369332"/>
          </a:xfrm>
          <a:prstGeom prst="rect">
            <a:avLst/>
          </a:prstGeom>
          <a:noFill/>
        </p:spPr>
        <p:txBody>
          <a:bodyPr wrap="none" rtlCol="0">
            <a:spAutoFit/>
          </a:bodyPr>
          <a:lstStyle/>
          <a:p>
            <a:r>
              <a:rPr lang="ja-JP" altLang="en-US" b="1" dirty="0">
                <a:solidFill>
                  <a:schemeClr val="bg1"/>
                </a:solidFill>
                <a:latin typeface="+mn-ea"/>
              </a:rPr>
              <a:t>クラウド</a:t>
            </a:r>
            <a:r>
              <a:rPr lang="en-US" altLang="ja-JP" b="1" dirty="0">
                <a:solidFill>
                  <a:schemeClr val="bg1"/>
                </a:solidFill>
                <a:latin typeface="+mn-ea"/>
              </a:rPr>
              <a:t>IDP</a:t>
            </a:r>
            <a:r>
              <a:rPr lang="ja-JP" altLang="en-US" b="1" dirty="0">
                <a:solidFill>
                  <a:schemeClr val="bg1"/>
                </a:solidFill>
                <a:latin typeface="+mn-ea"/>
              </a:rPr>
              <a:t>との連携</a:t>
            </a:r>
            <a:endParaRPr lang="ja-JP" altLang="en-US" b="0" dirty="0">
              <a:solidFill>
                <a:schemeClr val="bg1"/>
              </a:solidFill>
              <a:latin typeface="+mn-ea"/>
            </a:endParaRPr>
          </a:p>
        </p:txBody>
      </p:sp>
      <p:pic>
        <p:nvPicPr>
          <p:cNvPr id="18" name="図 17" descr="アイコン&#10;&#10;自動的に生成された説明">
            <a:extLst>
              <a:ext uri="{FF2B5EF4-FFF2-40B4-BE49-F238E27FC236}">
                <a16:creationId xmlns:a16="http://schemas.microsoft.com/office/drawing/2014/main" id="{9D23EDEF-C860-41DC-A7F4-0BEC4BBDE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445" y="2788682"/>
            <a:ext cx="498430" cy="900000"/>
          </a:xfrm>
          <a:prstGeom prst="rect">
            <a:avLst/>
          </a:prstGeom>
          <a:solidFill>
            <a:schemeClr val="bg1"/>
          </a:solidFill>
        </p:spPr>
      </p:pic>
      <p:pic>
        <p:nvPicPr>
          <p:cNvPr id="107" name="図 106">
            <a:extLst>
              <a:ext uri="{FF2B5EF4-FFF2-40B4-BE49-F238E27FC236}">
                <a16:creationId xmlns:a16="http://schemas.microsoft.com/office/drawing/2014/main" id="{5DEA0AEC-6E60-4534-989F-3A8C0ECCF1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84919" y="2364730"/>
            <a:ext cx="835313" cy="576000"/>
          </a:xfrm>
          <a:prstGeom prst="rect">
            <a:avLst/>
          </a:prstGeom>
        </p:spPr>
      </p:pic>
      <p:sp>
        <p:nvSpPr>
          <p:cNvPr id="109" name="テキスト ボックス 108">
            <a:extLst>
              <a:ext uri="{FF2B5EF4-FFF2-40B4-BE49-F238E27FC236}">
                <a16:creationId xmlns:a16="http://schemas.microsoft.com/office/drawing/2014/main" id="{9A34A788-608E-45A5-9848-D6F5E27CD6D8}"/>
              </a:ext>
            </a:extLst>
          </p:cNvPr>
          <p:cNvSpPr txBox="1"/>
          <p:nvPr/>
        </p:nvSpPr>
        <p:spPr>
          <a:xfrm>
            <a:off x="4648847" y="1639498"/>
            <a:ext cx="3247151" cy="707886"/>
          </a:xfrm>
          <a:prstGeom prst="rect">
            <a:avLst/>
          </a:prstGeom>
          <a:noFill/>
        </p:spPr>
        <p:txBody>
          <a:bodyPr wrap="square">
            <a:spAutoFit/>
          </a:bodyPr>
          <a:lstStyle/>
          <a:p>
            <a:pPr>
              <a:spcAft>
                <a:spcPts val="1200"/>
              </a:spcAft>
              <a:buClr>
                <a:srgbClr val="1C9CAD"/>
              </a:buClr>
            </a:pPr>
            <a:r>
              <a:rPr lang="en-US" altLang="ja-JP" sz="1600" b="1" dirty="0">
                <a:solidFill>
                  <a:schemeClr val="tx1">
                    <a:lumMod val="75000"/>
                    <a:lumOff val="25000"/>
                  </a:schemeClr>
                </a:solidFill>
              </a:rPr>
              <a:t>Citrix ADC</a:t>
            </a:r>
            <a:r>
              <a:rPr lang="ja-JP" altLang="en-US" sz="1600" b="1" dirty="0">
                <a:solidFill>
                  <a:schemeClr val="tx1">
                    <a:lumMod val="75000"/>
                    <a:lumOff val="25000"/>
                  </a:schemeClr>
                </a:solidFill>
              </a:rPr>
              <a:t> が </a:t>
            </a:r>
            <a:r>
              <a:rPr lang="en-US" altLang="ja-JP" sz="1600" b="1" dirty="0">
                <a:solidFill>
                  <a:schemeClr val="tx1">
                    <a:lumMod val="75000"/>
                    <a:lumOff val="25000"/>
                  </a:schemeClr>
                </a:solidFill>
              </a:rPr>
              <a:t>SP</a:t>
            </a:r>
            <a:r>
              <a:rPr lang="ja-JP" altLang="en-US" sz="1600" b="1" dirty="0">
                <a:solidFill>
                  <a:schemeClr val="tx1">
                    <a:lumMod val="75000"/>
                    <a:lumOff val="25000"/>
                  </a:schemeClr>
                </a:solidFill>
              </a:rPr>
              <a:t> として動作</a:t>
            </a:r>
          </a:p>
          <a:p>
            <a:pPr marL="252000" indent="-252000">
              <a:spcAft>
                <a:spcPts val="1200"/>
              </a:spcAft>
              <a:buClr>
                <a:srgbClr val="1C9CAD"/>
              </a:buClr>
              <a:buFont typeface="Wingdings" panose="05000000000000000000" pitchFamily="2" charset="2"/>
              <a:buChar char="l"/>
            </a:pPr>
            <a:r>
              <a:rPr lang="en-US" altLang="ja-JP" sz="1400" dirty="0">
                <a:solidFill>
                  <a:schemeClr val="tx1">
                    <a:lumMod val="75000"/>
                    <a:lumOff val="25000"/>
                  </a:schemeClr>
                </a:solidFill>
              </a:rPr>
              <a:t>SAML</a:t>
            </a:r>
            <a:r>
              <a:rPr lang="ja-JP" altLang="en-US" sz="1400" dirty="0">
                <a:solidFill>
                  <a:schemeClr val="tx1">
                    <a:lumMod val="75000"/>
                    <a:lumOff val="25000"/>
                  </a:schemeClr>
                </a:solidFill>
              </a:rPr>
              <a:t>／</a:t>
            </a:r>
            <a:r>
              <a:rPr lang="en-US" altLang="ja-JP" sz="1400" dirty="0">
                <a:solidFill>
                  <a:schemeClr val="tx1">
                    <a:lumMod val="75000"/>
                    <a:lumOff val="25000"/>
                  </a:schemeClr>
                </a:solidFill>
              </a:rPr>
              <a:t>OAuth</a:t>
            </a:r>
            <a:r>
              <a:rPr lang="ja-JP" altLang="en-US" sz="1400" dirty="0">
                <a:solidFill>
                  <a:schemeClr val="tx1">
                    <a:lumMod val="75000"/>
                    <a:lumOff val="25000"/>
                  </a:schemeClr>
                </a:solidFill>
              </a:rPr>
              <a:t>／</a:t>
            </a:r>
            <a:r>
              <a:rPr lang="en-US" altLang="ja-JP" sz="1400" dirty="0">
                <a:solidFill>
                  <a:schemeClr val="tx1">
                    <a:lumMod val="75000"/>
                    <a:lumOff val="25000"/>
                  </a:schemeClr>
                </a:solidFill>
              </a:rPr>
              <a:t>OpenID Connect</a:t>
            </a:r>
          </a:p>
        </p:txBody>
      </p:sp>
      <p:grpSp>
        <p:nvGrpSpPr>
          <p:cNvPr id="29" name="グループ化 28">
            <a:extLst>
              <a:ext uri="{FF2B5EF4-FFF2-40B4-BE49-F238E27FC236}">
                <a16:creationId xmlns:a16="http://schemas.microsoft.com/office/drawing/2014/main" id="{A291B599-EFB1-4B64-95EB-8F2F632CD447}"/>
              </a:ext>
            </a:extLst>
          </p:cNvPr>
          <p:cNvGrpSpPr/>
          <p:nvPr/>
        </p:nvGrpSpPr>
        <p:grpSpPr>
          <a:xfrm>
            <a:off x="4274828" y="4160513"/>
            <a:ext cx="3690434" cy="432000"/>
            <a:chOff x="4274828" y="4346781"/>
            <a:chExt cx="3690434" cy="432000"/>
          </a:xfrm>
        </p:grpSpPr>
        <p:sp>
          <p:nvSpPr>
            <p:cNvPr id="114" name="正方形/長方形 113">
              <a:extLst>
                <a:ext uri="{FF2B5EF4-FFF2-40B4-BE49-F238E27FC236}">
                  <a16:creationId xmlns:a16="http://schemas.microsoft.com/office/drawing/2014/main" id="{4688C549-D857-4830-AA6E-8523A81E8B4D}"/>
                </a:ext>
              </a:extLst>
            </p:cNvPr>
            <p:cNvSpPr/>
            <p:nvPr/>
          </p:nvSpPr>
          <p:spPr>
            <a:xfrm>
              <a:off x="4296000" y="4346781"/>
              <a:ext cx="3600000" cy="432000"/>
            </a:xfrm>
            <a:prstGeom prst="rect">
              <a:avLst/>
            </a:prstGeom>
            <a:solidFill>
              <a:srgbClr val="1C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テキスト ボックス 114">
              <a:extLst>
                <a:ext uri="{FF2B5EF4-FFF2-40B4-BE49-F238E27FC236}">
                  <a16:creationId xmlns:a16="http://schemas.microsoft.com/office/drawing/2014/main" id="{B62B2DAC-84B0-42B8-B94B-DB692C8B36AD}"/>
                </a:ext>
              </a:extLst>
            </p:cNvPr>
            <p:cNvSpPr txBox="1"/>
            <p:nvPr/>
          </p:nvSpPr>
          <p:spPr>
            <a:xfrm>
              <a:off x="4274828" y="4378115"/>
              <a:ext cx="3690434" cy="338554"/>
            </a:xfrm>
            <a:prstGeom prst="rect">
              <a:avLst/>
            </a:prstGeom>
            <a:noFill/>
          </p:spPr>
          <p:txBody>
            <a:bodyPr wrap="none" rtlCol="0">
              <a:spAutoFit/>
            </a:bodyPr>
            <a:lstStyle/>
            <a:p>
              <a:r>
                <a:rPr lang="en-US" altLang="ja-JP" sz="1600" b="1" dirty="0">
                  <a:solidFill>
                    <a:schemeClr val="bg1"/>
                  </a:solidFill>
                  <a:latin typeface="+mn-ea"/>
                </a:rPr>
                <a:t>SaaS</a:t>
              </a:r>
              <a:r>
                <a:rPr lang="ja-JP" altLang="en-US" sz="1600" b="1" dirty="0">
                  <a:solidFill>
                    <a:schemeClr val="bg1"/>
                  </a:solidFill>
                  <a:latin typeface="+mn-ea"/>
                </a:rPr>
                <a:t>アプリケーションのシングルサインオン</a:t>
              </a:r>
              <a:endParaRPr lang="ja-JP" altLang="en-US" sz="1600" b="0" dirty="0">
                <a:solidFill>
                  <a:schemeClr val="bg1"/>
                </a:solidFill>
                <a:latin typeface="+mn-ea"/>
              </a:endParaRPr>
            </a:p>
          </p:txBody>
        </p:sp>
      </p:grpSp>
      <p:sp>
        <p:nvSpPr>
          <p:cNvPr id="116" name="テキスト ボックス 115">
            <a:extLst>
              <a:ext uri="{FF2B5EF4-FFF2-40B4-BE49-F238E27FC236}">
                <a16:creationId xmlns:a16="http://schemas.microsoft.com/office/drawing/2014/main" id="{9F22B8E3-2E10-4821-88DA-CAA8E422F2E6}"/>
              </a:ext>
            </a:extLst>
          </p:cNvPr>
          <p:cNvSpPr txBox="1"/>
          <p:nvPr/>
        </p:nvSpPr>
        <p:spPr>
          <a:xfrm>
            <a:off x="4648848" y="4710786"/>
            <a:ext cx="2986340" cy="707886"/>
          </a:xfrm>
          <a:prstGeom prst="rect">
            <a:avLst/>
          </a:prstGeom>
          <a:noFill/>
        </p:spPr>
        <p:txBody>
          <a:bodyPr wrap="square">
            <a:spAutoFit/>
          </a:bodyPr>
          <a:lstStyle/>
          <a:p>
            <a:pPr>
              <a:spcAft>
                <a:spcPts val="1200"/>
              </a:spcAft>
              <a:buClr>
                <a:srgbClr val="1C9CAD"/>
              </a:buClr>
            </a:pPr>
            <a:r>
              <a:rPr lang="en-US" altLang="ja-JP" sz="1600" b="1" dirty="0">
                <a:solidFill>
                  <a:schemeClr val="tx1">
                    <a:lumMod val="75000"/>
                    <a:lumOff val="25000"/>
                  </a:schemeClr>
                </a:solidFill>
              </a:rPr>
              <a:t>Citrix ADC</a:t>
            </a:r>
            <a:r>
              <a:rPr lang="ja-JP" altLang="en-US" sz="1600" b="1" dirty="0">
                <a:solidFill>
                  <a:schemeClr val="tx1">
                    <a:lumMod val="75000"/>
                    <a:lumOff val="25000"/>
                  </a:schemeClr>
                </a:solidFill>
              </a:rPr>
              <a:t> が </a:t>
            </a:r>
            <a:r>
              <a:rPr lang="en-US" altLang="ja-JP" sz="1600" b="1" dirty="0">
                <a:solidFill>
                  <a:schemeClr val="tx1">
                    <a:lumMod val="75000"/>
                    <a:lumOff val="25000"/>
                  </a:schemeClr>
                </a:solidFill>
              </a:rPr>
              <a:t>IDP</a:t>
            </a:r>
            <a:r>
              <a:rPr lang="ja-JP" altLang="en-US" sz="1600" b="1" dirty="0">
                <a:solidFill>
                  <a:schemeClr val="tx1">
                    <a:lumMod val="75000"/>
                    <a:lumOff val="25000"/>
                  </a:schemeClr>
                </a:solidFill>
              </a:rPr>
              <a:t> として動作</a:t>
            </a:r>
          </a:p>
          <a:p>
            <a:pPr marL="252000" indent="-252000">
              <a:spcAft>
                <a:spcPts val="1200"/>
              </a:spcAft>
              <a:buClr>
                <a:srgbClr val="1C9CAD"/>
              </a:buClr>
              <a:buFont typeface="Wingdings" panose="05000000000000000000" pitchFamily="2" charset="2"/>
              <a:buChar char="l"/>
            </a:pPr>
            <a:r>
              <a:rPr lang="en-US" altLang="ja-JP" sz="1400" dirty="0">
                <a:solidFill>
                  <a:schemeClr val="tx1">
                    <a:lumMod val="75000"/>
                    <a:lumOff val="25000"/>
                  </a:schemeClr>
                </a:solidFill>
              </a:rPr>
              <a:t>SAML</a:t>
            </a:r>
            <a:r>
              <a:rPr lang="ja-JP" altLang="en-US" sz="1400" dirty="0">
                <a:solidFill>
                  <a:schemeClr val="tx1">
                    <a:lumMod val="75000"/>
                    <a:lumOff val="25000"/>
                  </a:schemeClr>
                </a:solidFill>
              </a:rPr>
              <a:t>／</a:t>
            </a:r>
            <a:r>
              <a:rPr lang="en-US" altLang="ja-JP" sz="1400" dirty="0">
                <a:solidFill>
                  <a:schemeClr val="tx1">
                    <a:lumMod val="75000"/>
                    <a:lumOff val="25000"/>
                  </a:schemeClr>
                </a:solidFill>
              </a:rPr>
              <a:t>OpenID Connect</a:t>
            </a:r>
          </a:p>
        </p:txBody>
      </p:sp>
      <p:pic>
        <p:nvPicPr>
          <p:cNvPr id="117" name="図 116">
            <a:extLst>
              <a:ext uri="{FF2B5EF4-FFF2-40B4-BE49-F238E27FC236}">
                <a16:creationId xmlns:a16="http://schemas.microsoft.com/office/drawing/2014/main" id="{83EB752F-FAF4-47B3-AD28-9DC16F3EC0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84919" y="3546035"/>
            <a:ext cx="835313" cy="576000"/>
          </a:xfrm>
          <a:prstGeom prst="rect">
            <a:avLst/>
          </a:prstGeom>
        </p:spPr>
      </p:pic>
      <p:cxnSp>
        <p:nvCxnSpPr>
          <p:cNvPr id="119" name="コネクタ: カギ線 118">
            <a:extLst>
              <a:ext uri="{FF2B5EF4-FFF2-40B4-BE49-F238E27FC236}">
                <a16:creationId xmlns:a16="http://schemas.microsoft.com/office/drawing/2014/main" id="{AF27552A-DF6A-432E-AE61-C9CE55793FA7}"/>
              </a:ext>
            </a:extLst>
          </p:cNvPr>
          <p:cNvCxnSpPr>
            <a:cxnSpLocks/>
            <a:stCxn id="65" idx="3"/>
            <a:endCxn id="72" idx="3"/>
          </p:cNvCxnSpPr>
          <p:nvPr/>
        </p:nvCxnSpPr>
        <p:spPr>
          <a:xfrm>
            <a:off x="3756000" y="1814402"/>
            <a:ext cx="12700" cy="2510634"/>
          </a:xfrm>
          <a:prstGeom prst="bentConnector3">
            <a:avLst>
              <a:gd name="adj1" fmla="val 1800000"/>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コネクタ: カギ線 126">
            <a:extLst>
              <a:ext uri="{FF2B5EF4-FFF2-40B4-BE49-F238E27FC236}">
                <a16:creationId xmlns:a16="http://schemas.microsoft.com/office/drawing/2014/main" id="{611ED9ED-6BF7-4EBC-8742-793452438091}"/>
              </a:ext>
            </a:extLst>
          </p:cNvPr>
          <p:cNvCxnSpPr>
            <a:cxnSpLocks/>
            <a:endCxn id="108" idx="1"/>
          </p:cNvCxnSpPr>
          <p:nvPr/>
        </p:nvCxnSpPr>
        <p:spPr>
          <a:xfrm flipV="1">
            <a:off x="3962400" y="3238682"/>
            <a:ext cx="1608602" cy="4700"/>
          </a:xfrm>
          <a:prstGeom prst="straightConnector1">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コネクタ: カギ線 126">
            <a:extLst>
              <a:ext uri="{FF2B5EF4-FFF2-40B4-BE49-F238E27FC236}">
                <a16:creationId xmlns:a16="http://schemas.microsoft.com/office/drawing/2014/main" id="{DBC4C96F-93A0-4005-B79E-8B34E76CF93D}"/>
              </a:ext>
            </a:extLst>
          </p:cNvPr>
          <p:cNvCxnSpPr>
            <a:cxnSpLocks/>
            <a:stCxn id="108" idx="3"/>
            <a:endCxn id="18" idx="1"/>
          </p:cNvCxnSpPr>
          <p:nvPr/>
        </p:nvCxnSpPr>
        <p:spPr>
          <a:xfrm>
            <a:off x="6620999" y="3238682"/>
            <a:ext cx="1835446" cy="0"/>
          </a:xfrm>
          <a:prstGeom prst="straightConnector1">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コネクタ: カギ線 126">
            <a:extLst>
              <a:ext uri="{FF2B5EF4-FFF2-40B4-BE49-F238E27FC236}">
                <a16:creationId xmlns:a16="http://schemas.microsoft.com/office/drawing/2014/main" id="{2653EE3A-63E0-4C53-B90F-16BC30C7F25C}"/>
              </a:ext>
            </a:extLst>
          </p:cNvPr>
          <p:cNvCxnSpPr>
            <a:cxnSpLocks/>
            <a:stCxn id="107" idx="2"/>
            <a:endCxn id="117" idx="0"/>
          </p:cNvCxnSpPr>
          <p:nvPr/>
        </p:nvCxnSpPr>
        <p:spPr>
          <a:xfrm>
            <a:off x="6102576" y="2940730"/>
            <a:ext cx="0" cy="605305"/>
          </a:xfrm>
          <a:prstGeom prst="straightConnector1">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08" name="図 107" descr="アイコン&#10;&#10;自動的に生成された説明">
            <a:extLst>
              <a:ext uri="{FF2B5EF4-FFF2-40B4-BE49-F238E27FC236}">
                <a16:creationId xmlns:a16="http://schemas.microsoft.com/office/drawing/2014/main" id="{DE58A9DF-5CA3-4DBB-B415-6EBD414310A8}"/>
              </a:ext>
            </a:extLst>
          </p:cNvPr>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571002" y="3058682"/>
            <a:ext cx="1049997" cy="360000"/>
          </a:xfrm>
          <a:prstGeom prst="roundRect">
            <a:avLst>
              <a:gd name="adj" fmla="val 11375"/>
            </a:avLst>
          </a:prstGeom>
          <a:solidFill>
            <a:schemeClr val="bg1"/>
          </a:solidFill>
        </p:spPr>
      </p:pic>
      <p:sp>
        <p:nvSpPr>
          <p:cNvPr id="138" name="テキスト ボックス 137">
            <a:extLst>
              <a:ext uri="{FF2B5EF4-FFF2-40B4-BE49-F238E27FC236}">
                <a16:creationId xmlns:a16="http://schemas.microsoft.com/office/drawing/2014/main" id="{112E10FA-5910-42E4-8F91-C556E0BF8E22}"/>
              </a:ext>
            </a:extLst>
          </p:cNvPr>
          <p:cNvSpPr txBox="1"/>
          <p:nvPr/>
        </p:nvSpPr>
        <p:spPr>
          <a:xfrm>
            <a:off x="9059518" y="2607045"/>
            <a:ext cx="2520000" cy="1184940"/>
          </a:xfrm>
          <a:prstGeom prst="rect">
            <a:avLst/>
          </a:prstGeom>
          <a:noFill/>
        </p:spPr>
        <p:txBody>
          <a:bodyPr wrap="square">
            <a:spAutoFit/>
          </a:bodyPr>
          <a:lstStyle/>
          <a:p>
            <a:pPr marL="252000" indent="-252000">
              <a:spcAft>
                <a:spcPts val="600"/>
              </a:spcAft>
              <a:buClr>
                <a:srgbClr val="1C9CAD"/>
              </a:buClr>
              <a:buFont typeface="Wingdings" panose="05000000000000000000" pitchFamily="2" charset="2"/>
              <a:buChar char="l"/>
            </a:pPr>
            <a:r>
              <a:rPr lang="en-US" altLang="ja-JP" sz="1400" dirty="0"/>
              <a:t>Form</a:t>
            </a:r>
            <a:r>
              <a:rPr lang="ja-JP" altLang="en-US" sz="1400" dirty="0"/>
              <a:t>ベース</a:t>
            </a:r>
            <a:r>
              <a:rPr lang="en-US" altLang="ja-JP" sz="1400" dirty="0"/>
              <a:t>SSO</a:t>
            </a:r>
          </a:p>
          <a:p>
            <a:pPr marL="252000" indent="-252000">
              <a:spcAft>
                <a:spcPts val="600"/>
              </a:spcAft>
              <a:buClr>
                <a:srgbClr val="1C9CAD"/>
              </a:buClr>
              <a:buFont typeface="Wingdings" panose="05000000000000000000" pitchFamily="2" charset="2"/>
              <a:buChar char="l"/>
            </a:pPr>
            <a:r>
              <a:rPr lang="en-US" altLang="ja-JP" sz="1400" dirty="0"/>
              <a:t>Kerberos</a:t>
            </a:r>
            <a:r>
              <a:rPr lang="ja-JP" altLang="en-US" sz="1400" dirty="0"/>
              <a:t>／</a:t>
            </a:r>
            <a:r>
              <a:rPr lang="en-US" altLang="ja-JP" sz="1400" dirty="0"/>
              <a:t>KDC</a:t>
            </a:r>
          </a:p>
          <a:p>
            <a:pPr marL="252000" indent="-252000">
              <a:spcAft>
                <a:spcPts val="600"/>
              </a:spcAft>
              <a:buClr>
                <a:srgbClr val="1C9CAD"/>
              </a:buClr>
              <a:buFont typeface="Wingdings" panose="05000000000000000000" pitchFamily="2" charset="2"/>
              <a:buChar char="l"/>
            </a:pPr>
            <a:r>
              <a:rPr lang="en-US" altLang="ja-JP" sz="1400" dirty="0"/>
              <a:t>SAML</a:t>
            </a:r>
          </a:p>
          <a:p>
            <a:pPr marL="252000" indent="-252000">
              <a:spcAft>
                <a:spcPts val="600"/>
              </a:spcAft>
              <a:buClr>
                <a:srgbClr val="1C9CAD"/>
              </a:buClr>
              <a:buFont typeface="Wingdings" panose="05000000000000000000" pitchFamily="2" charset="2"/>
              <a:buChar char="l"/>
            </a:pPr>
            <a:r>
              <a:rPr lang="en-US" altLang="ja-JP" sz="1400" dirty="0"/>
              <a:t>Basic</a:t>
            </a:r>
            <a:r>
              <a:rPr lang="ja-JP" altLang="en-US" sz="1400" dirty="0"/>
              <a:t>／</a:t>
            </a:r>
            <a:r>
              <a:rPr lang="en-US" altLang="ja-JP" sz="1400" dirty="0"/>
              <a:t>Digest</a:t>
            </a:r>
            <a:r>
              <a:rPr lang="ja-JP" altLang="en-US" sz="1400" dirty="0"/>
              <a:t>／</a:t>
            </a:r>
            <a:r>
              <a:rPr lang="en-US" altLang="ja-JP" sz="1400" dirty="0"/>
              <a:t>NTLM</a:t>
            </a:r>
          </a:p>
        </p:txBody>
      </p:sp>
    </p:spTree>
    <p:extLst>
      <p:ext uri="{BB962C8B-B14F-4D97-AF65-F5344CB8AC3E}">
        <p14:creationId xmlns:p14="http://schemas.microsoft.com/office/powerpoint/2010/main" val="385467824"/>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262626"/>
      </a:dk2>
      <a:lt2>
        <a:srgbClr val="B1B1B1"/>
      </a:lt2>
      <a:accent1>
        <a:srgbClr val="1C9CAD"/>
      </a:accent1>
      <a:accent2>
        <a:srgbClr val="0045DB"/>
      </a:accent2>
      <a:accent3>
        <a:srgbClr val="691CC2"/>
      </a:accent3>
      <a:accent4>
        <a:srgbClr val="61B024"/>
      </a:accent4>
      <a:accent5>
        <a:srgbClr val="EBAD00"/>
      </a:accent5>
      <a:accent6>
        <a:srgbClr val="DB4500"/>
      </a:accent6>
      <a:hlink>
        <a:srgbClr val="3894FF"/>
      </a:hlink>
      <a:folHlink>
        <a:srgbClr val="7DC7FF"/>
      </a:folHlink>
    </a:clrScheme>
    <a:fontScheme name="ユーザー定義 7">
      <a:majorFont>
        <a:latin typeface="Tahoma"/>
        <a:ea typeface="Meiryo UI"/>
        <a:cs typeface=""/>
      </a:majorFont>
      <a:minorFont>
        <a:latin typeface="Tahoma"/>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efb312-4ab7-430c-bcac-03f7cbf211bc">
      <Terms xmlns="http://schemas.microsoft.com/office/infopath/2007/PartnerControls"/>
    </lcf76f155ced4ddcb4097134ff3c332f>
    <TaxCatchAll xmlns="e7f43a86-28a7-49da-a347-023326dd6b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D8716709FA690419143C09D304DA3AD" ma:contentTypeVersion="8" ma:contentTypeDescription="新しいドキュメントを作成します。" ma:contentTypeScope="" ma:versionID="3b0afbef5d2cdef51f038d36479868d2">
  <xsd:schema xmlns:xsd="http://www.w3.org/2001/XMLSchema" xmlns:xs="http://www.w3.org/2001/XMLSchema" xmlns:p="http://schemas.microsoft.com/office/2006/metadata/properties" xmlns:ns2="c2efb312-4ab7-430c-bcac-03f7cbf211bc" xmlns:ns3="e7f43a86-28a7-49da-a347-023326dd6b29" targetNamespace="http://schemas.microsoft.com/office/2006/metadata/properties" ma:root="true" ma:fieldsID="9efefe30de58e36090fcfe13429fc97d" ns2:_="" ns3:_="">
    <xsd:import namespace="c2efb312-4ab7-430c-bcac-03f7cbf211bc"/>
    <xsd:import namespace="e7f43a86-28a7-49da-a347-023326dd6b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fb312-4ab7-430c-bcac-03f7cbf211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ceee9895-f733-4a13-b85c-4ab9d769dae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f43a86-28a7-49da-a347-023326dd6b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f72de8b-88e3-4fef-a848-5e22cfc83df3}" ma:internalName="TaxCatchAll" ma:showField="CatchAllData" ma:web="e7f43a86-28a7-49da-a347-023326dd6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E5A6F-CA5F-4DD8-9638-49F968E40F80}">
  <ds:schemaRefs>
    <ds:schemaRef ds:uri="http://schemas.microsoft.com/office/2006/metadata/properties"/>
    <ds:schemaRef ds:uri="e7f43a86-28a7-49da-a347-023326dd6b29"/>
    <ds:schemaRef ds:uri="http://purl.org/dc/terms/"/>
    <ds:schemaRef ds:uri="c2efb312-4ab7-430c-bcac-03f7cbf211bc"/>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9E5A3F0-EA27-49A5-AC87-F8396233B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fb312-4ab7-430c-bcac-03f7cbf211bc"/>
    <ds:schemaRef ds:uri="e7f43a86-28a7-49da-a347-023326dd6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7D761D-2F54-40CE-B727-EA9D7CA2A8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3274</TotalTime>
  <Words>1822</Words>
  <Application>Microsoft Office PowerPoint</Application>
  <PresentationFormat>ワイド画面</PresentationFormat>
  <Paragraphs>299</Paragraphs>
  <Slides>23</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Meiryo UI</vt:lpstr>
      <vt:lpstr>ヒラギノ角ゴ Pro W3</vt:lpstr>
      <vt:lpstr>メイリオ</vt:lpstr>
      <vt:lpstr>Arial</vt:lpstr>
      <vt:lpstr>Calibri</vt:lpstr>
      <vt:lpstr>Century Gothic</vt:lpstr>
      <vt:lpstr>Tahoma</vt:lpstr>
      <vt:lpstr>Wingdings</vt:lpstr>
      <vt:lpstr>Office テーマ</vt:lpstr>
      <vt:lpstr>すべてのCVADユーザー必見！ リモートアクセス環境をよりよくする３つのポイント</vt:lpstr>
      <vt:lpstr>会社概要</vt:lpstr>
      <vt:lpstr>CN BUの特徴　～3つの力～</vt:lpstr>
      <vt:lpstr>ICA Proxy のおさらい</vt:lpstr>
      <vt:lpstr>リモートワーク増加と巧妙化するサイバー攻撃</vt:lpstr>
      <vt:lpstr>どんな対策が必要？</vt:lpstr>
      <vt:lpstr>Citrix ADC (ICA Proxy)における具体的なアクション</vt:lpstr>
      <vt:lpstr>ポイント①：多彩な認証機能</vt:lpstr>
      <vt:lpstr>ポイント①：多彩な認証機能</vt:lpstr>
      <vt:lpstr>Native OTP利用イメージ</vt:lpstr>
      <vt:lpstr>Native OTP利用のためには</vt:lpstr>
      <vt:lpstr>認証方法以外の対策は？</vt:lpstr>
      <vt:lpstr>ポイント②：WAF/Bot管理機能</vt:lpstr>
      <vt:lpstr>ポイント②：WAF/Bot管理機能</vt:lpstr>
      <vt:lpstr>過検知の少ない設計のためには？</vt:lpstr>
      <vt:lpstr>可視化したい主な情報</vt:lpstr>
      <vt:lpstr>ポイント③：可視化ソリューション</vt:lpstr>
      <vt:lpstr>ポイント③：可視化ソリューション</vt:lpstr>
      <vt:lpstr>ADMの画面イメージ：認証/パフォーマンス</vt:lpstr>
      <vt:lpstr>ADMの画像イメージ：セキュリティ機能による検知情報</vt:lpstr>
      <vt:lpstr>＜本日のまとめ＞ リモートアクセス環境をよりよくする３つのポイント</vt:lpstr>
      <vt:lpstr>終わりに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dc:title>
  <dc:creator>TED PTD1 Fujiwara Yuya</dc:creator>
  <cp:lastModifiedBy>TED PTD1 Fujiwara Yuya</cp:lastModifiedBy>
  <cp:revision>14</cp:revision>
  <cp:lastPrinted>2020-04-08T04:54:01Z</cp:lastPrinted>
  <dcterms:created xsi:type="dcterms:W3CDTF">2016-05-24T06:57:37Z</dcterms:created>
  <dcterms:modified xsi:type="dcterms:W3CDTF">2022-10-25T04:27:21Z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0x0101005BA6DF9C1C62784089932DD49B8443CB</vt:lpwstr>
  </property>
  <property fmtid="{D5CDD505-2E9C-101B-9397-08002B2CF9AE}" pid="3" name="MediaServiceImageTags">
    <vt:lpwstr/>
  </property>
</Properties>
</file>