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3"/>
  </p:sldMasterIdLst>
  <p:notesMasterIdLst>
    <p:notesMasterId r:id="rId47"/>
  </p:notesMasterIdLst>
  <p:sldIdLst>
    <p:sldId id="302" r:id="rId4"/>
    <p:sldId id="2775" r:id="rId5"/>
    <p:sldId id="1096" r:id="rId6"/>
    <p:sldId id="289" r:id="rId7"/>
    <p:sldId id="2144327631" r:id="rId8"/>
    <p:sldId id="2144327647" r:id="rId9"/>
    <p:sldId id="296" r:id="rId10"/>
    <p:sldId id="2144327648" r:id="rId11"/>
    <p:sldId id="2144327649" r:id="rId12"/>
    <p:sldId id="2144327650" r:id="rId13"/>
    <p:sldId id="2144327651" r:id="rId14"/>
    <p:sldId id="2144327652" r:id="rId15"/>
    <p:sldId id="4186" r:id="rId16"/>
    <p:sldId id="2144327645" r:id="rId17"/>
    <p:sldId id="2144327654" r:id="rId18"/>
    <p:sldId id="2144327655" r:id="rId19"/>
    <p:sldId id="2144327656" r:id="rId20"/>
    <p:sldId id="2144327657" r:id="rId21"/>
    <p:sldId id="4133" r:id="rId22"/>
    <p:sldId id="2144327658" r:id="rId23"/>
    <p:sldId id="2144327660" r:id="rId24"/>
    <p:sldId id="2144327674" r:id="rId25"/>
    <p:sldId id="2144327672" r:id="rId26"/>
    <p:sldId id="2144327673" r:id="rId27"/>
    <p:sldId id="2144327659" r:id="rId28"/>
    <p:sldId id="2144327661" r:id="rId29"/>
    <p:sldId id="2144327662" r:id="rId30"/>
    <p:sldId id="2144327675" r:id="rId31"/>
    <p:sldId id="2144327663" r:id="rId32"/>
    <p:sldId id="2144327646" r:id="rId33"/>
    <p:sldId id="2144327666" r:id="rId34"/>
    <p:sldId id="2144327638" r:id="rId35"/>
    <p:sldId id="2144327639" r:id="rId36"/>
    <p:sldId id="292" r:id="rId37"/>
    <p:sldId id="2144327667" r:id="rId38"/>
    <p:sldId id="2144327668" r:id="rId39"/>
    <p:sldId id="2144327644" r:id="rId40"/>
    <p:sldId id="2144327574" r:id="rId41"/>
    <p:sldId id="2144327624" r:id="rId42"/>
    <p:sldId id="2797" r:id="rId43"/>
    <p:sldId id="2144327678" r:id="rId44"/>
    <p:sldId id="2144327676" r:id="rId45"/>
    <p:sldId id="1084" r:id="rId4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guide id="6" pos="746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3BF709-27EF-7E43-CE5B-30107A37AC56}" name="TED CBD Nagasawa Sayaka" initials="TS" userId="S::150721@teldevice.co.jp::f3035fe1-014b-44b2-a134-f26fe96aa28d" providerId="AD"/>
  <p188:author id="{A21DC08F-B2BF-8BBB-8BAA-92CE85D45577}" name="TED CBD Ariyoshi Chifumi" initials="TCAC" userId="S::900201@teldevice.co.jp::5b782120-1dc7-40e7-b951-0add71e54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D CBD Nagasawa Sayaka" initials="TS" lastIdx="1" clrIdx="0">
    <p:extLst>
      <p:ext uri="{19B8F6BF-5375-455C-9EA6-DF929625EA0E}">
        <p15:presenceInfo xmlns:p15="http://schemas.microsoft.com/office/powerpoint/2012/main" userId="S::150721@teldevice.co.jp::f3035fe1-014b-44b2-a134-f26fe96aa2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BE9EB"/>
    <a:srgbClr val="CCECFF"/>
    <a:srgbClr val="FFFFCC"/>
    <a:srgbClr val="FFFF99"/>
    <a:srgbClr val="D4D4D4"/>
    <a:srgbClr val="FFFFFF"/>
    <a:srgbClr val="CC9900"/>
    <a:srgbClr val="FFFF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CB92D-492F-4474-A2A5-877F99EABB36}" v="13" dt="2024-05-27T05:37:40.82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77"/>
      </p:cViewPr>
      <p:guideLst>
        <p:guide pos="3840"/>
        <p:guide orient="horz" pos="2160"/>
        <p:guide pos="74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CBD Nagasawa Sayaka" userId="S::150721@teldevice.co.jp::f3035fe1-014b-44b2-a134-f26fe96aa28d" providerId="AD" clId="Web-{D04CB92D-492F-4474-A2A5-877F99EABB36}"/>
    <pc:docChg chg="modSld">
      <pc:chgData name="TED CBD Nagasawa Sayaka" userId="S::150721@teldevice.co.jp::f3035fe1-014b-44b2-a134-f26fe96aa28d" providerId="AD" clId="Web-{D04CB92D-492F-4474-A2A5-877F99EABB36}" dt="2024-05-27T05:37:40.821" v="11" actId="1076"/>
      <pc:docMkLst>
        <pc:docMk/>
      </pc:docMkLst>
      <pc:sldChg chg="addSp delSp modSp">
        <pc:chgData name="TED CBD Nagasawa Sayaka" userId="S::150721@teldevice.co.jp::f3035fe1-014b-44b2-a134-f26fe96aa28d" providerId="AD" clId="Web-{D04CB92D-492F-4474-A2A5-877F99EABB36}" dt="2024-05-27T05:37:40.821" v="11" actId="1076"/>
        <pc:sldMkLst>
          <pc:docMk/>
          <pc:sldMk cId="315528241" sldId="1096"/>
        </pc:sldMkLst>
        <pc:picChg chg="add mod">
          <ac:chgData name="TED CBD Nagasawa Sayaka" userId="S::150721@teldevice.co.jp::f3035fe1-014b-44b2-a134-f26fe96aa28d" providerId="AD" clId="Web-{D04CB92D-492F-4474-A2A5-877F99EABB36}" dt="2024-05-27T05:37:40.821" v="11" actId="1076"/>
          <ac:picMkLst>
            <pc:docMk/>
            <pc:sldMk cId="315528241" sldId="1096"/>
            <ac:picMk id="18" creationId="{4DD270F6-BD8C-35FC-C984-A6886EBDF5D2}"/>
          </ac:picMkLst>
        </pc:picChg>
        <pc:picChg chg="del">
          <ac:chgData name="TED CBD Nagasawa Sayaka" userId="S::150721@teldevice.co.jp::f3035fe1-014b-44b2-a134-f26fe96aa28d" providerId="AD" clId="Web-{D04CB92D-492F-4474-A2A5-877F99EABB36}" dt="2024-05-27T05:37:34.462" v="9"/>
          <ac:picMkLst>
            <pc:docMk/>
            <pc:sldMk cId="315528241" sldId="1096"/>
            <ac:picMk id="450" creationId="{E2739891-8113-405B-B55C-908BBEF03CE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80" b="0" i="0" u="none" strike="noStrike" kern="1200" spc="0" baseline="0">
                <a:solidFill>
                  <a:schemeClr val="tx1">
                    <a:lumMod val="65000"/>
                    <a:lumOff val="35000"/>
                  </a:schemeClr>
                </a:solidFill>
                <a:latin typeface="+mn-lt"/>
                <a:ea typeface="+mn-ea"/>
                <a:cs typeface="+mn-cs"/>
              </a:defRPr>
            </a:pPr>
            <a:r>
              <a:rPr lang="en-US"/>
              <a:t>Jias30B Measured Training Speedup on CG-1</a:t>
            </a:r>
          </a:p>
        </c:rich>
      </c:tx>
      <c:layout>
        <c:manualLayout>
          <c:xMode val="edge"/>
          <c:yMode val="edge"/>
          <c:x val="0.15787560112032975"/>
          <c:y val="1.5151431542755269E-2"/>
        </c:manualLayout>
      </c:layout>
      <c:overlay val="0"/>
      <c:spPr>
        <a:noFill/>
        <a:ln>
          <a:noFill/>
        </a:ln>
        <a:effectLst/>
      </c:spPr>
      <c:txPr>
        <a:bodyPr rot="0" spcFirstLastPara="1" vertOverflow="ellipsis" vert="horz" wrap="square" anchor="ctr" anchorCtr="1"/>
        <a:lstStyle/>
        <a:p>
          <a:pPr>
            <a:defRPr lang="ja-JP"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91067307861685"/>
          <c:y val="0.14094997559267355"/>
          <c:w val="0.78371223731261785"/>
          <c:h val="0.69317889509094377"/>
        </c:manualLayout>
      </c:layout>
      <c:scatterChart>
        <c:scatterStyle val="lineMarker"/>
        <c:varyColors val="0"/>
        <c:ser>
          <c:idx val="0"/>
          <c:order val="0"/>
          <c:tx>
            <c:strRef>
              <c:f>Sheet1!$B$1</c:f>
              <c:strCache>
                <c:ptCount val="1"/>
                <c:pt idx="0">
                  <c:v>Measured</c:v>
                </c:pt>
              </c:strCache>
            </c:strRef>
          </c:tx>
          <c:spPr>
            <a:ln w="28575" cap="rnd">
              <a:solidFill>
                <a:schemeClr val="accent1">
                  <a:alpha val="94000"/>
                </a:schemeClr>
              </a:solidFill>
              <a:round/>
            </a:ln>
            <a:effectLst/>
          </c:spPr>
          <c:marker>
            <c:symbol val="square"/>
            <c:size val="5"/>
            <c:spPr>
              <a:solidFill>
                <a:schemeClr val="accent1"/>
              </a:solidFill>
              <a:ln w="9525">
                <a:solidFill>
                  <a:schemeClr val="accent1"/>
                </a:solidFill>
              </a:ln>
              <a:effectLst/>
            </c:spPr>
          </c:marker>
          <c:xVal>
            <c:numRef>
              <c:f>Sheet1!$A$2:$A$9</c:f>
              <c:numCache>
                <c:formatCode>General</c:formatCode>
                <c:ptCount val="8"/>
                <c:pt idx="0">
                  <c:v>1</c:v>
                </c:pt>
                <c:pt idx="1">
                  <c:v>16</c:v>
                </c:pt>
                <c:pt idx="2">
                  <c:v>24</c:v>
                </c:pt>
                <c:pt idx="3">
                  <c:v>32</c:v>
                </c:pt>
                <c:pt idx="4">
                  <c:v>40</c:v>
                </c:pt>
                <c:pt idx="5">
                  <c:v>48</c:v>
                </c:pt>
                <c:pt idx="6">
                  <c:v>56</c:v>
                </c:pt>
                <c:pt idx="7">
                  <c:v>64</c:v>
                </c:pt>
              </c:numCache>
            </c:numRef>
          </c:xVal>
          <c:yVal>
            <c:numRef>
              <c:f>Sheet1!$B$2:$B$9</c:f>
              <c:numCache>
                <c:formatCode>0.00</c:formatCode>
                <c:ptCount val="8"/>
                <c:pt idx="0">
                  <c:v>1</c:v>
                </c:pt>
                <c:pt idx="1">
                  <c:v>15.91</c:v>
                </c:pt>
                <c:pt idx="2">
                  <c:v>23.99</c:v>
                </c:pt>
                <c:pt idx="3">
                  <c:v>31.85</c:v>
                </c:pt>
                <c:pt idx="4">
                  <c:v>40</c:v>
                </c:pt>
                <c:pt idx="5">
                  <c:v>47.03</c:v>
                </c:pt>
                <c:pt idx="6">
                  <c:v>56.06</c:v>
                </c:pt>
                <c:pt idx="7">
                  <c:v>64</c:v>
                </c:pt>
              </c:numCache>
            </c:numRef>
          </c:yVal>
          <c:smooth val="0"/>
          <c:extLst>
            <c:ext xmlns:c16="http://schemas.microsoft.com/office/drawing/2014/chart" uri="{C3380CC4-5D6E-409C-BE32-E72D297353CC}">
              <c16:uniqueId val="{00000000-43E9-4616-96F5-3DA1BB1D3CE3}"/>
            </c:ext>
          </c:extLst>
        </c:ser>
        <c:dLbls>
          <c:showLegendKey val="0"/>
          <c:showVal val="0"/>
          <c:showCatName val="0"/>
          <c:showSerName val="0"/>
          <c:showPercent val="0"/>
          <c:showBubbleSize val="0"/>
        </c:dLbls>
        <c:axId val="1584810288"/>
        <c:axId val="1584807792"/>
      </c:scatterChart>
      <c:valAx>
        <c:axId val="1584810288"/>
        <c:scaling>
          <c:orientation val="minMax"/>
          <c:max val="64"/>
          <c:min val="0"/>
        </c:scaling>
        <c:delete val="0"/>
        <c:axPos val="b"/>
        <c:title>
          <c:tx>
            <c:rich>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r>
                  <a:rPr lang="en-US" sz="800"/>
                  <a:t>Number of CS-2s</a:t>
                </a:r>
              </a:p>
            </c:rich>
          </c:tx>
          <c:layout>
            <c:manualLayout>
              <c:xMode val="edge"/>
              <c:yMode val="edge"/>
              <c:x val="0.41490077982305196"/>
              <c:y val="0.81641462264911124"/>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1584807792"/>
        <c:crosses val="autoZero"/>
        <c:crossBetween val="midCat"/>
        <c:majorUnit val="8"/>
      </c:valAx>
      <c:valAx>
        <c:axId val="1584807792"/>
        <c:scaling>
          <c:orientation val="minMax"/>
          <c:max val="6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r>
                  <a:rPr lang="en-US" sz="700"/>
                  <a:t>Relative Speedup (x factor)</a:t>
                </a:r>
              </a:p>
            </c:rich>
          </c:tx>
          <c:layout>
            <c:manualLayout>
              <c:xMode val="edge"/>
              <c:yMode val="edge"/>
              <c:x val="2.5023067915616714E-2"/>
              <c:y val="0.1164690334092575"/>
            </c:manualLayout>
          </c:layout>
          <c:overlay val="0"/>
          <c:spPr>
            <a:noFill/>
            <a:ln>
              <a:noFill/>
            </a:ln>
            <a:effectLst/>
          </c:spPr>
          <c:txPr>
            <a:bodyPr rot="-54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1584810288"/>
        <c:crosses val="autoZero"/>
        <c:crossBetween val="midCat"/>
        <c:majorUnit val="8"/>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40000"/>
          <a:lumOff val="60000"/>
        </a:schemeClr>
      </a:solid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468" cy="493941"/>
          </a:xfrm>
          <a:prstGeom prst="rect">
            <a:avLst/>
          </a:prstGeom>
        </p:spPr>
        <p:txBody>
          <a:bodyPr vert="horz" lIns="89761" tIns="44881" rIns="89761" bIns="448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3" y="0"/>
            <a:ext cx="2918468" cy="493941"/>
          </a:xfrm>
          <a:prstGeom prst="rect">
            <a:avLst/>
          </a:prstGeom>
        </p:spPr>
        <p:txBody>
          <a:bodyPr vert="horz" lIns="89761" tIns="44881" rIns="89761" bIns="44881" rtlCol="0"/>
          <a:lstStyle>
            <a:lvl1pPr algn="r">
              <a:defRPr sz="1200"/>
            </a:lvl1pPr>
          </a:lstStyle>
          <a:p>
            <a:fld id="{CAA40F32-D76F-4D4A-AB03-D1D9CBB770BA}" type="datetimeFigureOut">
              <a:rPr kumimoji="1" lang="en-US" altLang="ja-JP"/>
              <a:t>5/26/2024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89761" tIns="44881" rIns="89761" bIns="44881" rtlCol="0" anchor="ctr"/>
          <a:lstStyle/>
          <a:p>
            <a:endParaRPr lang="ja-JP" altLang="en-US"/>
          </a:p>
        </p:txBody>
      </p:sp>
      <p:sp>
        <p:nvSpPr>
          <p:cNvPr id="5" name="ノート プレースホルダー 4"/>
          <p:cNvSpPr>
            <a:spLocks noGrp="1"/>
          </p:cNvSpPr>
          <p:nvPr>
            <p:ph type="body" sz="quarter" idx="3"/>
          </p:nvPr>
        </p:nvSpPr>
        <p:spPr>
          <a:xfrm>
            <a:off x="673733" y="4748710"/>
            <a:ext cx="5388300" cy="3884314"/>
          </a:xfrm>
          <a:prstGeom prst="rect">
            <a:avLst/>
          </a:prstGeom>
        </p:spPr>
        <p:txBody>
          <a:bodyPr vert="horz" lIns="89761" tIns="44881" rIns="89761" bIns="448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373"/>
            <a:ext cx="2918468" cy="493941"/>
          </a:xfrm>
          <a:prstGeom prst="rect">
            <a:avLst/>
          </a:prstGeom>
        </p:spPr>
        <p:txBody>
          <a:bodyPr vert="horz" lIns="89761" tIns="44881" rIns="89761" bIns="448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3" y="9372373"/>
            <a:ext cx="2918468" cy="493941"/>
          </a:xfrm>
          <a:prstGeom prst="rect">
            <a:avLst/>
          </a:prstGeom>
        </p:spPr>
        <p:txBody>
          <a:bodyPr vert="horz" lIns="89761" tIns="44881" rIns="89761" bIns="44881" rtlCol="0" anchor="b"/>
          <a:lstStyle>
            <a:lvl1pPr algn="r">
              <a:defRPr sz="1200"/>
            </a:lvl1pPr>
          </a:lstStyle>
          <a:p>
            <a:fld id="{5C73C7C1-B521-4CCE-ACAE-10705A8805C5}" type="slidenum">
              <a:rPr kumimoji="1" lang="en-US" altLang="ja-JP"/>
              <a:t>‹#›</a:t>
            </a:fld>
            <a:endParaRPr kumimoji="1" lang="ja-JP" altLang="en-US"/>
          </a:p>
        </p:txBody>
      </p:sp>
    </p:spTree>
    <p:extLst>
      <p:ext uri="{BB962C8B-B14F-4D97-AF65-F5344CB8AC3E}">
        <p14:creationId xmlns:p14="http://schemas.microsoft.com/office/powerpoint/2010/main" val="2459629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3</a:t>
            </a:fld>
            <a:endParaRPr kumimoji="1" lang="ja-JP" altLang="en-US"/>
          </a:p>
        </p:txBody>
      </p:sp>
    </p:spTree>
    <p:extLst>
      <p:ext uri="{BB962C8B-B14F-4D97-AF65-F5344CB8AC3E}">
        <p14:creationId xmlns:p14="http://schemas.microsoft.com/office/powerpoint/2010/main" val="3671924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16</a:t>
            </a:fld>
            <a:endParaRPr lang="en-US"/>
          </a:p>
        </p:txBody>
      </p:sp>
    </p:spTree>
    <p:extLst>
      <p:ext uri="{BB962C8B-B14F-4D97-AF65-F5344CB8AC3E}">
        <p14:creationId xmlns:p14="http://schemas.microsoft.com/office/powerpoint/2010/main" val="164449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c33a90ec78_0_145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2c33a90ec78_0_145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2c33a90ec78_0_145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219284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c33a90ec78_0_145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2c33a90ec78_0_145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2c33a90ec78_0_145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343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20</a:t>
            </a:fld>
            <a:endParaRPr kumimoji="1" lang="ja-JP" altLang="en-US"/>
          </a:p>
        </p:txBody>
      </p:sp>
    </p:spTree>
    <p:extLst>
      <p:ext uri="{BB962C8B-B14F-4D97-AF65-F5344CB8AC3E}">
        <p14:creationId xmlns:p14="http://schemas.microsoft.com/office/powerpoint/2010/main" val="61923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21</a:t>
            </a:fld>
            <a:endParaRPr kumimoji="1" lang="ja-JP" altLang="en-US"/>
          </a:p>
        </p:txBody>
      </p:sp>
    </p:spTree>
    <p:extLst>
      <p:ext uri="{BB962C8B-B14F-4D97-AF65-F5344CB8AC3E}">
        <p14:creationId xmlns:p14="http://schemas.microsoft.com/office/powerpoint/2010/main" val="35015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23</a:t>
            </a:fld>
            <a:endParaRPr kumimoji="1" lang="ja-JP" altLang="en-US"/>
          </a:p>
        </p:txBody>
      </p:sp>
    </p:spTree>
    <p:extLst>
      <p:ext uri="{BB962C8B-B14F-4D97-AF65-F5344CB8AC3E}">
        <p14:creationId xmlns:p14="http://schemas.microsoft.com/office/powerpoint/2010/main" val="35515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24</a:t>
            </a:fld>
            <a:endParaRPr kumimoji="1" lang="ja-JP" altLang="en-US"/>
          </a:p>
        </p:txBody>
      </p:sp>
    </p:spTree>
    <p:extLst>
      <p:ext uri="{BB962C8B-B14F-4D97-AF65-F5344CB8AC3E}">
        <p14:creationId xmlns:p14="http://schemas.microsoft.com/office/powerpoint/2010/main" val="2825701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25</a:t>
            </a:fld>
            <a:endParaRPr kumimoji="1" lang="ja-JP" altLang="en-US"/>
          </a:p>
        </p:txBody>
      </p:sp>
    </p:spTree>
    <p:extLst>
      <p:ext uri="{BB962C8B-B14F-4D97-AF65-F5344CB8AC3E}">
        <p14:creationId xmlns:p14="http://schemas.microsoft.com/office/powerpoint/2010/main" val="97434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26</a:t>
            </a:fld>
            <a:endParaRPr kumimoji="1" lang="ja-JP" altLang="en-US"/>
          </a:p>
        </p:txBody>
      </p:sp>
    </p:spTree>
    <p:extLst>
      <p:ext uri="{BB962C8B-B14F-4D97-AF65-F5344CB8AC3E}">
        <p14:creationId xmlns:p14="http://schemas.microsoft.com/office/powerpoint/2010/main" val="94741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0"/>
        <p:cNvGrpSpPr/>
        <p:nvPr/>
      </p:nvGrpSpPr>
      <p:grpSpPr>
        <a:xfrm>
          <a:off x="0" y="0"/>
          <a:ext cx="0" cy="0"/>
          <a:chOff x="0" y="0"/>
          <a:chExt cx="0" cy="0"/>
        </a:xfrm>
      </p:grpSpPr>
      <p:sp>
        <p:nvSpPr>
          <p:cNvPr id="25121" name="Google Shape;25121;g2c37acae10e_0_49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2" name="Google Shape;25122;g2c37acae10e_0_49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23" name="Google Shape;25123;g2c37acae10e_0_49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5671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5</a:t>
            </a:fld>
            <a:endParaRPr kumimoji="1" lang="ja-JP" altLang="en-US"/>
          </a:p>
        </p:txBody>
      </p:sp>
    </p:spTree>
    <p:extLst>
      <p:ext uri="{BB962C8B-B14F-4D97-AF65-F5344CB8AC3E}">
        <p14:creationId xmlns:p14="http://schemas.microsoft.com/office/powerpoint/2010/main" val="272124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0"/>
        <p:cNvGrpSpPr/>
        <p:nvPr/>
      </p:nvGrpSpPr>
      <p:grpSpPr>
        <a:xfrm>
          <a:off x="0" y="0"/>
          <a:ext cx="0" cy="0"/>
          <a:chOff x="0" y="0"/>
          <a:chExt cx="0" cy="0"/>
        </a:xfrm>
      </p:grpSpPr>
      <p:sp>
        <p:nvSpPr>
          <p:cNvPr id="25121" name="Google Shape;25121;g2c37acae10e_0_49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2" name="Google Shape;25122;g2c37acae10e_0_49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23" name="Google Shape;25123;g2c37acae10e_0_49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4388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34"/>
        <p:cNvGrpSpPr/>
        <p:nvPr/>
      </p:nvGrpSpPr>
      <p:grpSpPr>
        <a:xfrm>
          <a:off x="0" y="0"/>
          <a:ext cx="0" cy="0"/>
          <a:chOff x="0" y="0"/>
          <a:chExt cx="0" cy="0"/>
        </a:xfrm>
      </p:grpSpPr>
      <p:sp>
        <p:nvSpPr>
          <p:cNvPr id="34935" name="Google Shape;34935;g2c37acae10e_0_49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36" name="Google Shape;34936;g2c37acae10e_0_49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37" name="Google Shape;34937;g2c37acae10e_0_49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543045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30</a:t>
            </a:fld>
            <a:endParaRPr lang="en-US"/>
          </a:p>
        </p:txBody>
      </p:sp>
    </p:spTree>
    <p:extLst>
      <p:ext uri="{BB962C8B-B14F-4D97-AF65-F5344CB8AC3E}">
        <p14:creationId xmlns:p14="http://schemas.microsoft.com/office/powerpoint/2010/main" val="55311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You just change a single number in your run command to bring more systems online</a:t>
            </a: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Even while you continue to use your now bigger Cerebras cluster </a:t>
            </a: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as if it’s still just one device</a:t>
            </a:r>
          </a:p>
          <a:p>
            <a:pPr marL="285750" marR="0" lvl="0" indent="-285750">
              <a:lnSpc>
                <a:spcPct val="115000"/>
              </a:lnSpc>
              <a:spcBef>
                <a:spcPts val="0"/>
              </a:spcBef>
              <a:spcAft>
                <a:spcPts val="0"/>
              </a:spcAft>
              <a:buFont typeface="Arial" panose="020B0604020202020204" pitchFamily="34" charset="0"/>
              <a:buChar char="•"/>
            </a:pPr>
            <a:endParaRPr lang="en-US" sz="1100" u="none" strike="noStrike">
              <a:effectLst/>
              <a:latin typeface="Arial" panose="020B0604020202020204" pitchFamily="34" charset="0"/>
              <a:ea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So not only can you do your </a:t>
            </a:r>
            <a:r>
              <a:rPr lang="en-US" sz="1050" b="1" u="none" strike="noStrike">
                <a:effectLst/>
                <a:latin typeface="Arial" panose="020B0604020202020204" pitchFamily="34" charset="0"/>
                <a:ea typeface="Arial" panose="020B0604020202020204" pitchFamily="34" charset="0"/>
              </a:rPr>
              <a:t>big run</a:t>
            </a:r>
            <a:r>
              <a:rPr lang="en-US" sz="1050" u="none" strike="noStrike">
                <a:effectLst/>
                <a:latin typeface="Arial" panose="020B0604020202020204" pitchFamily="34" charset="0"/>
                <a:ea typeface="Arial" panose="020B0604020202020204" pitchFamily="34" charset="0"/>
              </a:rPr>
              <a:t> with no effort</a:t>
            </a:r>
            <a:endParaRPr lang="en-US">
              <a:ea typeface="Calibri"/>
              <a:cs typeface="Calibri"/>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34</a:t>
            </a:fld>
            <a:endParaRPr lang="en-US"/>
          </a:p>
        </p:txBody>
      </p:sp>
    </p:spTree>
    <p:extLst>
      <p:ext uri="{BB962C8B-B14F-4D97-AF65-F5344CB8AC3E}">
        <p14:creationId xmlns:p14="http://schemas.microsoft.com/office/powerpoint/2010/main" val="271182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You just change a single number in your run command to bring more systems online</a:t>
            </a: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Even while you continue to use your now bigger Cerebras cluster </a:t>
            </a: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as if it’s still just one device</a:t>
            </a:r>
          </a:p>
          <a:p>
            <a:pPr marL="285750" marR="0" lvl="0" indent="-285750">
              <a:lnSpc>
                <a:spcPct val="115000"/>
              </a:lnSpc>
              <a:spcBef>
                <a:spcPts val="0"/>
              </a:spcBef>
              <a:spcAft>
                <a:spcPts val="0"/>
              </a:spcAft>
              <a:buFont typeface="Arial" panose="020B0604020202020204" pitchFamily="34" charset="0"/>
              <a:buChar char="•"/>
            </a:pPr>
            <a:endParaRPr lang="en-US" sz="1100" u="none" strike="noStrike">
              <a:effectLst/>
              <a:latin typeface="Arial" panose="020B0604020202020204" pitchFamily="34" charset="0"/>
              <a:ea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So not only can you do your </a:t>
            </a:r>
            <a:r>
              <a:rPr lang="en-US" sz="1050" b="1" u="none" strike="noStrike">
                <a:effectLst/>
                <a:latin typeface="Arial" panose="020B0604020202020204" pitchFamily="34" charset="0"/>
                <a:ea typeface="Arial" panose="020B0604020202020204" pitchFamily="34" charset="0"/>
              </a:rPr>
              <a:t>big run</a:t>
            </a:r>
            <a:r>
              <a:rPr lang="en-US" sz="1050" u="none" strike="noStrike">
                <a:effectLst/>
                <a:latin typeface="Arial" panose="020B0604020202020204" pitchFamily="34" charset="0"/>
                <a:ea typeface="Arial" panose="020B0604020202020204" pitchFamily="34" charset="0"/>
              </a:rPr>
              <a:t> with no effort</a:t>
            </a:r>
            <a:endParaRPr lang="en-US">
              <a:ea typeface="Calibri"/>
              <a:cs typeface="Calibri"/>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35</a:t>
            </a:fld>
            <a:endParaRPr lang="en-US"/>
          </a:p>
        </p:txBody>
      </p:sp>
    </p:spTree>
    <p:extLst>
      <p:ext uri="{BB962C8B-B14F-4D97-AF65-F5344CB8AC3E}">
        <p14:creationId xmlns:p14="http://schemas.microsoft.com/office/powerpoint/2010/main" val="4162193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36</a:t>
            </a:fld>
            <a:endParaRPr lang="en-US"/>
          </a:p>
        </p:txBody>
      </p:sp>
    </p:spTree>
    <p:extLst>
      <p:ext uri="{BB962C8B-B14F-4D97-AF65-F5344CB8AC3E}">
        <p14:creationId xmlns:p14="http://schemas.microsoft.com/office/powerpoint/2010/main" val="1613866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You just change a single number in your run command to bring more systems online</a:t>
            </a: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Even while you continue to use your now bigger Cerebras cluster </a:t>
            </a: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as if it’s still just one device</a:t>
            </a:r>
          </a:p>
          <a:p>
            <a:pPr marL="285750" marR="0" lvl="0" indent="-285750">
              <a:lnSpc>
                <a:spcPct val="115000"/>
              </a:lnSpc>
              <a:spcBef>
                <a:spcPts val="0"/>
              </a:spcBef>
              <a:spcAft>
                <a:spcPts val="0"/>
              </a:spcAft>
              <a:buFont typeface="Arial" panose="020B0604020202020204" pitchFamily="34" charset="0"/>
              <a:buChar char="•"/>
            </a:pPr>
            <a:endParaRPr lang="en-US" sz="1100" u="none" strike="noStrike">
              <a:effectLst/>
              <a:latin typeface="Arial" panose="020B0604020202020204" pitchFamily="34" charset="0"/>
              <a:ea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050" u="none" strike="noStrike">
                <a:effectLst/>
                <a:latin typeface="Arial" panose="020B0604020202020204" pitchFamily="34" charset="0"/>
                <a:ea typeface="Arial" panose="020B0604020202020204" pitchFamily="34" charset="0"/>
              </a:rPr>
              <a:t>So not only can you do your </a:t>
            </a:r>
            <a:r>
              <a:rPr lang="en-US" sz="1050" b="1" u="none" strike="noStrike">
                <a:effectLst/>
                <a:latin typeface="Arial" panose="020B0604020202020204" pitchFamily="34" charset="0"/>
                <a:ea typeface="Arial" panose="020B0604020202020204" pitchFamily="34" charset="0"/>
              </a:rPr>
              <a:t>big run</a:t>
            </a:r>
            <a:r>
              <a:rPr lang="en-US" sz="1050" u="none" strike="noStrike">
                <a:effectLst/>
                <a:latin typeface="Arial" panose="020B0604020202020204" pitchFamily="34" charset="0"/>
                <a:ea typeface="Arial" panose="020B0604020202020204" pitchFamily="34" charset="0"/>
              </a:rPr>
              <a:t> with no effort</a:t>
            </a:r>
            <a:endParaRPr lang="en-US">
              <a:ea typeface="Calibri"/>
              <a:cs typeface="Calibri"/>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37</a:t>
            </a:fld>
            <a:endParaRPr lang="en-US"/>
          </a:p>
        </p:txBody>
      </p:sp>
    </p:spTree>
    <p:extLst>
      <p:ext uri="{BB962C8B-B14F-4D97-AF65-F5344CB8AC3E}">
        <p14:creationId xmlns:p14="http://schemas.microsoft.com/office/powerpoint/2010/main" val="2334174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39</a:t>
            </a:fld>
            <a:endParaRPr kumimoji="1" lang="ja-JP" altLang="en-US"/>
          </a:p>
        </p:txBody>
      </p:sp>
    </p:spTree>
    <p:extLst>
      <p:ext uri="{BB962C8B-B14F-4D97-AF65-F5344CB8AC3E}">
        <p14:creationId xmlns:p14="http://schemas.microsoft.com/office/powerpoint/2010/main" val="1582885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41</a:t>
            </a:fld>
            <a:endParaRPr kumimoji="1" lang="ja-JP" altLang="en-US"/>
          </a:p>
        </p:txBody>
      </p:sp>
    </p:spTree>
    <p:extLst>
      <p:ext uri="{BB962C8B-B14F-4D97-AF65-F5344CB8AC3E}">
        <p14:creationId xmlns:p14="http://schemas.microsoft.com/office/powerpoint/2010/main" val="59754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8</a:t>
            </a:fld>
            <a:endParaRPr kumimoji="1" lang="ja-JP" altLang="en-US"/>
          </a:p>
        </p:txBody>
      </p:sp>
    </p:spTree>
    <p:extLst>
      <p:ext uri="{BB962C8B-B14F-4D97-AF65-F5344CB8AC3E}">
        <p14:creationId xmlns:p14="http://schemas.microsoft.com/office/powerpoint/2010/main" val="350462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9</a:t>
            </a:fld>
            <a:endParaRPr kumimoji="1" lang="ja-JP" altLang="en-US"/>
          </a:p>
        </p:txBody>
      </p:sp>
    </p:spTree>
    <p:extLst>
      <p:ext uri="{BB962C8B-B14F-4D97-AF65-F5344CB8AC3E}">
        <p14:creationId xmlns:p14="http://schemas.microsoft.com/office/powerpoint/2010/main" val="344073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73C7C1-B521-4CCE-ACAE-10705A8805C5}" type="slidenum">
              <a:rPr kumimoji="1" lang="en-US" altLang="ja-JP" smtClean="0"/>
              <a:t>10</a:t>
            </a:fld>
            <a:endParaRPr kumimoji="1" lang="ja-JP" altLang="en-US"/>
          </a:p>
        </p:txBody>
      </p:sp>
    </p:spTree>
    <p:extLst>
      <p:ext uri="{BB962C8B-B14F-4D97-AF65-F5344CB8AC3E}">
        <p14:creationId xmlns:p14="http://schemas.microsoft.com/office/powerpoint/2010/main" val="319506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11</a:t>
            </a:fld>
            <a:endParaRPr lang="en-US"/>
          </a:p>
        </p:txBody>
      </p:sp>
    </p:spTree>
    <p:extLst>
      <p:ext uri="{BB962C8B-B14F-4D97-AF65-F5344CB8AC3E}">
        <p14:creationId xmlns:p14="http://schemas.microsoft.com/office/powerpoint/2010/main" val="189914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12</a:t>
            </a:fld>
            <a:endParaRPr lang="en-US"/>
          </a:p>
        </p:txBody>
      </p:sp>
    </p:spTree>
    <p:extLst>
      <p:ext uri="{BB962C8B-B14F-4D97-AF65-F5344CB8AC3E}">
        <p14:creationId xmlns:p14="http://schemas.microsoft.com/office/powerpoint/2010/main" val="60586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14</a:t>
            </a:fld>
            <a:endParaRPr lang="en-US"/>
          </a:p>
        </p:txBody>
      </p:sp>
    </p:spTree>
    <p:extLst>
      <p:ext uri="{BB962C8B-B14F-4D97-AF65-F5344CB8AC3E}">
        <p14:creationId xmlns:p14="http://schemas.microsoft.com/office/powerpoint/2010/main" val="283097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B11C354-30B1-BA44-B517-A5A88A902768}" type="slidenum">
              <a:rPr lang="en-US" smtClean="0"/>
              <a:t>15</a:t>
            </a:fld>
            <a:endParaRPr lang="en-US"/>
          </a:p>
        </p:txBody>
      </p:sp>
    </p:spTree>
    <p:extLst>
      <p:ext uri="{BB962C8B-B14F-4D97-AF65-F5344CB8AC3E}">
        <p14:creationId xmlns:p14="http://schemas.microsoft.com/office/powerpoint/2010/main" val="2671736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_ビジュアル">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 y="-92844"/>
            <a:ext cx="6022305" cy="6480000"/>
          </a:xfrm>
          <a:prstGeom prst="rect">
            <a:avLst/>
          </a:prstGeom>
        </p:spPr>
      </p:pic>
      <p:pic>
        <p:nvPicPr>
          <p:cNvPr id="12" name="Picture 5"/>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60126" y="4816796"/>
            <a:ext cx="3600000" cy="213300"/>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576" y="2855770"/>
            <a:ext cx="2338462" cy="684000"/>
          </a:xfrm>
          <a:prstGeom prst="rect">
            <a:avLst/>
          </a:prstGeom>
        </p:spPr>
      </p:pic>
      <p:sp>
        <p:nvSpPr>
          <p:cNvPr id="16" name="テキスト ボックス 15"/>
          <p:cNvSpPr txBox="1"/>
          <p:nvPr userDrawn="1"/>
        </p:nvSpPr>
        <p:spPr>
          <a:xfrm>
            <a:off x="7989786" y="6658099"/>
            <a:ext cx="3124253" cy="138499"/>
          </a:xfrm>
          <a:prstGeom prst="rect">
            <a:avLst/>
          </a:prstGeom>
          <a:noFill/>
        </p:spPr>
        <p:txBody>
          <a:bodyPr wrap="none" lIns="0" tIns="0" rIns="0" bIns="0" rtlCol="0" anchor="ctr">
            <a:spAutoFit/>
          </a:bodyPr>
          <a:lstStyle/>
          <a:p>
            <a:pPr algn="l"/>
            <a:r>
              <a:rPr kumimoji="1" lang="en-US" altLang="ja-JP" sz="900">
                <a:solidFill>
                  <a:schemeClr val="tx1">
                    <a:lumMod val="50000"/>
                    <a:lumOff val="50000"/>
                  </a:schemeClr>
                </a:solidFill>
              </a:rPr>
              <a:t>Copyright © Tokyo Electron Device LTD. All Rights Reserved.</a:t>
            </a:r>
            <a:endParaRPr kumimoji="1" lang="ja-JP" altLang="en-US" sz="900">
              <a:solidFill>
                <a:schemeClr val="tx1">
                  <a:lumMod val="50000"/>
                  <a:lumOff val="50000"/>
                </a:schemeClr>
              </a:solidFill>
            </a:endParaRPr>
          </a:p>
        </p:txBody>
      </p:sp>
      <p:sp>
        <p:nvSpPr>
          <p:cNvPr id="4" name="タイトル 3"/>
          <p:cNvSpPr>
            <a:spLocks noGrp="1"/>
          </p:cNvSpPr>
          <p:nvPr>
            <p:ph type="title" hasCustomPrompt="1"/>
          </p:nvPr>
        </p:nvSpPr>
        <p:spPr>
          <a:xfrm>
            <a:off x="3530999" y="2849275"/>
            <a:ext cx="8326040" cy="701731"/>
          </a:xfrm>
          <a:noFill/>
        </p:spPr>
        <p:txBody>
          <a:bodyPr wrap="square" rtlCol="0" anchor="ctr">
            <a:spAutoFit/>
          </a:bodyPr>
          <a:lstStyle>
            <a:lvl1pPr>
              <a:defRPr lang="ja-JP" altLang="en-US" sz="4400">
                <a:solidFill>
                  <a:schemeClr val="tx2"/>
                </a:solidFill>
                <a:latin typeface="+mn-ea"/>
                <a:ea typeface="+mn-ea"/>
                <a:cs typeface="+mn-cs"/>
              </a:defRPr>
            </a:lvl1pPr>
          </a:lstStyle>
          <a:p>
            <a:pPr marL="0" lvl="0"/>
            <a:r>
              <a:rPr kumimoji="1" lang="ja-JP" altLang="en-US"/>
              <a:t>プレゼンテーションタイトル</a:t>
            </a:r>
          </a:p>
        </p:txBody>
      </p:sp>
      <p:sp>
        <p:nvSpPr>
          <p:cNvPr id="18" name="テキスト プレースホルダー 17"/>
          <p:cNvSpPr>
            <a:spLocks noGrp="1"/>
          </p:cNvSpPr>
          <p:nvPr>
            <p:ph type="body" sz="quarter" idx="10" hasCustomPrompt="1"/>
          </p:nvPr>
        </p:nvSpPr>
        <p:spPr>
          <a:xfrm>
            <a:off x="7989786" y="5190325"/>
            <a:ext cx="3867252" cy="994118"/>
          </a:xfrm>
          <a:noFill/>
        </p:spPr>
        <p:txBody>
          <a:bodyPr wrap="square" rtlCol="0">
            <a:spAutoFit/>
          </a:bodyPr>
          <a:lstStyle>
            <a:lvl1pPr marL="0" indent="0">
              <a:spcAft>
                <a:spcPts val="600"/>
              </a:spcAft>
              <a:buFontTx/>
              <a:buNone/>
              <a:defRPr lang="ja-JP" altLang="en-US" sz="1800" smtClean="0">
                <a:solidFill>
                  <a:schemeClr val="tx2"/>
                </a:solidFill>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spcAft>
                <a:spcPts val="600"/>
              </a:spcAft>
            </a:pPr>
            <a:r>
              <a:rPr kumimoji="1" lang="en-US" altLang="zh-CN"/>
              <a:t>YYYY</a:t>
            </a:r>
            <a:r>
              <a:rPr kumimoji="1" lang="zh-CN" altLang="en-US"/>
              <a:t>年</a:t>
            </a:r>
            <a:r>
              <a:rPr kumimoji="1" lang="en-US" altLang="zh-CN"/>
              <a:t>MM</a:t>
            </a:r>
            <a:r>
              <a:rPr kumimoji="1" lang="zh-CN" altLang="en-US"/>
              <a:t>月</a:t>
            </a:r>
            <a:r>
              <a:rPr kumimoji="1" lang="en-US" altLang="zh-CN"/>
              <a:t>DD</a:t>
            </a:r>
            <a:r>
              <a:rPr kumimoji="1" lang="zh-CN" altLang="en-US"/>
              <a:t>日</a:t>
            </a:r>
          </a:p>
          <a:p>
            <a:pPr marL="0" lvl="0">
              <a:spcAft>
                <a:spcPts val="600"/>
              </a:spcAft>
            </a:pPr>
            <a:r>
              <a:rPr kumimoji="1" lang="zh-CN" altLang="en-US"/>
              <a:t>部署名</a:t>
            </a:r>
          </a:p>
          <a:p>
            <a:pPr marL="0" lvl="0">
              <a:spcAft>
                <a:spcPts val="600"/>
              </a:spcAft>
            </a:pPr>
            <a:r>
              <a:rPr kumimoji="1" lang="zh-CN" altLang="en-US"/>
              <a:t>担当者名</a:t>
            </a:r>
            <a:endParaRPr kumimoji="1" lang="ja-JP" altLang="en-US"/>
          </a:p>
        </p:txBody>
      </p:sp>
    </p:spTree>
    <p:extLst>
      <p:ext uri="{BB962C8B-B14F-4D97-AF65-F5344CB8AC3E}">
        <p14:creationId xmlns:p14="http://schemas.microsoft.com/office/powerpoint/2010/main" val="145028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中表紙_ビジュアル">
    <p:spTree>
      <p:nvGrpSpPr>
        <p:cNvPr id="1" name=""/>
        <p:cNvGrpSpPr/>
        <p:nvPr/>
      </p:nvGrpSpPr>
      <p:grpSpPr>
        <a:xfrm>
          <a:off x="0" y="0"/>
          <a:ext cx="0" cy="0"/>
          <a:chOff x="0" y="0"/>
          <a:chExt cx="0" cy="0"/>
        </a:xfrm>
      </p:grpSpPr>
      <p:sp>
        <p:nvSpPr>
          <p:cNvPr id="4" name="正方形/長方形 3"/>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0" y="2137992"/>
            <a:ext cx="12192000" cy="1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963" y="2774742"/>
            <a:ext cx="1800000" cy="526500"/>
          </a:xfrm>
          <a:prstGeom prst="rect">
            <a:avLst/>
          </a:prstGeom>
        </p:spPr>
      </p:pic>
      <p:sp>
        <p:nvSpPr>
          <p:cNvPr id="8" name="テキスト ボックス 7"/>
          <p:cNvSpPr txBox="1"/>
          <p:nvPr userDrawn="1"/>
        </p:nvSpPr>
        <p:spPr>
          <a:xfrm>
            <a:off x="703462" y="6658099"/>
            <a:ext cx="3124253" cy="138499"/>
          </a:xfrm>
          <a:prstGeom prst="rect">
            <a:avLst/>
          </a:prstGeom>
          <a:noFill/>
        </p:spPr>
        <p:txBody>
          <a:bodyPr wrap="none" lIns="0" tIns="0" rIns="0" bIns="0" rtlCol="0" anchor="ctr">
            <a:spAutoFit/>
          </a:bodyPr>
          <a:lstStyle/>
          <a:p>
            <a:pPr algn="l"/>
            <a:r>
              <a:rPr kumimoji="1" lang="en-US" altLang="ja-JP" sz="900"/>
              <a:t>Copyright © Tokyo Electron Device LTD. All Rights Reserved.</a:t>
            </a:r>
            <a:endParaRPr kumimoji="1" lang="ja-JP" altLang="en-US" sz="900"/>
          </a:p>
        </p:txBody>
      </p:sp>
      <p:sp>
        <p:nvSpPr>
          <p:cNvPr id="2" name="タイトル 1"/>
          <p:cNvSpPr>
            <a:spLocks noGrp="1"/>
          </p:cNvSpPr>
          <p:nvPr>
            <p:ph type="title" hasCustomPrompt="1"/>
          </p:nvPr>
        </p:nvSpPr>
        <p:spPr>
          <a:xfrm>
            <a:off x="2504052" y="2720982"/>
            <a:ext cx="9364760" cy="701731"/>
          </a:xfrm>
          <a:noFill/>
        </p:spPr>
        <p:txBody>
          <a:bodyPr wrap="square" rtlCol="0">
            <a:spAutoFit/>
          </a:bodyPr>
          <a:lstStyle>
            <a:lvl1pPr>
              <a:defRPr lang="ja-JP" altLang="en-US" sz="4400" dirty="0">
                <a:solidFill>
                  <a:schemeClr val="tx2"/>
                </a:solidFill>
                <a:latin typeface="+mn-ea"/>
                <a:ea typeface="+mn-ea"/>
                <a:cs typeface="+mn-cs"/>
              </a:defRPr>
            </a:lvl1pPr>
          </a:lstStyle>
          <a:p>
            <a:pPr marL="0" lvl="0"/>
            <a:r>
              <a:rPr kumimoji="1" lang="ja-JP" altLang="en-US"/>
              <a:t>セクションタイトル</a:t>
            </a:r>
          </a:p>
        </p:txBody>
      </p:sp>
      <p:sp>
        <p:nvSpPr>
          <p:cNvPr id="3" name="テキスト プレースホルダー 2"/>
          <p:cNvSpPr>
            <a:spLocks noGrp="1"/>
          </p:cNvSpPr>
          <p:nvPr>
            <p:ph type="body" idx="1" hasCustomPrompt="1"/>
          </p:nvPr>
        </p:nvSpPr>
        <p:spPr>
          <a:xfrm>
            <a:off x="2504053" y="4114104"/>
            <a:ext cx="9364760" cy="1077218"/>
          </a:xfrm>
          <a:noFill/>
        </p:spPr>
        <p:txBody>
          <a:bodyPr wrap="square" rtlCol="0">
            <a:spAutoFit/>
          </a:bodyPr>
          <a:lstStyle>
            <a:lvl1pPr>
              <a:defRPr lang="ja-JP" altLang="en-US" sz="2000" dirty="0" smtClean="0">
                <a:solidFill>
                  <a:schemeClr val="tx2"/>
                </a:solidFill>
              </a:defRPr>
            </a:lvl1pPr>
          </a:lstStyle>
          <a:p>
            <a:pPr marL="285750" lvl="0" indent="-285750">
              <a:spcAft>
                <a:spcPts val="600"/>
              </a:spcAft>
            </a:pPr>
            <a:r>
              <a:rPr kumimoji="1" lang="ja-JP" altLang="en-US" sz="2000"/>
              <a:t>サブセクションタイトル</a:t>
            </a:r>
            <a:endParaRPr kumimoji="1" lang="en-US" altLang="ja-JP" sz="2000"/>
          </a:p>
          <a:p>
            <a:pPr marL="285750" lvl="0" indent="-285750">
              <a:spcAft>
                <a:spcPts val="600"/>
              </a:spcAft>
            </a:pPr>
            <a:r>
              <a:rPr kumimoji="1" lang="ja-JP" altLang="en-US" sz="2000"/>
              <a:t>サブセクションタイトル</a:t>
            </a:r>
            <a:endParaRPr kumimoji="1" lang="en-US" altLang="ja-JP" sz="2000"/>
          </a:p>
          <a:p>
            <a:pPr marL="285750" lvl="0" indent="-285750">
              <a:spcAft>
                <a:spcPts val="600"/>
              </a:spcAft>
            </a:pPr>
            <a:r>
              <a:rPr kumimoji="1" lang="ja-JP" altLang="en-US" sz="2000"/>
              <a:t>サブセクションタイトル</a:t>
            </a:r>
            <a:endParaRPr kumimoji="1" lang="ja-JP" altLang="en-US"/>
          </a:p>
        </p:txBody>
      </p:sp>
    </p:spTree>
    <p:extLst>
      <p:ext uri="{BB962C8B-B14F-4D97-AF65-F5344CB8AC3E}">
        <p14:creationId xmlns:p14="http://schemas.microsoft.com/office/powerpoint/2010/main" val="148640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本文_TED（JP）">
    <p:spTree>
      <p:nvGrpSpPr>
        <p:cNvPr id="1" name=""/>
        <p:cNvGrpSpPr/>
        <p:nvPr/>
      </p:nvGrpSpPr>
      <p:grpSpPr>
        <a:xfrm>
          <a:off x="0" y="0"/>
          <a:ext cx="0" cy="0"/>
          <a:chOff x="0" y="0"/>
          <a:chExt cx="0" cy="0"/>
        </a:xfrm>
      </p:grpSpPr>
      <p:sp>
        <p:nvSpPr>
          <p:cNvPr id="2" name="タイトル 1"/>
          <p:cNvSpPr>
            <a:spLocks noGrp="1"/>
          </p:cNvSpPr>
          <p:nvPr>
            <p:ph type="title"/>
          </p:nvPr>
        </p:nvSpPr>
        <p:spPr>
          <a:xfrm>
            <a:off x="354868" y="244733"/>
            <a:ext cx="9970817" cy="504000"/>
          </a:xfrm>
        </p:spPr>
        <p:txBody>
          <a:bodyPr/>
          <a:lstStyle>
            <a:lvl1pPr>
              <a:defRPr>
                <a:solidFill>
                  <a:schemeClr val="tx1"/>
                </a:solidFill>
                <a:latin typeface="+mn-ea"/>
                <a:ea typeface="+mn-ea"/>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354867" y="1128799"/>
            <a:ext cx="11520000" cy="5040000"/>
          </a:xfrm>
        </p:spPr>
        <p:txBody>
          <a:bodyPr/>
          <a:lstStyle>
            <a:lvl1pPr>
              <a:buClr>
                <a:schemeClr val="tx1"/>
              </a:buClr>
              <a:defRPr sz="2400">
                <a:solidFill>
                  <a:schemeClr val="tx1"/>
                </a:solidFill>
                <a:latin typeface="+mn-ea"/>
                <a:ea typeface="+mn-ea"/>
              </a:defRPr>
            </a:lvl1pPr>
            <a:lvl2pPr>
              <a:buClr>
                <a:schemeClr val="tx1"/>
              </a:buClr>
              <a:defRPr sz="2000"/>
            </a:lvl2pPr>
            <a:lvl3pPr>
              <a:buClr>
                <a:schemeClr val="tx1"/>
              </a:buClr>
              <a:defRPr sz="1800"/>
            </a:lvl3pPr>
            <a:lvl4pPr>
              <a:buClr>
                <a:schemeClr val="tx1"/>
              </a:buClr>
              <a:defRPr/>
            </a:lvl4pPr>
            <a:lvl5pPr>
              <a:buClr>
                <a:schemeClr val="tx1"/>
              </a:buCl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56" b="22356"/>
          <a:stretch/>
        </p:blipFill>
        <p:spPr>
          <a:xfrm>
            <a:off x="10539801" y="6632835"/>
            <a:ext cx="1345227" cy="180000"/>
          </a:xfrm>
          <a:prstGeom prst="rect">
            <a:avLst/>
          </a:prstGeom>
        </p:spPr>
      </p:pic>
    </p:spTree>
    <p:extLst>
      <p:ext uri="{BB962C8B-B14F-4D97-AF65-F5344CB8AC3E}">
        <p14:creationId xmlns:p14="http://schemas.microsoft.com/office/powerpoint/2010/main" val="286161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6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4868" y="191725"/>
            <a:ext cx="9970817" cy="504000"/>
          </a:xfrm>
          <a:prstGeom prst="rect">
            <a:avLst/>
          </a:prstGeom>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54867" y="1091436"/>
            <a:ext cx="11520000" cy="50400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354867" y="6626055"/>
            <a:ext cx="3124253" cy="138499"/>
          </a:xfrm>
          <a:prstGeom prst="rect">
            <a:avLst/>
          </a:prstGeom>
          <a:noFill/>
        </p:spPr>
        <p:txBody>
          <a:bodyPr wrap="none" lIns="0" tIns="0" rIns="0" bIns="0" rtlCol="0" anchor="ctr">
            <a:spAutoFit/>
          </a:bodyPr>
          <a:lstStyle/>
          <a:p>
            <a:pPr algn="l"/>
            <a:r>
              <a:rPr kumimoji="1" lang="en-US" altLang="ja-JP" sz="900">
                <a:solidFill>
                  <a:schemeClr val="tx1">
                    <a:lumMod val="50000"/>
                    <a:lumOff val="50000"/>
                  </a:schemeClr>
                </a:solidFill>
              </a:rPr>
              <a:t>Copyright © Tokyo Electron Device LTD. All Rights Reserved.</a:t>
            </a:r>
            <a:endParaRPr kumimoji="1" lang="ja-JP" altLang="en-US" sz="900">
              <a:solidFill>
                <a:schemeClr val="tx1">
                  <a:lumMod val="50000"/>
                  <a:lumOff val="50000"/>
                </a:schemeClr>
              </a:solidFill>
            </a:endParaRPr>
          </a:p>
        </p:txBody>
      </p:sp>
      <p:sp>
        <p:nvSpPr>
          <p:cNvPr id="8" name="テキスト ボックス 7"/>
          <p:cNvSpPr txBox="1"/>
          <p:nvPr userDrawn="1"/>
        </p:nvSpPr>
        <p:spPr>
          <a:xfrm>
            <a:off x="5989401" y="6626055"/>
            <a:ext cx="213199" cy="184453"/>
          </a:xfrm>
          <a:prstGeom prst="rect">
            <a:avLst/>
          </a:prstGeom>
          <a:noFill/>
        </p:spPr>
        <p:txBody>
          <a:bodyPr wrap="none" lIns="0" tIns="0" rIns="0" bIns="0" rtlCol="0" anchor="ctr">
            <a:noAutofit/>
          </a:bodyPr>
          <a:lstStyle/>
          <a:p>
            <a:pPr algn="r"/>
            <a:fld id="{093A90CE-37A5-4B3F-8778-676E0ECBD275}" type="slidenum">
              <a:rPr kumimoji="1" lang="en-US" altLang="ja-JP" sz="1000" b="1" smtClean="0">
                <a:solidFill>
                  <a:schemeClr val="tx1">
                    <a:lumMod val="50000"/>
                    <a:lumOff val="50000"/>
                  </a:schemeClr>
                </a:solidFill>
              </a:rPr>
              <a:t>‹#›</a:t>
            </a:fld>
            <a:endParaRPr kumimoji="1" lang="ja-JP" altLang="en-US" sz="1000" b="1">
              <a:solidFill>
                <a:schemeClr val="tx1">
                  <a:lumMod val="50000"/>
                  <a:lumOff val="50000"/>
                </a:schemeClr>
              </a:solidFill>
            </a:endParaRPr>
          </a:p>
        </p:txBody>
      </p:sp>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27041" y="242558"/>
            <a:ext cx="1230769" cy="360000"/>
          </a:xfrm>
          <a:prstGeom prst="rect">
            <a:avLst/>
          </a:prstGeom>
        </p:spPr>
      </p:pic>
      <p:sp>
        <p:nvSpPr>
          <p:cNvPr id="10" name="正方形/長方形 9"/>
          <p:cNvSpPr/>
          <p:nvPr userDrawn="1"/>
        </p:nvSpPr>
        <p:spPr>
          <a:xfrm>
            <a:off x="-1" y="0"/>
            <a:ext cx="144000" cy="68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3938674"/>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82" r:id="rId4"/>
  </p:sldLayoutIdLst>
  <p:txStyles>
    <p:titleStyle>
      <a:lvl1pPr algn="l" defTabSz="914400" rtl="0" eaLnBrk="1" latinLnBrk="0" hangingPunct="1">
        <a:lnSpc>
          <a:spcPct val="90000"/>
        </a:lnSpc>
        <a:spcBef>
          <a:spcPct val="0"/>
        </a:spcBef>
        <a:buNone/>
        <a:defRPr kumimoji="1" sz="3600" b="1" kern="1200">
          <a:solidFill>
            <a:schemeClr val="tx2"/>
          </a:solidFill>
          <a:latin typeface="+mn-ea"/>
          <a:ea typeface="+mn-ea"/>
          <a:cs typeface="+mj-cs"/>
        </a:defRPr>
      </a:lvl1pPr>
    </p:titleStyle>
    <p:bodyStyle>
      <a:lvl1pPr marL="352425" indent="-352425" algn="l" defTabSz="914400" rtl="0" eaLnBrk="1" latinLnBrk="0" hangingPunct="1">
        <a:lnSpc>
          <a:spcPct val="90000"/>
        </a:lnSpc>
        <a:spcBef>
          <a:spcPts val="0"/>
        </a:spcBef>
        <a:spcAft>
          <a:spcPts val="1200"/>
        </a:spcAft>
        <a:buClr>
          <a:schemeClr val="tx1"/>
        </a:buClr>
        <a:buFont typeface="Wingdings" panose="05000000000000000000" pitchFamily="2" charset="2"/>
        <a:buChar char="Ø"/>
        <a:defRPr kumimoji="1" sz="2400" b="1" kern="1200">
          <a:solidFill>
            <a:schemeClr val="tx2"/>
          </a:solidFill>
          <a:latin typeface="+mn-ea"/>
          <a:ea typeface="+mn-ea"/>
          <a:cs typeface="+mn-cs"/>
        </a:defRPr>
      </a:lvl1pPr>
      <a:lvl2pPr marL="809625" indent="-352425"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2000" kern="1200">
          <a:solidFill>
            <a:schemeClr val="tx2"/>
          </a:solidFill>
          <a:latin typeface="+mn-ea"/>
          <a:ea typeface="+mn-ea"/>
          <a:cs typeface="+mn-cs"/>
        </a:defRPr>
      </a:lvl2pPr>
      <a:lvl3pPr marL="1254125" indent="-339725"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18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image" Target="../media/image52.jpeg"/><Relationship Id="rId9"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emf"/><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emf"/><Relationship Id="rId10" Type="http://schemas.openxmlformats.org/officeDocument/2006/relationships/image" Target="../media/image38.png"/><Relationship Id="rId4" Type="http://schemas.openxmlformats.org/officeDocument/2006/relationships/image" Target="../media/image52.jpeg"/><Relationship Id="rId9"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hyperlink" Target="https://cn.teldevice.co.jp/" TargetMode="External"/><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18.emf"/><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microsoft.com/office/2007/relationships/hdphoto" Target="../media/hdphoto1.wdp"/><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jpe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5.jpeg"/><Relationship Id="rId5" Type="http://schemas.openxmlformats.org/officeDocument/2006/relationships/image" Target="../media/image5.png"/><Relationship Id="rId4" Type="http://schemas.openxmlformats.org/officeDocument/2006/relationships/image" Target="../media/image84.jpe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0999" y="2544578"/>
            <a:ext cx="8326040" cy="1311128"/>
          </a:xfrm>
        </p:spPr>
        <p:txBody>
          <a:bodyPr/>
          <a:lstStyle/>
          <a:p>
            <a:r>
              <a:rPr kumimoji="1" lang="ja-JP" altLang="en-US"/>
              <a:t>東京エレクトロンデバイス</a:t>
            </a:r>
            <a:br>
              <a:rPr kumimoji="1" lang="en-US" altLang="ja-JP"/>
            </a:br>
            <a:r>
              <a:rPr kumimoji="1" lang="ja-JP" altLang="en-US"/>
              <a:t>ランチョンセミナー</a:t>
            </a:r>
          </a:p>
        </p:txBody>
      </p:sp>
      <p:sp>
        <p:nvSpPr>
          <p:cNvPr id="3" name="テキスト プレースホルダー 2"/>
          <p:cNvSpPr>
            <a:spLocks noGrp="1"/>
          </p:cNvSpPr>
          <p:nvPr>
            <p:ph type="body" sz="quarter" idx="10"/>
          </p:nvPr>
        </p:nvSpPr>
        <p:spPr>
          <a:xfrm>
            <a:off x="7989786" y="5190325"/>
            <a:ext cx="3867252" cy="667875"/>
          </a:xfrm>
        </p:spPr>
        <p:txBody>
          <a:bodyPr/>
          <a:lstStyle/>
          <a:p>
            <a:r>
              <a:rPr kumimoji="1" lang="en-US" altLang="ja-JP"/>
              <a:t>CN</a:t>
            </a:r>
            <a:r>
              <a:rPr kumimoji="1" lang="ja-JP" altLang="en-US"/>
              <a:t>ビジネス開発室</a:t>
            </a:r>
            <a:endParaRPr kumimoji="1" lang="en-US" altLang="ja-JP"/>
          </a:p>
          <a:p>
            <a:r>
              <a:rPr lang="ja-JP" altLang="en-US"/>
              <a:t>漢那　憲昭</a:t>
            </a:r>
            <a:endParaRPr kumimoji="1" lang="ja-JP" altLang="en-US"/>
          </a:p>
        </p:txBody>
      </p:sp>
    </p:spTree>
    <p:extLst>
      <p:ext uri="{BB962C8B-B14F-4D97-AF65-F5344CB8AC3E}">
        <p14:creationId xmlns:p14="http://schemas.microsoft.com/office/powerpoint/2010/main" val="1230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13D24-84B7-4C3A-9890-53256C03D927}"/>
              </a:ext>
            </a:extLst>
          </p:cNvPr>
          <p:cNvSpPr>
            <a:spLocks noGrp="1"/>
          </p:cNvSpPr>
          <p:nvPr>
            <p:ph type="title"/>
          </p:nvPr>
        </p:nvSpPr>
        <p:spPr/>
        <p:txBody>
          <a:bodyPr/>
          <a:lstStyle/>
          <a:p>
            <a:r>
              <a:rPr lang="ja-JP" altLang="en-US"/>
              <a:t>なぜ巨大な</a:t>
            </a:r>
            <a:r>
              <a:rPr lang="en-US" altLang="ja-JP"/>
              <a:t>LLM</a:t>
            </a:r>
            <a:r>
              <a:rPr lang="ja-JP" altLang="en-US"/>
              <a:t>モデルが必要なのか？</a:t>
            </a:r>
          </a:p>
        </p:txBody>
      </p:sp>
      <p:sp>
        <p:nvSpPr>
          <p:cNvPr id="12" name="コンテンツ プレースホルダー 11">
            <a:extLst>
              <a:ext uri="{FF2B5EF4-FFF2-40B4-BE49-F238E27FC236}">
                <a16:creationId xmlns:a16="http://schemas.microsoft.com/office/drawing/2014/main" id="{87ABAF54-1893-1162-471E-E51A6976A0CF}"/>
              </a:ext>
            </a:extLst>
          </p:cNvPr>
          <p:cNvSpPr>
            <a:spLocks noGrp="1"/>
          </p:cNvSpPr>
          <p:nvPr>
            <p:ph idx="1"/>
          </p:nvPr>
        </p:nvSpPr>
        <p:spPr/>
        <p:txBody>
          <a:bodyPr/>
          <a:lstStyle/>
          <a:p>
            <a:r>
              <a:rPr lang="en-US" altLang="ja-JP"/>
              <a:t>LLM</a:t>
            </a:r>
            <a:r>
              <a:rPr lang="ja-JP" altLang="en-US"/>
              <a:t>では大きなニューラルネットを使うことで精度が向上する性質が発見されている</a:t>
            </a:r>
            <a:endParaRPr lang="en-US" altLang="ja-JP"/>
          </a:p>
          <a:p>
            <a:r>
              <a:rPr lang="en-US" altLang="ja-JP"/>
              <a:t>LLM</a:t>
            </a:r>
            <a:r>
              <a:rPr lang="ja-JP" altLang="en-US"/>
              <a:t>スケーリング則によるモデルサイズとデータ量の法則</a:t>
            </a:r>
            <a:r>
              <a:rPr lang="en-US" altLang="ja-JP"/>
              <a:t>(</a:t>
            </a:r>
            <a:r>
              <a:rPr lang="ja-JP" altLang="en-US"/>
              <a:t>多いほど精度がアップ</a:t>
            </a:r>
            <a:r>
              <a:rPr lang="en-US" altLang="ja-JP"/>
              <a:t>)</a:t>
            </a:r>
          </a:p>
          <a:p>
            <a:r>
              <a:rPr lang="ja-JP" altLang="en-US"/>
              <a:t>巨大</a:t>
            </a:r>
            <a:r>
              <a:rPr lang="en-US" altLang="ja-JP"/>
              <a:t>LLM</a:t>
            </a:r>
            <a:r>
              <a:rPr lang="ja-JP" altLang="en-US"/>
              <a:t>モデルが持つ創発能力</a:t>
            </a:r>
            <a:endParaRPr lang="en-US" altLang="ja-JP"/>
          </a:p>
          <a:p>
            <a:pPr marL="457200" lvl="1" indent="0">
              <a:buNone/>
            </a:pPr>
            <a:r>
              <a:rPr lang="en-US" altLang="ja-JP" sz="1800" b="1">
                <a:solidFill>
                  <a:schemeClr val="bg2"/>
                </a:solidFill>
              </a:rPr>
              <a:t>※</a:t>
            </a:r>
            <a:r>
              <a:rPr lang="ja-JP" altLang="en-US" sz="1800" b="1">
                <a:solidFill>
                  <a:schemeClr val="bg2"/>
                </a:solidFill>
              </a:rPr>
              <a:t>一定時間以上の学習をさせると急激に精度が上がる現象。今のところ</a:t>
            </a:r>
            <a:r>
              <a:rPr lang="en-US" altLang="ja-JP" sz="1800" b="1">
                <a:solidFill>
                  <a:schemeClr val="bg2"/>
                </a:solidFill>
              </a:rPr>
              <a:t>100B</a:t>
            </a:r>
            <a:r>
              <a:rPr lang="ja-JP" altLang="en-US" sz="1800" b="1">
                <a:solidFill>
                  <a:schemeClr val="bg2"/>
                </a:solidFill>
              </a:rPr>
              <a:t>に近い</a:t>
            </a:r>
            <a:r>
              <a:rPr lang="en-US" altLang="ja-JP" sz="1800" b="1">
                <a:solidFill>
                  <a:schemeClr val="bg2"/>
                </a:solidFill>
              </a:rPr>
              <a:t>LLM</a:t>
            </a:r>
            <a:r>
              <a:rPr lang="ja-JP" altLang="en-US" sz="1800" b="1">
                <a:solidFill>
                  <a:schemeClr val="bg2"/>
                </a:solidFill>
              </a:rPr>
              <a:t>のみで見られる能力</a:t>
            </a:r>
            <a:endParaRPr lang="ja-JP" altLang="en-US" b="1">
              <a:solidFill>
                <a:schemeClr val="bg2"/>
              </a:solidFill>
            </a:endParaRPr>
          </a:p>
          <a:p>
            <a:pPr lvl="1"/>
            <a:endParaRPr lang="ja-JP" altLang="en-US"/>
          </a:p>
          <a:p>
            <a:endParaRPr lang="ja-JP" altLang="en-US"/>
          </a:p>
        </p:txBody>
      </p:sp>
      <p:pic>
        <p:nvPicPr>
          <p:cNvPr id="3" name="図 2">
            <a:extLst>
              <a:ext uri="{FF2B5EF4-FFF2-40B4-BE49-F238E27FC236}">
                <a16:creationId xmlns:a16="http://schemas.microsoft.com/office/drawing/2014/main" id="{955B527E-EAD2-5482-07EE-44820C62DA7F}"/>
              </a:ext>
            </a:extLst>
          </p:cNvPr>
          <p:cNvPicPr>
            <a:picLocks noChangeAspect="1"/>
          </p:cNvPicPr>
          <p:nvPr/>
        </p:nvPicPr>
        <p:blipFill>
          <a:blip r:embed="rId3"/>
          <a:stretch>
            <a:fillRect/>
          </a:stretch>
        </p:blipFill>
        <p:spPr>
          <a:xfrm>
            <a:off x="6955676" y="3318819"/>
            <a:ext cx="4851321" cy="3147816"/>
          </a:xfrm>
          <a:prstGeom prst="rect">
            <a:avLst/>
          </a:prstGeom>
          <a:ln w="19050">
            <a:solidFill>
              <a:schemeClr val="accent1"/>
            </a:solidFill>
          </a:ln>
        </p:spPr>
      </p:pic>
      <p:sp>
        <p:nvSpPr>
          <p:cNvPr id="6" name="テキスト ボックス 5">
            <a:extLst>
              <a:ext uri="{FF2B5EF4-FFF2-40B4-BE49-F238E27FC236}">
                <a16:creationId xmlns:a16="http://schemas.microsoft.com/office/drawing/2014/main" id="{5E9A4193-A196-4CD9-64DA-3703E118C612}"/>
              </a:ext>
            </a:extLst>
          </p:cNvPr>
          <p:cNvSpPr txBox="1"/>
          <p:nvPr/>
        </p:nvSpPr>
        <p:spPr>
          <a:xfrm>
            <a:off x="6955676" y="6427113"/>
            <a:ext cx="3708114" cy="430887"/>
          </a:xfrm>
          <a:prstGeom prst="rect">
            <a:avLst/>
          </a:prstGeom>
          <a:noFill/>
        </p:spPr>
        <p:txBody>
          <a:bodyPr wrap="square">
            <a:spAutoFit/>
          </a:bodyPr>
          <a:lstStyle/>
          <a:p>
            <a:r>
              <a:rPr lang="ja-JP" altLang="en-US" sz="1100" b="1" i="0">
                <a:solidFill>
                  <a:srgbClr val="000000"/>
                </a:solidFill>
                <a:effectLst/>
                <a:latin typeface="Lucida Grande"/>
              </a:rPr>
              <a:t>出典</a:t>
            </a:r>
            <a:r>
              <a:rPr lang="en-US" altLang="ja-JP" sz="1100" b="1" i="0">
                <a:solidFill>
                  <a:srgbClr val="000000"/>
                </a:solidFill>
                <a:effectLst/>
                <a:latin typeface="Lucida Grande"/>
              </a:rPr>
              <a:t>:Emergent Abilities of Large Language Models</a:t>
            </a:r>
            <a:endParaRPr lang="en-US" altLang="ja-JP" sz="1100"/>
          </a:p>
          <a:p>
            <a:r>
              <a:rPr lang="ja-JP" altLang="en-US" sz="1100"/>
              <a:t>https://arxiv.org/abs/2206.07682</a:t>
            </a:r>
          </a:p>
        </p:txBody>
      </p:sp>
      <p:pic>
        <p:nvPicPr>
          <p:cNvPr id="7" name="図 6">
            <a:extLst>
              <a:ext uri="{FF2B5EF4-FFF2-40B4-BE49-F238E27FC236}">
                <a16:creationId xmlns:a16="http://schemas.microsoft.com/office/drawing/2014/main" id="{1802B8A3-39E7-45E7-4968-FBDF3A4E2DC2}"/>
              </a:ext>
            </a:extLst>
          </p:cNvPr>
          <p:cNvPicPr>
            <a:picLocks noChangeAspect="1"/>
          </p:cNvPicPr>
          <p:nvPr/>
        </p:nvPicPr>
        <p:blipFill>
          <a:blip r:embed="rId4"/>
          <a:stretch>
            <a:fillRect/>
          </a:stretch>
        </p:blipFill>
        <p:spPr>
          <a:xfrm>
            <a:off x="451942" y="3480680"/>
            <a:ext cx="6158687" cy="2049673"/>
          </a:xfrm>
          <a:prstGeom prst="rect">
            <a:avLst/>
          </a:prstGeom>
          <a:ln w="15875">
            <a:solidFill>
              <a:schemeClr val="accent1"/>
            </a:solidFill>
          </a:ln>
        </p:spPr>
      </p:pic>
      <p:sp>
        <p:nvSpPr>
          <p:cNvPr id="8" name="テキスト ボックス 7">
            <a:extLst>
              <a:ext uri="{FF2B5EF4-FFF2-40B4-BE49-F238E27FC236}">
                <a16:creationId xmlns:a16="http://schemas.microsoft.com/office/drawing/2014/main" id="{947ADD96-9FE4-4B59-8983-443E6E94907A}"/>
              </a:ext>
            </a:extLst>
          </p:cNvPr>
          <p:cNvSpPr txBox="1"/>
          <p:nvPr/>
        </p:nvSpPr>
        <p:spPr>
          <a:xfrm>
            <a:off x="354868" y="5530353"/>
            <a:ext cx="3708114" cy="430887"/>
          </a:xfrm>
          <a:prstGeom prst="rect">
            <a:avLst/>
          </a:prstGeom>
          <a:noFill/>
        </p:spPr>
        <p:txBody>
          <a:bodyPr wrap="square">
            <a:spAutoFit/>
          </a:bodyPr>
          <a:lstStyle/>
          <a:p>
            <a:r>
              <a:rPr lang="ja-JP" altLang="en-US" sz="1100" b="1">
                <a:solidFill>
                  <a:srgbClr val="000000"/>
                </a:solidFill>
                <a:latin typeface="Lucida Grande"/>
              </a:rPr>
              <a:t>出典</a:t>
            </a:r>
            <a:r>
              <a:rPr lang="en-US" altLang="ja-JP" sz="1100" b="1">
                <a:solidFill>
                  <a:srgbClr val="000000"/>
                </a:solidFill>
                <a:latin typeface="Lucida Grande"/>
              </a:rPr>
              <a:t>:</a:t>
            </a:r>
            <a:r>
              <a:rPr lang="en-US" altLang="ja-JP" sz="1100" b="1"/>
              <a:t> Scaling Laws for Neural Language Models</a:t>
            </a:r>
          </a:p>
          <a:p>
            <a:r>
              <a:rPr lang="en-US" altLang="ja-JP" sz="1100"/>
              <a:t>https://arxiv.org/pdf/2001.08361</a:t>
            </a:r>
            <a:endParaRPr lang="ja-JP" altLang="en-US" sz="1100"/>
          </a:p>
        </p:txBody>
      </p:sp>
      <p:sp>
        <p:nvSpPr>
          <p:cNvPr id="9" name="テキスト ボックス 8">
            <a:extLst>
              <a:ext uri="{FF2B5EF4-FFF2-40B4-BE49-F238E27FC236}">
                <a16:creationId xmlns:a16="http://schemas.microsoft.com/office/drawing/2014/main" id="{66FD344A-583C-03E1-201D-980DC50C2F75}"/>
              </a:ext>
            </a:extLst>
          </p:cNvPr>
          <p:cNvSpPr txBox="1"/>
          <p:nvPr/>
        </p:nvSpPr>
        <p:spPr>
          <a:xfrm>
            <a:off x="1549329" y="3149916"/>
            <a:ext cx="3960000" cy="432000"/>
          </a:xfrm>
          <a:prstGeom prst="rect">
            <a:avLst/>
          </a:prstGeom>
          <a:solidFill>
            <a:schemeClr val="bg1"/>
          </a:solidFill>
          <a:ln w="19050">
            <a:solidFill>
              <a:schemeClr val="accent1"/>
            </a:solidFill>
          </a:ln>
        </p:spPr>
        <p:txBody>
          <a:bodyPr wrap="square" rtlCol="0" anchor="ctr" anchorCtr="0">
            <a:spAutoFit/>
          </a:bodyPr>
          <a:lstStyle/>
          <a:p>
            <a:pPr algn="ctr"/>
            <a:r>
              <a:rPr lang="en-US" altLang="ja-JP" sz="2000" b="1"/>
              <a:t>LLM</a:t>
            </a:r>
            <a:r>
              <a:rPr lang="ja-JP" altLang="en-US" sz="2000" b="1"/>
              <a:t>スケーリング則</a:t>
            </a:r>
            <a:endParaRPr kumimoji="1" lang="ja-JP" altLang="en-US" sz="2000"/>
          </a:p>
        </p:txBody>
      </p:sp>
      <p:sp>
        <p:nvSpPr>
          <p:cNvPr id="11" name="テキスト ボックス 10">
            <a:extLst>
              <a:ext uri="{FF2B5EF4-FFF2-40B4-BE49-F238E27FC236}">
                <a16:creationId xmlns:a16="http://schemas.microsoft.com/office/drawing/2014/main" id="{50F2659A-5E95-59A6-0664-DFF3077037D6}"/>
              </a:ext>
            </a:extLst>
          </p:cNvPr>
          <p:cNvSpPr txBox="1"/>
          <p:nvPr/>
        </p:nvSpPr>
        <p:spPr>
          <a:xfrm>
            <a:off x="7401336" y="3048680"/>
            <a:ext cx="3960000" cy="432000"/>
          </a:xfrm>
          <a:prstGeom prst="rect">
            <a:avLst/>
          </a:prstGeom>
          <a:solidFill>
            <a:schemeClr val="bg1"/>
          </a:solidFill>
          <a:ln w="15875">
            <a:solidFill>
              <a:schemeClr val="accent1"/>
            </a:solidFill>
          </a:ln>
        </p:spPr>
        <p:txBody>
          <a:bodyPr wrap="square" anchor="ctr" anchorCtr="0">
            <a:spAutoFit/>
          </a:bodyPr>
          <a:lstStyle/>
          <a:p>
            <a:pPr algn="ctr"/>
            <a:r>
              <a:rPr kumimoji="1" lang="ja-JP" altLang="en-US" sz="2000" b="1"/>
              <a:t>巨大</a:t>
            </a:r>
            <a:r>
              <a:rPr kumimoji="1" lang="en-US" altLang="ja-JP" sz="2000" b="1"/>
              <a:t>LLM</a:t>
            </a:r>
            <a:r>
              <a:rPr kumimoji="1" lang="ja-JP" altLang="en-US" sz="2000" b="1"/>
              <a:t>モデルが持つ創発能力</a:t>
            </a:r>
            <a:endParaRPr kumimoji="1" lang="en-US" altLang="ja-JP" sz="2000" b="1"/>
          </a:p>
        </p:txBody>
      </p:sp>
    </p:spTree>
    <p:extLst>
      <p:ext uri="{BB962C8B-B14F-4D97-AF65-F5344CB8AC3E}">
        <p14:creationId xmlns:p14="http://schemas.microsoft.com/office/powerpoint/2010/main" val="91631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941516-6F5F-44F6-E1BB-CCFCB50B29E5}"/>
              </a:ext>
            </a:extLst>
          </p:cNvPr>
          <p:cNvSpPr/>
          <p:nvPr/>
        </p:nvSpPr>
        <p:spPr>
          <a:xfrm>
            <a:off x="3208118" y="5729202"/>
            <a:ext cx="1649614" cy="436439"/>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a:latin typeface="+mn-ea"/>
                <a:cs typeface="Arial"/>
              </a:rPr>
              <a:t>LLM</a:t>
            </a:r>
            <a:r>
              <a:rPr lang="ja-JP" altLang="en-US" sz="1600" b="1">
                <a:latin typeface="+mn-ea"/>
                <a:cs typeface="Arial"/>
              </a:rPr>
              <a:t>モデル実行</a:t>
            </a:r>
            <a:endParaRPr lang="en-US" sz="1600" b="1">
              <a:latin typeface="+mn-ea"/>
            </a:endParaRPr>
          </a:p>
        </p:txBody>
      </p:sp>
      <p:sp>
        <p:nvSpPr>
          <p:cNvPr id="22" name="Rectangle 21">
            <a:extLst>
              <a:ext uri="{FF2B5EF4-FFF2-40B4-BE49-F238E27FC236}">
                <a16:creationId xmlns:a16="http://schemas.microsoft.com/office/drawing/2014/main" id="{C1813393-E18E-65DC-8C48-86BB2F4376CB}"/>
              </a:ext>
            </a:extLst>
          </p:cNvPr>
          <p:cNvSpPr/>
          <p:nvPr/>
        </p:nvSpPr>
        <p:spPr>
          <a:xfrm>
            <a:off x="5263638" y="5729202"/>
            <a:ext cx="1670408" cy="436439"/>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600" b="1">
                <a:latin typeface="Manrope" pitchFamily="2" charset="0"/>
                <a:cs typeface="Arial"/>
              </a:rPr>
              <a:t>結果</a:t>
            </a:r>
            <a:endParaRPr lang="en-US" sz="1600" b="1">
              <a:latin typeface="Manrope" pitchFamily="2" charset="0"/>
              <a:cs typeface="Arial"/>
            </a:endParaRPr>
          </a:p>
        </p:txBody>
      </p:sp>
      <p:sp>
        <p:nvSpPr>
          <p:cNvPr id="23" name="Rectangle 22">
            <a:extLst>
              <a:ext uri="{FF2B5EF4-FFF2-40B4-BE49-F238E27FC236}">
                <a16:creationId xmlns:a16="http://schemas.microsoft.com/office/drawing/2014/main" id="{4B6305E1-311E-CAB0-D705-C46DF31F9216}"/>
              </a:ext>
            </a:extLst>
          </p:cNvPr>
          <p:cNvSpPr/>
          <p:nvPr/>
        </p:nvSpPr>
        <p:spPr>
          <a:xfrm>
            <a:off x="7287522" y="5729202"/>
            <a:ext cx="2341877" cy="436439"/>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600" b="1">
                <a:latin typeface="Manrope" pitchFamily="2" charset="0"/>
                <a:cs typeface="Arial"/>
              </a:rPr>
              <a:t>スケールアップ</a:t>
            </a:r>
            <a:endParaRPr lang="en-US" sz="1600" b="1">
              <a:latin typeface="Manrope" pitchFamily="2" charset="0"/>
              <a:cs typeface="Arial"/>
            </a:endParaRPr>
          </a:p>
        </p:txBody>
      </p:sp>
      <p:cxnSp>
        <p:nvCxnSpPr>
          <p:cNvPr id="24" name="Straight Arrow Connector 23">
            <a:extLst>
              <a:ext uri="{FF2B5EF4-FFF2-40B4-BE49-F238E27FC236}">
                <a16:creationId xmlns:a16="http://schemas.microsoft.com/office/drawing/2014/main" id="{7B08216D-6606-E4AC-A020-45849D15941D}"/>
              </a:ext>
            </a:extLst>
          </p:cNvPr>
          <p:cNvCxnSpPr>
            <a:cxnSpLocks/>
          </p:cNvCxnSpPr>
          <p:nvPr/>
        </p:nvCxnSpPr>
        <p:spPr>
          <a:xfrm>
            <a:off x="2844778" y="5950090"/>
            <a:ext cx="353477"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1B147B42-F181-0E13-E89C-9315A056E891}"/>
              </a:ext>
            </a:extLst>
          </p:cNvPr>
          <p:cNvSpPr/>
          <p:nvPr/>
        </p:nvSpPr>
        <p:spPr>
          <a:xfrm>
            <a:off x="946661" y="5729202"/>
            <a:ext cx="1898117" cy="436439"/>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a:latin typeface="+mn-ea"/>
              </a:rPr>
              <a:t>LLM</a:t>
            </a:r>
            <a:r>
              <a:rPr lang="ja-JP" altLang="en-US" sz="1600" b="1">
                <a:latin typeface="+mn-ea"/>
              </a:rPr>
              <a:t>モデルデザイン</a:t>
            </a:r>
            <a:endParaRPr lang="en-US" sz="1600" b="1">
              <a:latin typeface="+mn-ea"/>
            </a:endParaRPr>
          </a:p>
        </p:txBody>
      </p:sp>
      <p:cxnSp>
        <p:nvCxnSpPr>
          <p:cNvPr id="26" name="Straight Arrow Connector 25">
            <a:extLst>
              <a:ext uri="{FF2B5EF4-FFF2-40B4-BE49-F238E27FC236}">
                <a16:creationId xmlns:a16="http://schemas.microsoft.com/office/drawing/2014/main" id="{9DFAC9EE-60AC-8806-E601-5B1B92C69973}"/>
              </a:ext>
            </a:extLst>
          </p:cNvPr>
          <p:cNvCxnSpPr>
            <a:cxnSpLocks/>
          </p:cNvCxnSpPr>
          <p:nvPr/>
        </p:nvCxnSpPr>
        <p:spPr>
          <a:xfrm>
            <a:off x="4888389" y="5947420"/>
            <a:ext cx="353477"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9D43F1C-43B3-9F6F-C080-50BEEF8020D5}"/>
              </a:ext>
            </a:extLst>
          </p:cNvPr>
          <p:cNvCxnSpPr>
            <a:cxnSpLocks/>
          </p:cNvCxnSpPr>
          <p:nvPr/>
        </p:nvCxnSpPr>
        <p:spPr>
          <a:xfrm>
            <a:off x="6934046" y="5947421"/>
            <a:ext cx="353477"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3B1C324-C205-A203-F9D7-D26770CCA145}"/>
              </a:ext>
            </a:extLst>
          </p:cNvPr>
          <p:cNvCxnSpPr>
            <a:cxnSpLocks/>
          </p:cNvCxnSpPr>
          <p:nvPr/>
        </p:nvCxnSpPr>
        <p:spPr>
          <a:xfrm flipV="1">
            <a:off x="2028342" y="6170128"/>
            <a:ext cx="0" cy="20630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3B895A-557A-F841-6208-6FB954EEAEF1}"/>
              </a:ext>
            </a:extLst>
          </p:cNvPr>
          <p:cNvCxnSpPr>
            <a:cxnSpLocks/>
          </p:cNvCxnSpPr>
          <p:nvPr/>
        </p:nvCxnSpPr>
        <p:spPr>
          <a:xfrm flipH="1" flipV="1">
            <a:off x="2028342" y="6365677"/>
            <a:ext cx="6430118" cy="6857"/>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7A77F3B-3B32-8E4F-F15D-815B7F322B5D}"/>
              </a:ext>
            </a:extLst>
          </p:cNvPr>
          <p:cNvCxnSpPr>
            <a:cxnSpLocks/>
            <a:stCxn id="23" idx="2"/>
          </p:cNvCxnSpPr>
          <p:nvPr/>
        </p:nvCxnSpPr>
        <p:spPr>
          <a:xfrm>
            <a:off x="8458461" y="6165641"/>
            <a:ext cx="0" cy="217651"/>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58A5DDC4-A822-DB46-2E99-065ADAA4CAB3}"/>
              </a:ext>
            </a:extLst>
          </p:cNvPr>
          <p:cNvSpPr/>
          <p:nvPr/>
        </p:nvSpPr>
        <p:spPr>
          <a:xfrm>
            <a:off x="3370138" y="5081999"/>
            <a:ext cx="1517262" cy="311114"/>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5804FDE-D853-FCBE-78D8-826DD8A2FD02}"/>
              </a:ext>
            </a:extLst>
          </p:cNvPr>
          <p:cNvCxnSpPr>
            <a:cxnSpLocks/>
          </p:cNvCxnSpPr>
          <p:nvPr/>
        </p:nvCxnSpPr>
        <p:spPr>
          <a:xfrm>
            <a:off x="8458461" y="6397602"/>
            <a:ext cx="0" cy="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25CEDCCE-B73E-8BE0-E0AA-C1218EE94F28}"/>
              </a:ext>
            </a:extLst>
          </p:cNvPr>
          <p:cNvSpPr/>
          <p:nvPr/>
        </p:nvSpPr>
        <p:spPr>
          <a:xfrm>
            <a:off x="3328943" y="5129409"/>
            <a:ext cx="1517262" cy="311114"/>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4371F-505F-CF73-05A8-15C0F00A6022}"/>
              </a:ext>
            </a:extLst>
          </p:cNvPr>
          <p:cNvSpPr/>
          <p:nvPr/>
        </p:nvSpPr>
        <p:spPr>
          <a:xfrm>
            <a:off x="3274548" y="5178980"/>
            <a:ext cx="1517262" cy="311114"/>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0B3149-04C5-3F35-CA87-0B2C305E183C}"/>
              </a:ext>
            </a:extLst>
          </p:cNvPr>
          <p:cNvSpPr/>
          <p:nvPr/>
        </p:nvSpPr>
        <p:spPr>
          <a:xfrm>
            <a:off x="3215795" y="5235128"/>
            <a:ext cx="1517262" cy="311114"/>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511E93-3F44-806B-622C-918DC32DE9E2}"/>
              </a:ext>
            </a:extLst>
          </p:cNvPr>
          <p:cNvSpPr/>
          <p:nvPr/>
        </p:nvSpPr>
        <p:spPr>
          <a:xfrm flipH="1">
            <a:off x="5308075" y="5470325"/>
            <a:ext cx="1612944" cy="60971"/>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C01C0C-404E-A36B-8C7E-25945E3CE987}"/>
              </a:ext>
            </a:extLst>
          </p:cNvPr>
          <p:cNvSpPr/>
          <p:nvPr/>
        </p:nvSpPr>
        <p:spPr>
          <a:xfrm flipH="1">
            <a:off x="1254288" y="5470325"/>
            <a:ext cx="1612944" cy="60970"/>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798737B-6615-B8D9-98A9-55405964A66B}"/>
              </a:ext>
            </a:extLst>
          </p:cNvPr>
          <p:cNvSpPr/>
          <p:nvPr/>
        </p:nvSpPr>
        <p:spPr>
          <a:xfrm>
            <a:off x="7302629" y="5340196"/>
            <a:ext cx="569821" cy="209320"/>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.5B</a:t>
            </a:r>
          </a:p>
        </p:txBody>
      </p:sp>
      <p:sp>
        <p:nvSpPr>
          <p:cNvPr id="4" name="Rectangle 3">
            <a:extLst>
              <a:ext uri="{FF2B5EF4-FFF2-40B4-BE49-F238E27FC236}">
                <a16:creationId xmlns:a16="http://schemas.microsoft.com/office/drawing/2014/main" id="{7DD3ACDD-7DF7-135E-C25D-A23542DE10F9}"/>
              </a:ext>
            </a:extLst>
          </p:cNvPr>
          <p:cNvSpPr/>
          <p:nvPr/>
        </p:nvSpPr>
        <p:spPr>
          <a:xfrm>
            <a:off x="7875790" y="4861547"/>
            <a:ext cx="569821" cy="687970"/>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7</a:t>
            </a:r>
            <a:r>
              <a:rPr lang="en-US" sz="1400" b="1">
                <a:solidFill>
                  <a:schemeClr val="tx1"/>
                </a:solidFill>
              </a:rPr>
              <a:t>B</a:t>
            </a:r>
          </a:p>
        </p:txBody>
      </p:sp>
      <p:sp>
        <p:nvSpPr>
          <p:cNvPr id="5" name="Rectangle 4">
            <a:extLst>
              <a:ext uri="{FF2B5EF4-FFF2-40B4-BE49-F238E27FC236}">
                <a16:creationId xmlns:a16="http://schemas.microsoft.com/office/drawing/2014/main" id="{49433150-4AB0-266F-CF9B-6BB85B26C5D0}"/>
              </a:ext>
            </a:extLst>
          </p:cNvPr>
          <p:cNvSpPr/>
          <p:nvPr/>
        </p:nvSpPr>
        <p:spPr>
          <a:xfrm>
            <a:off x="8445701" y="4226386"/>
            <a:ext cx="569821" cy="1319841"/>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13B</a:t>
            </a:r>
          </a:p>
        </p:txBody>
      </p:sp>
      <p:sp>
        <p:nvSpPr>
          <p:cNvPr id="6" name="Rectangle 5">
            <a:extLst>
              <a:ext uri="{FF2B5EF4-FFF2-40B4-BE49-F238E27FC236}">
                <a16:creationId xmlns:a16="http://schemas.microsoft.com/office/drawing/2014/main" id="{FB909CC2-BCDA-C08E-7A57-E0686FF9DC54}"/>
              </a:ext>
            </a:extLst>
          </p:cNvPr>
          <p:cNvSpPr/>
          <p:nvPr/>
        </p:nvSpPr>
        <p:spPr>
          <a:xfrm>
            <a:off x="9007287" y="3035099"/>
            <a:ext cx="622112" cy="2511128"/>
          </a:xfrm>
          <a:prstGeom prst="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100B</a:t>
            </a:r>
          </a:p>
        </p:txBody>
      </p:sp>
      <p:sp>
        <p:nvSpPr>
          <p:cNvPr id="7" name="TextBox 6">
            <a:extLst>
              <a:ext uri="{FF2B5EF4-FFF2-40B4-BE49-F238E27FC236}">
                <a16:creationId xmlns:a16="http://schemas.microsoft.com/office/drawing/2014/main" id="{1EFD1FF8-C8AE-1CED-CCD1-706B461742A5}"/>
              </a:ext>
            </a:extLst>
          </p:cNvPr>
          <p:cNvSpPr txBox="1"/>
          <p:nvPr/>
        </p:nvSpPr>
        <p:spPr>
          <a:xfrm>
            <a:off x="1455122" y="4283405"/>
            <a:ext cx="1105213" cy="288990"/>
          </a:xfrm>
          <a:prstGeom prst="rect">
            <a:avLst/>
          </a:prstGeom>
          <a:noFill/>
        </p:spPr>
        <p:txBody>
          <a:bodyPr wrap="square" rtlCol="0">
            <a:spAutoFit/>
          </a:bodyPr>
          <a:lstStyle/>
          <a:p>
            <a:pPr>
              <a:lnSpc>
                <a:spcPts val="1240"/>
              </a:lnSpc>
            </a:pPr>
            <a:r>
              <a:rPr lang="en-US" sz="2400" b="1">
                <a:latin typeface="Manrope" pitchFamily="2" charset="0"/>
              </a:rPr>
              <a:t>1 GPU</a:t>
            </a:r>
          </a:p>
        </p:txBody>
      </p:sp>
      <p:sp>
        <p:nvSpPr>
          <p:cNvPr id="8" name="TextBox 7">
            <a:extLst>
              <a:ext uri="{FF2B5EF4-FFF2-40B4-BE49-F238E27FC236}">
                <a16:creationId xmlns:a16="http://schemas.microsoft.com/office/drawing/2014/main" id="{6E27F82C-3E8D-2A24-B9A3-96298B741346}"/>
              </a:ext>
            </a:extLst>
          </p:cNvPr>
          <p:cNvSpPr txBox="1"/>
          <p:nvPr/>
        </p:nvSpPr>
        <p:spPr>
          <a:xfrm>
            <a:off x="1455122" y="3635881"/>
            <a:ext cx="2632452" cy="474041"/>
          </a:xfrm>
          <a:prstGeom prst="rect">
            <a:avLst/>
          </a:prstGeom>
          <a:noFill/>
        </p:spPr>
        <p:txBody>
          <a:bodyPr wrap="none" rtlCol="0">
            <a:spAutoFit/>
          </a:bodyPr>
          <a:lstStyle/>
          <a:p>
            <a:pPr>
              <a:lnSpc>
                <a:spcPct val="110000"/>
              </a:lnSpc>
            </a:pPr>
            <a:r>
              <a:rPr lang="en-US" sz="2400" b="1">
                <a:latin typeface="Manrope" pitchFamily="2" charset="0"/>
              </a:rPr>
              <a:t>8 GPUs</a:t>
            </a:r>
            <a:r>
              <a:rPr lang="ja-JP" altLang="en-US" sz="2400" b="1">
                <a:latin typeface="Manrope" pitchFamily="2" charset="0"/>
              </a:rPr>
              <a:t>　</a:t>
            </a:r>
            <a:r>
              <a:rPr lang="ja-JP" altLang="en-US" b="1">
                <a:latin typeface="Manrope" pitchFamily="2" charset="0"/>
              </a:rPr>
              <a:t>データパラレル</a:t>
            </a:r>
            <a:endParaRPr lang="en-US" b="1">
              <a:latin typeface="Manrope" pitchFamily="2" charset="0"/>
            </a:endParaRPr>
          </a:p>
        </p:txBody>
      </p:sp>
      <p:sp>
        <p:nvSpPr>
          <p:cNvPr id="10" name="TextBox 9">
            <a:extLst>
              <a:ext uri="{FF2B5EF4-FFF2-40B4-BE49-F238E27FC236}">
                <a16:creationId xmlns:a16="http://schemas.microsoft.com/office/drawing/2014/main" id="{AE8947F3-4930-7C83-3275-9C8B0777376D}"/>
              </a:ext>
            </a:extLst>
          </p:cNvPr>
          <p:cNvSpPr txBox="1"/>
          <p:nvPr/>
        </p:nvSpPr>
        <p:spPr>
          <a:xfrm>
            <a:off x="1005533" y="2750341"/>
            <a:ext cx="7916740" cy="284758"/>
          </a:xfrm>
          <a:prstGeom prst="rect">
            <a:avLst/>
          </a:prstGeom>
          <a:noFill/>
        </p:spPr>
        <p:txBody>
          <a:bodyPr wrap="square" rtlCol="0">
            <a:spAutoFit/>
          </a:bodyPr>
          <a:lstStyle/>
          <a:p>
            <a:pPr>
              <a:lnSpc>
                <a:spcPts val="1240"/>
              </a:lnSpc>
              <a:spcAft>
                <a:spcPts val="800"/>
              </a:spcAft>
            </a:pPr>
            <a:r>
              <a:rPr lang="en-US" sz="2400" b="1">
                <a:latin typeface="Manrope" pitchFamily="2" charset="0"/>
              </a:rPr>
              <a:t>2048 GPUs</a:t>
            </a:r>
            <a:r>
              <a:rPr lang="ja-JP" altLang="en-US" sz="2400" b="1">
                <a:latin typeface="Manrope" pitchFamily="2" charset="0"/>
              </a:rPr>
              <a:t>　</a:t>
            </a:r>
            <a:r>
              <a:rPr kumimoji="1" lang="ja-JP" altLang="en-US" b="1"/>
              <a:t>データ</a:t>
            </a:r>
            <a:r>
              <a:rPr kumimoji="1" lang="en-US" altLang="ja-JP" b="1"/>
              <a:t>&amp;</a:t>
            </a:r>
            <a:r>
              <a:rPr kumimoji="1" lang="ja-JP" altLang="en-US" b="1"/>
              <a:t>テンソル</a:t>
            </a:r>
            <a:r>
              <a:rPr kumimoji="1" lang="en-US" altLang="ja-JP" b="1"/>
              <a:t>&amp;</a:t>
            </a:r>
            <a:r>
              <a:rPr kumimoji="1" lang="ja-JP" altLang="en-US" b="1"/>
              <a:t>パイプライン</a:t>
            </a:r>
            <a:r>
              <a:rPr kumimoji="1" lang="en-US" altLang="ja-JP" b="1"/>
              <a:t>&amp;</a:t>
            </a:r>
            <a:r>
              <a:rPr kumimoji="1" lang="ja-JP" altLang="en-US" b="1"/>
              <a:t>エキスパートパラレル</a:t>
            </a:r>
            <a:endParaRPr kumimoji="1" lang="en-US" altLang="ja-JP" b="1"/>
          </a:p>
        </p:txBody>
      </p:sp>
      <p:sp>
        <p:nvSpPr>
          <p:cNvPr id="35" name="テキスト ボックス 34">
            <a:extLst>
              <a:ext uri="{FF2B5EF4-FFF2-40B4-BE49-F238E27FC236}">
                <a16:creationId xmlns:a16="http://schemas.microsoft.com/office/drawing/2014/main" id="{B154ECB5-9F62-EAE0-DAE0-81A05542CDD8}"/>
              </a:ext>
            </a:extLst>
          </p:cNvPr>
          <p:cNvSpPr txBox="1"/>
          <p:nvPr/>
        </p:nvSpPr>
        <p:spPr>
          <a:xfrm>
            <a:off x="1171088" y="3315073"/>
            <a:ext cx="5816194" cy="284758"/>
          </a:xfrm>
          <a:prstGeom prst="rect">
            <a:avLst/>
          </a:prstGeom>
          <a:noFill/>
        </p:spPr>
        <p:txBody>
          <a:bodyPr wrap="square">
            <a:spAutoFit/>
          </a:bodyPr>
          <a:lstStyle/>
          <a:p>
            <a:pPr>
              <a:lnSpc>
                <a:spcPts val="1240"/>
              </a:lnSpc>
            </a:pPr>
            <a:r>
              <a:rPr lang="en-US" altLang="ja-JP" sz="2400" b="1">
                <a:latin typeface="Manrope" pitchFamily="2" charset="0"/>
              </a:rPr>
              <a:t>256 GPUs</a:t>
            </a:r>
            <a:r>
              <a:rPr lang="ja-JP" altLang="en-US" sz="2400" b="1">
                <a:latin typeface="Manrope" pitchFamily="2" charset="0"/>
              </a:rPr>
              <a:t>　</a:t>
            </a:r>
            <a:r>
              <a:rPr kumimoji="1" lang="ja-JP" altLang="en-US" b="1"/>
              <a:t>データ</a:t>
            </a:r>
            <a:r>
              <a:rPr kumimoji="1" lang="en-US" altLang="ja-JP" b="1"/>
              <a:t>&amp;</a:t>
            </a:r>
            <a:r>
              <a:rPr kumimoji="1" lang="ja-JP" altLang="en-US" b="1"/>
              <a:t>テンソル</a:t>
            </a:r>
            <a:r>
              <a:rPr kumimoji="1" lang="en-US" altLang="ja-JP" b="1"/>
              <a:t>&amp;</a:t>
            </a:r>
            <a:r>
              <a:rPr kumimoji="1" lang="ja-JP" altLang="en-US" b="1"/>
              <a:t>パイプラインパラレル</a:t>
            </a:r>
          </a:p>
        </p:txBody>
      </p:sp>
      <p:sp>
        <p:nvSpPr>
          <p:cNvPr id="63" name="正方形/長方形 62">
            <a:extLst>
              <a:ext uri="{FF2B5EF4-FFF2-40B4-BE49-F238E27FC236}">
                <a16:creationId xmlns:a16="http://schemas.microsoft.com/office/drawing/2014/main" id="{35B661F0-D09B-85F5-012F-D9872D0ECBB5}"/>
              </a:ext>
            </a:extLst>
          </p:cNvPr>
          <p:cNvSpPr/>
          <p:nvPr/>
        </p:nvSpPr>
        <p:spPr>
          <a:xfrm>
            <a:off x="807091" y="2027785"/>
            <a:ext cx="10577818" cy="4451737"/>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5C1826AB-8639-90BC-2169-C44839C4F99E}"/>
              </a:ext>
            </a:extLst>
          </p:cNvPr>
          <p:cNvSpPr txBox="1"/>
          <p:nvPr/>
        </p:nvSpPr>
        <p:spPr>
          <a:xfrm>
            <a:off x="946661" y="2180799"/>
            <a:ext cx="1551459" cy="400110"/>
          </a:xfrm>
          <a:prstGeom prst="rect">
            <a:avLst/>
          </a:prstGeom>
          <a:solidFill>
            <a:schemeClr val="accent2">
              <a:lumMod val="40000"/>
              <a:lumOff val="60000"/>
            </a:schemeClr>
          </a:solidFill>
          <a:ln w="31750">
            <a:solidFill>
              <a:schemeClr val="tx1"/>
            </a:solidFill>
          </a:ln>
        </p:spPr>
        <p:txBody>
          <a:bodyPr wrap="square">
            <a:spAutoFit/>
          </a:bodyPr>
          <a:lstStyle/>
          <a:p>
            <a:pPr algn="ctr"/>
            <a:r>
              <a:rPr lang="en-US" altLang="ja-JP" sz="2000" b="1"/>
              <a:t>GPU</a:t>
            </a:r>
            <a:r>
              <a:rPr lang="ja-JP" altLang="en-US" sz="2000" b="1"/>
              <a:t>枚数</a:t>
            </a:r>
          </a:p>
        </p:txBody>
      </p:sp>
      <p:sp>
        <p:nvSpPr>
          <p:cNvPr id="69" name="テキスト ボックス 68">
            <a:extLst>
              <a:ext uri="{FF2B5EF4-FFF2-40B4-BE49-F238E27FC236}">
                <a16:creationId xmlns:a16="http://schemas.microsoft.com/office/drawing/2014/main" id="{45483943-8280-2500-F515-D7B88E9FA478}"/>
              </a:ext>
            </a:extLst>
          </p:cNvPr>
          <p:cNvSpPr txBox="1"/>
          <p:nvPr/>
        </p:nvSpPr>
        <p:spPr>
          <a:xfrm>
            <a:off x="2710151" y="2181620"/>
            <a:ext cx="4815823" cy="400110"/>
          </a:xfrm>
          <a:prstGeom prst="rect">
            <a:avLst/>
          </a:prstGeom>
          <a:solidFill>
            <a:schemeClr val="accent2">
              <a:lumMod val="40000"/>
              <a:lumOff val="60000"/>
            </a:schemeClr>
          </a:solidFill>
          <a:ln w="31750">
            <a:solidFill>
              <a:schemeClr val="tx1"/>
            </a:solidFill>
          </a:ln>
        </p:spPr>
        <p:txBody>
          <a:bodyPr wrap="square">
            <a:spAutoFit/>
          </a:bodyPr>
          <a:lstStyle/>
          <a:p>
            <a:pPr algn="ctr"/>
            <a:r>
              <a:rPr lang="ja-JP" altLang="en-US" sz="2000" b="1"/>
              <a:t>分散処理</a:t>
            </a:r>
          </a:p>
        </p:txBody>
      </p:sp>
      <p:sp>
        <p:nvSpPr>
          <p:cNvPr id="70" name="テキスト ボックス 69">
            <a:extLst>
              <a:ext uri="{FF2B5EF4-FFF2-40B4-BE49-F238E27FC236}">
                <a16:creationId xmlns:a16="http://schemas.microsoft.com/office/drawing/2014/main" id="{4DCF03B9-DFC1-DCB1-04A7-D770370734DD}"/>
              </a:ext>
            </a:extLst>
          </p:cNvPr>
          <p:cNvSpPr txBox="1"/>
          <p:nvPr/>
        </p:nvSpPr>
        <p:spPr>
          <a:xfrm>
            <a:off x="9714412" y="3945376"/>
            <a:ext cx="1519495" cy="400110"/>
          </a:xfrm>
          <a:prstGeom prst="rect">
            <a:avLst/>
          </a:prstGeom>
          <a:solidFill>
            <a:schemeClr val="accent2">
              <a:lumMod val="40000"/>
              <a:lumOff val="60000"/>
            </a:schemeClr>
          </a:solidFill>
          <a:ln w="31750">
            <a:solidFill>
              <a:schemeClr val="tx1"/>
            </a:solidFill>
          </a:ln>
        </p:spPr>
        <p:txBody>
          <a:bodyPr wrap="square">
            <a:spAutoFit/>
          </a:bodyPr>
          <a:lstStyle/>
          <a:p>
            <a:pPr algn="ctr"/>
            <a:r>
              <a:rPr lang="ja-JP" altLang="en-US" sz="2000" b="1"/>
              <a:t>モデルサイズ</a:t>
            </a:r>
          </a:p>
        </p:txBody>
      </p:sp>
      <p:cxnSp>
        <p:nvCxnSpPr>
          <p:cNvPr id="32" name="直線コネクタ 31">
            <a:extLst>
              <a:ext uri="{FF2B5EF4-FFF2-40B4-BE49-F238E27FC236}">
                <a16:creationId xmlns:a16="http://schemas.microsoft.com/office/drawing/2014/main" id="{19A22E15-8B42-B3BF-90F3-55715046CF41}"/>
              </a:ext>
            </a:extLst>
          </p:cNvPr>
          <p:cNvCxnSpPr>
            <a:cxnSpLocks/>
          </p:cNvCxnSpPr>
          <p:nvPr/>
        </p:nvCxnSpPr>
        <p:spPr>
          <a:xfrm>
            <a:off x="7573421" y="2842386"/>
            <a:ext cx="1764059"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604A451-96B8-5D48-9657-BB48E53FD4F4}"/>
              </a:ext>
            </a:extLst>
          </p:cNvPr>
          <p:cNvCxnSpPr>
            <a:cxnSpLocks/>
          </p:cNvCxnSpPr>
          <p:nvPr/>
        </p:nvCxnSpPr>
        <p:spPr>
          <a:xfrm>
            <a:off x="6267897" y="3412838"/>
            <a:ext cx="2486720"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44DE364-46AD-20D0-C502-567BF76C285B}"/>
              </a:ext>
            </a:extLst>
          </p:cNvPr>
          <p:cNvCxnSpPr>
            <a:cxnSpLocks/>
          </p:cNvCxnSpPr>
          <p:nvPr/>
        </p:nvCxnSpPr>
        <p:spPr>
          <a:xfrm>
            <a:off x="4010750" y="3909503"/>
            <a:ext cx="4169025"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7FFE5BD-2AEA-88A9-0A23-7542490B8ABD}"/>
              </a:ext>
            </a:extLst>
          </p:cNvPr>
          <p:cNvCxnSpPr>
            <a:cxnSpLocks/>
          </p:cNvCxnSpPr>
          <p:nvPr/>
        </p:nvCxnSpPr>
        <p:spPr>
          <a:xfrm>
            <a:off x="2710151" y="4345486"/>
            <a:ext cx="4852044"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6E9401C8-0673-217A-CC41-D44118AE807B}"/>
              </a:ext>
            </a:extLst>
          </p:cNvPr>
          <p:cNvCxnSpPr>
            <a:cxnSpLocks/>
            <a:endCxn id="6" idx="0"/>
          </p:cNvCxnSpPr>
          <p:nvPr/>
        </p:nvCxnSpPr>
        <p:spPr>
          <a:xfrm>
            <a:off x="9318343" y="2842386"/>
            <a:ext cx="0" cy="1927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DD62CB01-F4C1-F530-D65E-FB8E0BD2E516}"/>
              </a:ext>
            </a:extLst>
          </p:cNvPr>
          <p:cNvCxnSpPr>
            <a:cxnSpLocks/>
          </p:cNvCxnSpPr>
          <p:nvPr/>
        </p:nvCxnSpPr>
        <p:spPr>
          <a:xfrm>
            <a:off x="8733285" y="3412838"/>
            <a:ext cx="0" cy="82667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ED742E8-1B83-65CC-A486-0BE7DD31AEBC}"/>
              </a:ext>
            </a:extLst>
          </p:cNvPr>
          <p:cNvCxnSpPr>
            <a:cxnSpLocks/>
          </p:cNvCxnSpPr>
          <p:nvPr/>
        </p:nvCxnSpPr>
        <p:spPr>
          <a:xfrm>
            <a:off x="8160700" y="3909503"/>
            <a:ext cx="0" cy="96002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4FC10842-6822-DABF-6D14-7F7595180B0F}"/>
              </a:ext>
            </a:extLst>
          </p:cNvPr>
          <p:cNvCxnSpPr>
            <a:cxnSpLocks/>
          </p:cNvCxnSpPr>
          <p:nvPr/>
        </p:nvCxnSpPr>
        <p:spPr>
          <a:xfrm>
            <a:off x="7562195" y="4321273"/>
            <a:ext cx="0" cy="101356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タイトル 8">
            <a:extLst>
              <a:ext uri="{FF2B5EF4-FFF2-40B4-BE49-F238E27FC236}">
                <a16:creationId xmlns:a16="http://schemas.microsoft.com/office/drawing/2014/main" id="{793483E8-1E13-7B6B-2581-91E05EE95C6E}"/>
              </a:ext>
            </a:extLst>
          </p:cNvPr>
          <p:cNvSpPr>
            <a:spLocks noGrp="1"/>
          </p:cNvSpPr>
          <p:nvPr>
            <p:ph type="title"/>
          </p:nvPr>
        </p:nvSpPr>
        <p:spPr/>
        <p:txBody>
          <a:bodyPr/>
          <a:lstStyle/>
          <a:p>
            <a:r>
              <a:rPr lang="en-US" altLang="ja-JP"/>
              <a:t>LLM</a:t>
            </a:r>
            <a:r>
              <a:rPr lang="ja-JP" altLang="en-US"/>
              <a:t>モデルの一般的なスケールアッププラン</a:t>
            </a:r>
          </a:p>
        </p:txBody>
      </p:sp>
      <p:sp>
        <p:nvSpPr>
          <p:cNvPr id="11" name="コンテンツ プレースホルダー 10">
            <a:extLst>
              <a:ext uri="{FF2B5EF4-FFF2-40B4-BE49-F238E27FC236}">
                <a16:creationId xmlns:a16="http://schemas.microsoft.com/office/drawing/2014/main" id="{9D39D6BB-D95F-1FA1-2931-58B34E2C204A}"/>
              </a:ext>
            </a:extLst>
          </p:cNvPr>
          <p:cNvSpPr>
            <a:spLocks noGrp="1"/>
          </p:cNvSpPr>
          <p:nvPr>
            <p:ph idx="1"/>
          </p:nvPr>
        </p:nvSpPr>
        <p:spPr>
          <a:xfrm>
            <a:off x="354866" y="1128799"/>
            <a:ext cx="11758979" cy="5040000"/>
          </a:xfrm>
        </p:spPr>
        <p:txBody>
          <a:bodyPr/>
          <a:lstStyle/>
          <a:p>
            <a:r>
              <a:rPr lang="ja-JP" altLang="en-US"/>
              <a:t>モデルサイズは小から大へ。スケールアップ時は</a:t>
            </a:r>
            <a:r>
              <a:rPr lang="en-US" altLang="ja-JP"/>
              <a:t>GPU</a:t>
            </a:r>
            <a:r>
              <a:rPr lang="ja-JP" altLang="en-US"/>
              <a:t>枚数を増やし、分散処理活用</a:t>
            </a:r>
            <a:endParaRPr lang="en-US" altLang="ja-JP"/>
          </a:p>
          <a:p>
            <a:pPr marL="0" indent="0">
              <a:buNone/>
            </a:pPr>
            <a:r>
              <a:rPr lang="en-US" altLang="ja-JP" sz="1800" b="1">
                <a:solidFill>
                  <a:schemeClr val="bg1">
                    <a:lumMod val="50000"/>
                  </a:schemeClr>
                </a:solidFill>
              </a:rPr>
              <a:t>※</a:t>
            </a:r>
            <a:r>
              <a:rPr lang="ja-JP" altLang="en-US" sz="1800" b="1">
                <a:solidFill>
                  <a:schemeClr val="bg1">
                    <a:lumMod val="50000"/>
                  </a:schemeClr>
                </a:solidFill>
              </a:rPr>
              <a:t>ディープラーニングの分散処理としてデータパラレルは使ったことあるが、モデルパラレルは使ったことが無い方が多いのでは？</a:t>
            </a:r>
          </a:p>
        </p:txBody>
      </p:sp>
    </p:spTree>
    <p:extLst>
      <p:ext uri="{BB962C8B-B14F-4D97-AF65-F5344CB8AC3E}">
        <p14:creationId xmlns:p14="http://schemas.microsoft.com/office/powerpoint/2010/main" val="321764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キスト, 線画 が含まれている画像&#10;&#10;自動的に生成された説明">
            <a:extLst>
              <a:ext uri="{FF2B5EF4-FFF2-40B4-BE49-F238E27FC236}">
                <a16:creationId xmlns:a16="http://schemas.microsoft.com/office/drawing/2014/main" id="{0FB7B3C9-CC2A-72B9-CE32-C8B39C6FA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529" y="2789568"/>
            <a:ext cx="6083392" cy="3857975"/>
          </a:xfrm>
          <a:prstGeom prst="rect">
            <a:avLst/>
          </a:prstGeom>
        </p:spPr>
      </p:pic>
      <p:sp>
        <p:nvSpPr>
          <p:cNvPr id="4" name="四角形: 角度付き 3">
            <a:extLst>
              <a:ext uri="{FF2B5EF4-FFF2-40B4-BE49-F238E27FC236}">
                <a16:creationId xmlns:a16="http://schemas.microsoft.com/office/drawing/2014/main" id="{8EE6B2E3-3D1D-D25F-48A2-8B4A01DCE9B2}"/>
              </a:ext>
            </a:extLst>
          </p:cNvPr>
          <p:cNvSpPr/>
          <p:nvPr/>
        </p:nvSpPr>
        <p:spPr>
          <a:xfrm>
            <a:off x="1416000" y="1308682"/>
            <a:ext cx="9360000" cy="720000"/>
          </a:xfrm>
          <a:prstGeom prst="beve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FFF00"/>
                </a:solidFill>
                <a:latin typeface="Manrope" pitchFamily="2" charset="0"/>
              </a:rPr>
              <a:t>大量の</a:t>
            </a:r>
            <a:r>
              <a:rPr lang="en-US" altLang="ja-JP" sz="2800" b="1">
                <a:solidFill>
                  <a:srgbClr val="FFFF00"/>
                </a:solidFill>
                <a:latin typeface="Manrope" pitchFamily="2" charset="0"/>
              </a:rPr>
              <a:t>GPU</a:t>
            </a:r>
            <a:r>
              <a:rPr lang="ja-JP" altLang="en-US" sz="2800" b="1">
                <a:latin typeface="Manrope" pitchFamily="2" charset="0"/>
              </a:rPr>
              <a:t>を取り扱うことが課題となります！</a:t>
            </a:r>
            <a:endParaRPr lang="en-US" altLang="ja-JP" sz="2800" b="1">
              <a:latin typeface="Manrope" pitchFamily="2" charset="0"/>
            </a:endParaRPr>
          </a:p>
        </p:txBody>
      </p:sp>
      <p:sp>
        <p:nvSpPr>
          <p:cNvPr id="7" name="テキスト ボックス 6">
            <a:extLst>
              <a:ext uri="{FF2B5EF4-FFF2-40B4-BE49-F238E27FC236}">
                <a16:creationId xmlns:a16="http://schemas.microsoft.com/office/drawing/2014/main" id="{B973146F-45E7-FA87-2588-C85832146536}"/>
              </a:ext>
            </a:extLst>
          </p:cNvPr>
          <p:cNvSpPr txBox="1"/>
          <p:nvPr/>
        </p:nvSpPr>
        <p:spPr>
          <a:xfrm>
            <a:off x="775379" y="3134581"/>
            <a:ext cx="10769600" cy="523220"/>
          </a:xfrm>
          <a:prstGeom prst="rect">
            <a:avLst/>
          </a:prstGeom>
          <a:solidFill>
            <a:schemeClr val="accent5">
              <a:lumMod val="75000"/>
            </a:schemeClr>
          </a:solidFill>
        </p:spPr>
        <p:txBody>
          <a:bodyPr wrap="square" rtlCol="0">
            <a:spAutoFit/>
          </a:bodyPr>
          <a:lstStyle/>
          <a:p>
            <a:r>
              <a:rPr lang="ja-JP" altLang="en-US" sz="2800" b="1">
                <a:solidFill>
                  <a:schemeClr val="bg1"/>
                </a:solidFill>
                <a:latin typeface="Manrope" pitchFamily="2" charset="0"/>
              </a:rPr>
              <a:t>１．</a:t>
            </a:r>
            <a:r>
              <a:rPr lang="en-US" altLang="ja-JP" sz="2800" b="1">
                <a:solidFill>
                  <a:schemeClr val="bg1"/>
                </a:solidFill>
                <a:latin typeface="Manrope" pitchFamily="2" charset="0"/>
              </a:rPr>
              <a:t>【</a:t>
            </a:r>
            <a:r>
              <a:rPr lang="ja-JP" altLang="en-US" sz="2800" b="1">
                <a:solidFill>
                  <a:schemeClr val="bg1"/>
                </a:solidFill>
                <a:latin typeface="Manrope" pitchFamily="2" charset="0"/>
              </a:rPr>
              <a:t>分散処理</a:t>
            </a:r>
            <a:r>
              <a:rPr lang="en-US" altLang="ja-JP" sz="2800" b="1">
                <a:solidFill>
                  <a:schemeClr val="bg1"/>
                </a:solidFill>
                <a:latin typeface="Manrope" pitchFamily="2" charset="0"/>
              </a:rPr>
              <a:t>】</a:t>
            </a:r>
            <a:r>
              <a:rPr lang="ja-JP" altLang="en-US" sz="2800" b="1">
                <a:solidFill>
                  <a:schemeClr val="bg1"/>
                </a:solidFill>
                <a:latin typeface="Manrope" pitchFamily="2" charset="0"/>
              </a:rPr>
              <a:t>　</a:t>
            </a:r>
            <a:r>
              <a:rPr lang="en-US" altLang="ja-JP" sz="2800" b="1">
                <a:solidFill>
                  <a:schemeClr val="bg1"/>
                </a:solidFill>
                <a:latin typeface="Manrope" pitchFamily="2" charset="0"/>
              </a:rPr>
              <a:t>			</a:t>
            </a:r>
            <a:r>
              <a:rPr lang="ja-JP" altLang="en-US" sz="2800" b="1">
                <a:solidFill>
                  <a:schemeClr val="bg1"/>
                </a:solidFill>
                <a:latin typeface="Manrope" pitchFamily="2" charset="0"/>
              </a:rPr>
              <a:t>多様な分散処理と</a:t>
            </a:r>
            <a:r>
              <a:rPr lang="en-US" altLang="ja-JP" sz="2800" b="1">
                <a:solidFill>
                  <a:schemeClr val="bg1"/>
                </a:solidFill>
                <a:latin typeface="Manrope" pitchFamily="2" charset="0"/>
              </a:rPr>
              <a:t>GPU</a:t>
            </a:r>
            <a:r>
              <a:rPr lang="ja-JP" altLang="en-US" sz="2800" b="1">
                <a:solidFill>
                  <a:schemeClr val="bg1"/>
                </a:solidFill>
                <a:latin typeface="Manrope" pitchFamily="2" charset="0"/>
              </a:rPr>
              <a:t>の構成</a:t>
            </a:r>
            <a:endParaRPr lang="en-US" altLang="ja-JP" sz="2800" b="1">
              <a:solidFill>
                <a:schemeClr val="bg1"/>
              </a:solidFill>
              <a:latin typeface="Manrope" pitchFamily="2" charset="0"/>
            </a:endParaRPr>
          </a:p>
        </p:txBody>
      </p:sp>
      <p:sp>
        <p:nvSpPr>
          <p:cNvPr id="9" name="テキスト ボックス 8">
            <a:extLst>
              <a:ext uri="{FF2B5EF4-FFF2-40B4-BE49-F238E27FC236}">
                <a16:creationId xmlns:a16="http://schemas.microsoft.com/office/drawing/2014/main" id="{34E43E45-2DC8-3C00-AECB-4B80DA3014A1}"/>
              </a:ext>
            </a:extLst>
          </p:cNvPr>
          <p:cNvSpPr txBox="1"/>
          <p:nvPr/>
        </p:nvSpPr>
        <p:spPr>
          <a:xfrm>
            <a:off x="775378" y="4287534"/>
            <a:ext cx="10769601" cy="523220"/>
          </a:xfrm>
          <a:prstGeom prst="rect">
            <a:avLst/>
          </a:prstGeom>
          <a:solidFill>
            <a:schemeClr val="accent5">
              <a:lumMod val="75000"/>
            </a:schemeClr>
          </a:solidFill>
        </p:spPr>
        <p:txBody>
          <a:bodyPr wrap="square" rtlCol="0">
            <a:spAutoFit/>
          </a:bodyPr>
          <a:lstStyle/>
          <a:p>
            <a:r>
              <a:rPr lang="ja-JP" altLang="en-US" sz="2800" b="1">
                <a:solidFill>
                  <a:schemeClr val="bg1"/>
                </a:solidFill>
                <a:latin typeface="Manrope" pitchFamily="2" charset="0"/>
              </a:rPr>
              <a:t>３．</a:t>
            </a:r>
            <a:r>
              <a:rPr lang="en-US" altLang="ja-JP" sz="2800" b="1">
                <a:solidFill>
                  <a:schemeClr val="bg1"/>
                </a:solidFill>
                <a:latin typeface="Manrope" pitchFamily="2" charset="0"/>
              </a:rPr>
              <a:t>【</a:t>
            </a:r>
            <a:r>
              <a:rPr lang="ja-JP" altLang="en-US" sz="2800" b="1">
                <a:solidFill>
                  <a:schemeClr val="bg1"/>
                </a:solidFill>
                <a:latin typeface="Manrope" pitchFamily="2" charset="0"/>
              </a:rPr>
              <a:t>問題発生時の切り分け</a:t>
            </a:r>
            <a:r>
              <a:rPr lang="en-US" altLang="ja-JP" sz="2800" b="1">
                <a:solidFill>
                  <a:schemeClr val="bg1"/>
                </a:solidFill>
                <a:latin typeface="Manrope" pitchFamily="2" charset="0"/>
              </a:rPr>
              <a:t>】	</a:t>
            </a:r>
            <a:r>
              <a:rPr lang="ja-JP" altLang="en-US" sz="2800" b="1">
                <a:solidFill>
                  <a:schemeClr val="bg1"/>
                </a:solidFill>
                <a:latin typeface="Manrope" pitchFamily="2" charset="0"/>
              </a:rPr>
              <a:t>停止、パフォーマンス劣化</a:t>
            </a:r>
            <a:endParaRPr kumimoji="1" lang="ja-JP" altLang="en-US" sz="2800">
              <a:solidFill>
                <a:schemeClr val="bg1"/>
              </a:solidFill>
            </a:endParaRPr>
          </a:p>
        </p:txBody>
      </p:sp>
      <p:sp>
        <p:nvSpPr>
          <p:cNvPr id="10" name="テキスト ボックス 9">
            <a:extLst>
              <a:ext uri="{FF2B5EF4-FFF2-40B4-BE49-F238E27FC236}">
                <a16:creationId xmlns:a16="http://schemas.microsoft.com/office/drawing/2014/main" id="{36A407B0-6D10-7272-2DDA-19C7AA568D3B}"/>
              </a:ext>
            </a:extLst>
          </p:cNvPr>
          <p:cNvSpPr txBox="1"/>
          <p:nvPr/>
        </p:nvSpPr>
        <p:spPr>
          <a:xfrm>
            <a:off x="775378" y="3707653"/>
            <a:ext cx="10769601" cy="523220"/>
          </a:xfrm>
          <a:prstGeom prst="rect">
            <a:avLst/>
          </a:prstGeom>
          <a:solidFill>
            <a:schemeClr val="accent5">
              <a:lumMod val="75000"/>
            </a:schemeClr>
          </a:solidFill>
        </p:spPr>
        <p:txBody>
          <a:bodyPr wrap="square" rtlCol="0">
            <a:spAutoFit/>
          </a:bodyPr>
          <a:lstStyle/>
          <a:p>
            <a:r>
              <a:rPr lang="ja-JP" altLang="en-US" sz="2800" b="1">
                <a:solidFill>
                  <a:schemeClr val="bg1"/>
                </a:solidFill>
                <a:latin typeface="+mn-ea"/>
              </a:rPr>
              <a:t>２．</a:t>
            </a:r>
            <a:r>
              <a:rPr lang="en-US" altLang="ja-JP" sz="2800" b="1">
                <a:solidFill>
                  <a:schemeClr val="bg1"/>
                </a:solidFill>
                <a:latin typeface="+mn-ea"/>
              </a:rPr>
              <a:t>【GPU</a:t>
            </a:r>
            <a:r>
              <a:rPr lang="ja-JP" altLang="en-US" sz="2800" b="1">
                <a:solidFill>
                  <a:schemeClr val="bg1"/>
                </a:solidFill>
                <a:latin typeface="+mn-ea"/>
              </a:rPr>
              <a:t>クラスタの構築</a:t>
            </a:r>
            <a:r>
              <a:rPr lang="en-US" altLang="ja-JP" sz="2800" b="1">
                <a:solidFill>
                  <a:schemeClr val="bg1"/>
                </a:solidFill>
                <a:latin typeface="+mn-ea"/>
              </a:rPr>
              <a:t>】</a:t>
            </a:r>
            <a:r>
              <a:rPr lang="ja-JP" altLang="en-US" sz="2800" b="1">
                <a:solidFill>
                  <a:schemeClr val="bg1"/>
                </a:solidFill>
                <a:latin typeface="+mn-ea"/>
              </a:rPr>
              <a:t>　</a:t>
            </a:r>
            <a:r>
              <a:rPr lang="en-US" altLang="ja-JP" sz="2800" b="1">
                <a:solidFill>
                  <a:schemeClr val="bg1"/>
                </a:solidFill>
                <a:latin typeface="+mn-ea"/>
              </a:rPr>
              <a:t>	</a:t>
            </a:r>
            <a:r>
              <a:rPr lang="ja-JP" altLang="en-US" sz="2800" b="1">
                <a:solidFill>
                  <a:schemeClr val="bg1"/>
                </a:solidFill>
                <a:latin typeface="Manrope" pitchFamily="2" charset="0"/>
              </a:rPr>
              <a:t>高速処理のための技術</a:t>
            </a:r>
            <a:endParaRPr lang="en-US" altLang="ja-JP" sz="2000" b="1">
              <a:solidFill>
                <a:schemeClr val="bg1"/>
              </a:solidFill>
              <a:latin typeface="Manrope" pitchFamily="2" charset="0"/>
            </a:endParaRPr>
          </a:p>
        </p:txBody>
      </p:sp>
      <p:sp>
        <p:nvSpPr>
          <p:cNvPr id="12" name="正方形/長方形 11">
            <a:extLst>
              <a:ext uri="{FF2B5EF4-FFF2-40B4-BE49-F238E27FC236}">
                <a16:creationId xmlns:a16="http://schemas.microsoft.com/office/drawing/2014/main" id="{48E0B382-804D-2EEB-C5AC-8CDE0EEF6464}"/>
              </a:ext>
            </a:extLst>
          </p:cNvPr>
          <p:cNvSpPr/>
          <p:nvPr/>
        </p:nvSpPr>
        <p:spPr>
          <a:xfrm>
            <a:off x="647022" y="2965900"/>
            <a:ext cx="11051180" cy="1973506"/>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CF4AB4F-7A16-0A5E-61D0-878D1BAC97B1}"/>
              </a:ext>
            </a:extLst>
          </p:cNvPr>
          <p:cNvSpPr txBox="1"/>
          <p:nvPr/>
        </p:nvSpPr>
        <p:spPr>
          <a:xfrm>
            <a:off x="4951365" y="2588631"/>
            <a:ext cx="1792396" cy="523220"/>
          </a:xfrm>
          <a:prstGeom prst="rect">
            <a:avLst/>
          </a:prstGeom>
          <a:solidFill>
            <a:schemeClr val="bg1"/>
          </a:solidFill>
        </p:spPr>
        <p:txBody>
          <a:bodyPr wrap="square" rtlCol="0">
            <a:spAutoFit/>
          </a:bodyPr>
          <a:lstStyle/>
          <a:p>
            <a:pPr algn="ctr"/>
            <a:r>
              <a:rPr kumimoji="1" lang="ja-JP" altLang="en-US" sz="2800" b="1">
                <a:solidFill>
                  <a:schemeClr val="tx2"/>
                </a:solidFill>
              </a:rPr>
              <a:t>課題</a:t>
            </a:r>
          </a:p>
        </p:txBody>
      </p:sp>
      <p:sp>
        <p:nvSpPr>
          <p:cNvPr id="2" name="タイトル 1">
            <a:extLst>
              <a:ext uri="{FF2B5EF4-FFF2-40B4-BE49-F238E27FC236}">
                <a16:creationId xmlns:a16="http://schemas.microsoft.com/office/drawing/2014/main" id="{BAC920AF-3096-585E-5C0C-FC5D9D103174}"/>
              </a:ext>
            </a:extLst>
          </p:cNvPr>
          <p:cNvSpPr>
            <a:spLocks noGrp="1"/>
          </p:cNvSpPr>
          <p:nvPr>
            <p:ph type="title"/>
          </p:nvPr>
        </p:nvSpPr>
        <p:spPr/>
        <p:txBody>
          <a:bodyPr/>
          <a:lstStyle/>
          <a:p>
            <a:r>
              <a:rPr lang="en-US" altLang="ja-JP"/>
              <a:t>7B</a:t>
            </a:r>
            <a:r>
              <a:rPr lang="ja-JP" altLang="en-US"/>
              <a:t>を超える</a:t>
            </a:r>
            <a:r>
              <a:rPr lang="en-US" altLang="ja-JP"/>
              <a:t>LLM</a:t>
            </a:r>
            <a:r>
              <a:rPr lang="ja-JP" altLang="en-US"/>
              <a:t>の深刻な学習課題</a:t>
            </a:r>
          </a:p>
        </p:txBody>
      </p:sp>
      <p:sp>
        <p:nvSpPr>
          <p:cNvPr id="14" name="テキスト ボックス 13">
            <a:extLst>
              <a:ext uri="{FF2B5EF4-FFF2-40B4-BE49-F238E27FC236}">
                <a16:creationId xmlns:a16="http://schemas.microsoft.com/office/drawing/2014/main" id="{B55CBFDD-AC64-27A1-04D0-03600236872C}"/>
              </a:ext>
            </a:extLst>
          </p:cNvPr>
          <p:cNvSpPr txBox="1"/>
          <p:nvPr/>
        </p:nvSpPr>
        <p:spPr>
          <a:xfrm>
            <a:off x="1764526" y="2083740"/>
            <a:ext cx="8662949" cy="461665"/>
          </a:xfrm>
          <a:prstGeom prst="rect">
            <a:avLst/>
          </a:prstGeom>
          <a:noFill/>
        </p:spPr>
        <p:txBody>
          <a:bodyPr wrap="none" rtlCol="0">
            <a:spAutoFit/>
          </a:bodyPr>
          <a:lstStyle/>
          <a:p>
            <a:r>
              <a:rPr lang="en-US" altLang="ja-JP" sz="2400" b="1">
                <a:solidFill>
                  <a:schemeClr val="bg1">
                    <a:lumMod val="50000"/>
                  </a:schemeClr>
                </a:solidFill>
                <a:latin typeface="Manrope" pitchFamily="2" charset="0"/>
              </a:rPr>
              <a:t>GPU</a:t>
            </a:r>
            <a:r>
              <a:rPr lang="ja-JP" altLang="en-US" sz="2400" b="1">
                <a:solidFill>
                  <a:schemeClr val="bg1">
                    <a:lumMod val="50000"/>
                  </a:schemeClr>
                </a:solidFill>
                <a:latin typeface="Manrope" pitchFamily="2" charset="0"/>
              </a:rPr>
              <a:t>の調達の話ではなく、大量の</a:t>
            </a:r>
            <a:r>
              <a:rPr lang="en-US" altLang="ja-JP" sz="2400" b="1">
                <a:solidFill>
                  <a:schemeClr val="bg1">
                    <a:lumMod val="50000"/>
                  </a:schemeClr>
                </a:solidFill>
                <a:latin typeface="Manrope" pitchFamily="2" charset="0"/>
              </a:rPr>
              <a:t>GPU</a:t>
            </a:r>
            <a:r>
              <a:rPr lang="ja-JP" altLang="en-US" sz="2400" b="1">
                <a:solidFill>
                  <a:schemeClr val="bg1">
                    <a:lumMod val="50000"/>
                  </a:schemeClr>
                </a:solidFill>
                <a:latin typeface="Manrope" pitchFamily="2" charset="0"/>
              </a:rPr>
              <a:t>をどのように制御するかが課題</a:t>
            </a:r>
            <a:endParaRPr lang="en-US" altLang="ja-JP" sz="2400" b="1">
              <a:solidFill>
                <a:schemeClr val="bg1">
                  <a:lumMod val="50000"/>
                </a:schemeClr>
              </a:solidFill>
              <a:latin typeface="Manrope" pitchFamily="2" charset="0"/>
            </a:endParaRPr>
          </a:p>
        </p:txBody>
      </p:sp>
    </p:spTree>
    <p:extLst>
      <p:ext uri="{BB962C8B-B14F-4D97-AF65-F5344CB8AC3E}">
        <p14:creationId xmlns:p14="http://schemas.microsoft.com/office/powerpoint/2010/main" val="115438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90431-08DE-4362-A84F-4E06969BF132}"/>
              </a:ext>
            </a:extLst>
          </p:cNvPr>
          <p:cNvSpPr>
            <a:spLocks noGrp="1"/>
          </p:cNvSpPr>
          <p:nvPr>
            <p:ph type="title"/>
          </p:nvPr>
        </p:nvSpPr>
        <p:spPr>
          <a:xfrm>
            <a:off x="2504052" y="2416284"/>
            <a:ext cx="9364760" cy="1311128"/>
          </a:xfrm>
        </p:spPr>
        <p:txBody>
          <a:bodyPr/>
          <a:lstStyle/>
          <a:p>
            <a:r>
              <a:rPr lang="en-US" altLang="ja-JP" sz="4400">
                <a:solidFill>
                  <a:schemeClr val="tx1"/>
                </a:solidFill>
              </a:rPr>
              <a:t>7B</a:t>
            </a:r>
            <a:r>
              <a:rPr lang="ja-JP" altLang="en-US" sz="4400">
                <a:solidFill>
                  <a:schemeClr val="tx1"/>
                </a:solidFill>
              </a:rPr>
              <a:t>パラメータを超えたモデルサイズから発生する</a:t>
            </a:r>
            <a:r>
              <a:rPr lang="en-US" altLang="ja-JP" sz="4400">
                <a:solidFill>
                  <a:schemeClr val="tx1"/>
                </a:solidFill>
              </a:rPr>
              <a:t>LLM</a:t>
            </a:r>
            <a:r>
              <a:rPr lang="ja-JP" altLang="en-US" sz="4400">
                <a:solidFill>
                  <a:schemeClr val="tx1"/>
                </a:solidFill>
              </a:rPr>
              <a:t>の深刻な学習課題</a:t>
            </a:r>
            <a:endParaRPr lang="en-US" altLang="ja-JP">
              <a:solidFill>
                <a:schemeClr val="tx1"/>
              </a:solidFill>
            </a:endParaRPr>
          </a:p>
        </p:txBody>
      </p:sp>
      <p:sp>
        <p:nvSpPr>
          <p:cNvPr id="4" name="テキスト プレースホルダー 3">
            <a:extLst>
              <a:ext uri="{FF2B5EF4-FFF2-40B4-BE49-F238E27FC236}">
                <a16:creationId xmlns:a16="http://schemas.microsoft.com/office/drawing/2014/main" id="{88A53378-F628-44C9-BC20-DD8FA360C778}"/>
              </a:ext>
            </a:extLst>
          </p:cNvPr>
          <p:cNvSpPr>
            <a:spLocks noGrp="1"/>
          </p:cNvSpPr>
          <p:nvPr>
            <p:ph type="body" idx="1"/>
          </p:nvPr>
        </p:nvSpPr>
        <p:spPr>
          <a:xfrm>
            <a:off x="2038525" y="4114104"/>
            <a:ext cx="9830288" cy="369332"/>
          </a:xfrm>
        </p:spPr>
        <p:txBody>
          <a:bodyPr/>
          <a:lstStyle/>
          <a:p>
            <a:pPr>
              <a:buClr>
                <a:schemeClr val="tx1"/>
              </a:buClr>
            </a:pPr>
            <a:r>
              <a:rPr kumimoji="1" lang="ja-JP" altLang="en-US">
                <a:solidFill>
                  <a:schemeClr val="tx1"/>
                </a:solidFill>
                <a:latin typeface="+mn-ea"/>
              </a:rPr>
              <a:t>巨大</a:t>
            </a:r>
            <a:r>
              <a:rPr kumimoji="1" lang="en-US" altLang="ja-JP">
                <a:solidFill>
                  <a:schemeClr val="tx1"/>
                </a:solidFill>
                <a:latin typeface="+mn-ea"/>
              </a:rPr>
              <a:t>LLM</a:t>
            </a:r>
            <a:r>
              <a:rPr kumimoji="1" lang="ja-JP" altLang="en-US">
                <a:solidFill>
                  <a:schemeClr val="tx1"/>
                </a:solidFill>
                <a:latin typeface="+mn-ea"/>
              </a:rPr>
              <a:t>を利用するにあたり、</a:t>
            </a:r>
            <a:r>
              <a:rPr kumimoji="1" lang="en-US" altLang="ja-JP">
                <a:solidFill>
                  <a:schemeClr val="tx1"/>
                </a:solidFill>
                <a:latin typeface="+mn-ea"/>
              </a:rPr>
              <a:t>3</a:t>
            </a:r>
            <a:r>
              <a:rPr kumimoji="1" lang="ja-JP" altLang="en-US">
                <a:solidFill>
                  <a:schemeClr val="tx1"/>
                </a:solidFill>
                <a:latin typeface="+mn-ea"/>
              </a:rPr>
              <a:t>つの深刻な学習課題について深堀りします</a:t>
            </a:r>
          </a:p>
        </p:txBody>
      </p:sp>
    </p:spTree>
    <p:extLst>
      <p:ext uri="{BB962C8B-B14F-4D97-AF65-F5344CB8AC3E}">
        <p14:creationId xmlns:p14="http://schemas.microsoft.com/office/powerpoint/2010/main" val="69567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B4D80-C2CB-204E-2F5F-2ABB38AFED1B}"/>
              </a:ext>
            </a:extLst>
          </p:cNvPr>
          <p:cNvSpPr>
            <a:spLocks noGrp="1"/>
          </p:cNvSpPr>
          <p:nvPr>
            <p:ph type="title"/>
          </p:nvPr>
        </p:nvSpPr>
        <p:spPr/>
        <p:txBody>
          <a:bodyPr/>
          <a:lstStyle/>
          <a:p>
            <a:r>
              <a:rPr lang="ja-JP" altLang="en-US"/>
              <a:t>お話する課題について</a:t>
            </a:r>
          </a:p>
        </p:txBody>
      </p:sp>
      <p:sp>
        <p:nvSpPr>
          <p:cNvPr id="45" name="テキスト ボックス 44">
            <a:extLst>
              <a:ext uri="{FF2B5EF4-FFF2-40B4-BE49-F238E27FC236}">
                <a16:creationId xmlns:a16="http://schemas.microsoft.com/office/drawing/2014/main" id="{AB1AD5EA-470F-8861-BD94-538ED683F7DB}"/>
              </a:ext>
            </a:extLst>
          </p:cNvPr>
          <p:cNvSpPr txBox="1"/>
          <p:nvPr/>
        </p:nvSpPr>
        <p:spPr>
          <a:xfrm>
            <a:off x="480766" y="1361167"/>
            <a:ext cx="10413657" cy="4524315"/>
          </a:xfrm>
          <a:prstGeom prst="rect">
            <a:avLst/>
          </a:prstGeom>
          <a:noFill/>
        </p:spPr>
        <p:txBody>
          <a:bodyPr wrap="square" rtlCol="0">
            <a:spAutoFit/>
          </a:bodyPr>
          <a:lstStyle/>
          <a:p>
            <a:r>
              <a:rPr kumimoji="0" lang="en-US" altLang="ja-JP" sz="2600" b="1">
                <a:latin typeface="+mn-ea"/>
                <a:cs typeface="Space Grotesk" pitchFamily="2" charset="77"/>
              </a:rPr>
              <a:t>1-1.	</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分散処理</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の課題　</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必要な知識</a:t>
            </a:r>
            <a:r>
              <a:rPr kumimoji="0" lang="en-US" altLang="ja-JP" sz="2600" b="1">
                <a:latin typeface="+mn-ea"/>
                <a:ea typeface="+mn-ea"/>
                <a:cs typeface="Space Grotesk" pitchFamily="2" charset="77"/>
              </a:rPr>
              <a:t>~</a:t>
            </a:r>
          </a:p>
          <a:p>
            <a:r>
              <a:rPr kumimoji="0" lang="en-US" altLang="ja-JP" sz="2800" b="1">
                <a:latin typeface="+mn-ea"/>
                <a:cs typeface="Space Grotesk" pitchFamily="2" charset="77"/>
              </a:rPr>
              <a:t>	</a:t>
            </a:r>
            <a:r>
              <a:rPr kumimoji="0" lang="ja-JP" altLang="en-US" sz="2400">
                <a:latin typeface="+mn-ea"/>
                <a:cs typeface="Space Grotesk" pitchFamily="2" charset="77"/>
              </a:rPr>
              <a:t>分散処理の必要な知識についてお話します</a:t>
            </a:r>
            <a:endParaRPr kumimoji="0" lang="en-US" altLang="ja-JP" sz="2400">
              <a:latin typeface="+mn-ea"/>
              <a:cs typeface="Space Grotesk" pitchFamily="2" charset="77"/>
            </a:endParaRPr>
          </a:p>
          <a:p>
            <a:endParaRPr kumimoji="0" lang="en-US" altLang="ja-JP" sz="2400">
              <a:solidFill>
                <a:schemeClr val="bg1">
                  <a:lumMod val="50000"/>
                </a:schemeClr>
              </a:solidFill>
              <a:latin typeface="+mn-ea"/>
              <a:ea typeface="+mn-ea"/>
              <a:cs typeface="Space Grotesk" pitchFamily="2" charset="77"/>
            </a:endParaRPr>
          </a:p>
          <a:p>
            <a:r>
              <a:rPr kumimoji="0" lang="en-US" altLang="ja-JP" sz="2600" b="1">
                <a:latin typeface="+mn-ea"/>
                <a:cs typeface="Space Grotesk" pitchFamily="2" charset="77"/>
              </a:rPr>
              <a:t>1-2.	</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分散処理</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の課題　</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大量のコード数</a:t>
            </a:r>
            <a:r>
              <a:rPr kumimoji="0" lang="en-US" altLang="ja-JP" sz="2600" b="1">
                <a:latin typeface="+mn-ea"/>
                <a:ea typeface="+mn-ea"/>
                <a:cs typeface="Space Grotesk" pitchFamily="2" charset="77"/>
              </a:rPr>
              <a:t>~</a:t>
            </a:r>
          </a:p>
          <a:p>
            <a:r>
              <a:rPr kumimoji="0" lang="en-US" altLang="ja-JP" sz="2800" b="1">
                <a:latin typeface="+mn-ea"/>
                <a:cs typeface="Space Grotesk" pitchFamily="2" charset="77"/>
              </a:rPr>
              <a:t>	</a:t>
            </a:r>
            <a:r>
              <a:rPr kumimoji="0" lang="ja-JP" altLang="en-US" sz="2400">
                <a:latin typeface="+mn-ea"/>
                <a:cs typeface="Space Grotesk" pitchFamily="2" charset="77"/>
              </a:rPr>
              <a:t>分散処理に必要なコード数についてお話します</a:t>
            </a:r>
            <a:endParaRPr kumimoji="0" lang="en-US" altLang="ja-JP" sz="2400">
              <a:latin typeface="+mn-ea"/>
              <a:ea typeface="+mn-ea"/>
              <a:cs typeface="Space Grotesk" pitchFamily="2" charset="77"/>
            </a:endParaRPr>
          </a:p>
          <a:p>
            <a:endParaRPr kumimoji="0" lang="en-US" altLang="ja-JP" sz="2600" b="1">
              <a:latin typeface="+mn-ea"/>
              <a:ea typeface="+mn-ea"/>
              <a:cs typeface="Space Grotesk" pitchFamily="2" charset="77"/>
            </a:endParaRPr>
          </a:p>
          <a:p>
            <a:r>
              <a:rPr kumimoji="0" lang="en-US" altLang="ja-JP" sz="2600" b="1">
                <a:latin typeface="+mn-ea"/>
                <a:ea typeface="+mn-ea"/>
                <a:cs typeface="Space Grotesk" pitchFamily="2" charset="77"/>
              </a:rPr>
              <a:t>2.	【GPU</a:t>
            </a:r>
            <a:r>
              <a:rPr kumimoji="0" lang="ja-JP" altLang="en-US" sz="2600" b="1">
                <a:latin typeface="+mn-ea"/>
                <a:ea typeface="+mn-ea"/>
                <a:cs typeface="Space Grotesk" pitchFamily="2" charset="77"/>
              </a:rPr>
              <a:t>クラスタの構築</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の課題</a:t>
            </a:r>
            <a:endParaRPr kumimoji="0" lang="en-US" altLang="ja-JP" sz="2600" b="1">
              <a:latin typeface="+mn-ea"/>
              <a:ea typeface="+mn-ea"/>
              <a:cs typeface="Space Grotesk" pitchFamily="2" charset="77"/>
            </a:endParaRPr>
          </a:p>
          <a:p>
            <a:r>
              <a:rPr kumimoji="0" lang="en-US" altLang="ja-JP" sz="2600" b="1">
                <a:latin typeface="+mn-ea"/>
                <a:cs typeface="Space Grotesk" pitchFamily="2" charset="77"/>
              </a:rPr>
              <a:t>	</a:t>
            </a:r>
            <a:r>
              <a:rPr kumimoji="0" lang="ja-JP" altLang="en-US" sz="2400">
                <a:latin typeface="+mn-ea"/>
                <a:ea typeface="+mn-ea"/>
                <a:cs typeface="Space Grotesk" pitchFamily="2" charset="77"/>
              </a:rPr>
              <a:t>分散処理を意識した</a:t>
            </a:r>
            <a:r>
              <a:rPr kumimoji="0" lang="en-US" altLang="ja-JP" sz="2400">
                <a:latin typeface="+mn-ea"/>
                <a:ea typeface="+mn-ea"/>
                <a:cs typeface="Space Grotesk" pitchFamily="2" charset="77"/>
              </a:rPr>
              <a:t>GPU</a:t>
            </a:r>
            <a:r>
              <a:rPr kumimoji="0" lang="ja-JP" altLang="en-US" sz="2400">
                <a:latin typeface="+mn-ea"/>
                <a:ea typeface="+mn-ea"/>
                <a:cs typeface="Space Grotesk" pitchFamily="2" charset="77"/>
              </a:rPr>
              <a:t>クラスタの構築課題についてお話します</a:t>
            </a:r>
            <a:endParaRPr kumimoji="0" lang="en-US" altLang="ja-JP" sz="2400">
              <a:latin typeface="+mn-ea"/>
              <a:ea typeface="+mn-ea"/>
              <a:cs typeface="Space Grotesk" pitchFamily="2" charset="77"/>
            </a:endParaRPr>
          </a:p>
          <a:p>
            <a:endParaRPr kumimoji="0" lang="en-US" altLang="ja-JP" sz="2600" b="1">
              <a:latin typeface="+mn-ea"/>
              <a:ea typeface="+mn-ea"/>
              <a:cs typeface="Space Grotesk" pitchFamily="2" charset="77"/>
            </a:endParaRPr>
          </a:p>
          <a:p>
            <a:r>
              <a:rPr kumimoji="0" lang="en-US" altLang="ja-JP" sz="2600" b="1">
                <a:latin typeface="+mn-ea"/>
                <a:cs typeface="Space Grotesk" pitchFamily="2" charset="77"/>
              </a:rPr>
              <a:t>3.</a:t>
            </a:r>
            <a:r>
              <a:rPr kumimoji="0" lang="en-US" altLang="ja-JP" sz="2600" b="1">
                <a:latin typeface="+mn-ea"/>
                <a:ea typeface="+mn-ea"/>
                <a:cs typeface="Space Grotesk" pitchFamily="2" charset="77"/>
              </a:rPr>
              <a:t>	【</a:t>
            </a:r>
            <a:r>
              <a:rPr kumimoji="0" lang="ja-JP" altLang="en-US" sz="2600" b="1">
                <a:latin typeface="+mn-ea"/>
                <a:ea typeface="+mn-ea"/>
                <a:cs typeface="Space Grotesk" pitchFamily="2" charset="77"/>
              </a:rPr>
              <a:t>問題発生時の切り分け</a:t>
            </a:r>
            <a:r>
              <a:rPr kumimoji="0" lang="en-US" altLang="ja-JP" sz="2600" b="1">
                <a:latin typeface="+mn-ea"/>
                <a:ea typeface="+mn-ea"/>
                <a:cs typeface="Space Grotesk" pitchFamily="2" charset="77"/>
              </a:rPr>
              <a:t>】</a:t>
            </a:r>
            <a:r>
              <a:rPr kumimoji="0" lang="ja-JP" altLang="en-US" sz="2600" b="1">
                <a:latin typeface="+mn-ea"/>
                <a:ea typeface="+mn-ea"/>
                <a:cs typeface="Space Grotesk" pitchFamily="2" charset="77"/>
              </a:rPr>
              <a:t>の課題</a:t>
            </a:r>
            <a:endParaRPr kumimoji="0" lang="en-US" altLang="ja-JP" sz="2600" b="1">
              <a:latin typeface="+mn-ea"/>
              <a:cs typeface="Space Grotesk" pitchFamily="2" charset="77"/>
            </a:endParaRPr>
          </a:p>
          <a:p>
            <a:r>
              <a:rPr kumimoji="0" lang="en-US" altLang="ja-JP" sz="2600" b="1">
                <a:latin typeface="+mn-ea"/>
                <a:cs typeface="Space Grotesk" pitchFamily="2" charset="77"/>
              </a:rPr>
              <a:t>	</a:t>
            </a:r>
            <a:r>
              <a:rPr kumimoji="0" lang="ja-JP" altLang="en-US" sz="2400">
                <a:latin typeface="+mn-ea"/>
                <a:cs typeface="Space Grotesk" pitchFamily="2" charset="77"/>
              </a:rPr>
              <a:t>多数の</a:t>
            </a:r>
            <a:r>
              <a:rPr kumimoji="0" lang="en-US" altLang="ja-JP" sz="2400">
                <a:latin typeface="+mn-ea"/>
                <a:cs typeface="Space Grotesk" pitchFamily="2" charset="77"/>
              </a:rPr>
              <a:t>GPU</a:t>
            </a:r>
            <a:r>
              <a:rPr kumimoji="0" lang="ja-JP" altLang="en-US" sz="2400">
                <a:latin typeface="+mn-ea"/>
                <a:cs typeface="Space Grotesk" pitchFamily="2" charset="77"/>
              </a:rPr>
              <a:t>構成で発生する問題についてお話します</a:t>
            </a:r>
            <a:endParaRPr kumimoji="0" lang="en-US" altLang="ja-JP" sz="2400">
              <a:latin typeface="+mn-ea"/>
              <a:cs typeface="Space Grotesk" pitchFamily="2" charset="77"/>
            </a:endParaRPr>
          </a:p>
        </p:txBody>
      </p:sp>
    </p:spTree>
    <p:extLst>
      <p:ext uri="{BB962C8B-B14F-4D97-AF65-F5344CB8AC3E}">
        <p14:creationId xmlns:p14="http://schemas.microsoft.com/office/powerpoint/2010/main" val="239469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十字形 37">
            <a:extLst>
              <a:ext uri="{FF2B5EF4-FFF2-40B4-BE49-F238E27FC236}">
                <a16:creationId xmlns:a16="http://schemas.microsoft.com/office/drawing/2014/main" id="{99AA9A76-B211-82E7-3A3C-D7C21578A7A0}"/>
              </a:ext>
            </a:extLst>
          </p:cNvPr>
          <p:cNvSpPr/>
          <p:nvPr/>
        </p:nvSpPr>
        <p:spPr>
          <a:xfrm>
            <a:off x="3198867" y="4284526"/>
            <a:ext cx="432000" cy="432000"/>
          </a:xfrm>
          <a:prstGeom prst="plus">
            <a:avLst>
              <a:gd name="adj" fmla="val 38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五方向 4">
            <a:extLst>
              <a:ext uri="{FF2B5EF4-FFF2-40B4-BE49-F238E27FC236}">
                <a16:creationId xmlns:a16="http://schemas.microsoft.com/office/drawing/2014/main" id="{D2566DC9-F55E-4488-07CE-49D5FC29A412}"/>
              </a:ext>
            </a:extLst>
          </p:cNvPr>
          <p:cNvSpPr/>
          <p:nvPr/>
        </p:nvSpPr>
        <p:spPr>
          <a:xfrm>
            <a:off x="354867" y="2260457"/>
            <a:ext cx="6120000" cy="1980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n"/>
            </a:pPr>
            <a:r>
              <a:rPr lang="ja-JP" altLang="en-US" sz="2400" b="1"/>
              <a:t>複数</a:t>
            </a:r>
            <a:r>
              <a:rPr lang="en-US" altLang="ja-JP" sz="2400" b="1"/>
              <a:t>GPU</a:t>
            </a:r>
            <a:r>
              <a:rPr lang="ja-JP" altLang="en-US" sz="2400" b="1"/>
              <a:t>による分散処理</a:t>
            </a:r>
            <a:endParaRPr lang="en-US" altLang="ja-JP" sz="2400" b="1"/>
          </a:p>
          <a:p>
            <a:pPr marL="542925" indent="-342900">
              <a:buFont typeface="Arial" panose="020B0604020202020204" pitchFamily="34" charset="0"/>
              <a:buChar char="•"/>
            </a:pPr>
            <a:r>
              <a:rPr lang="ja-JP" altLang="en-US" sz="2000" b="1"/>
              <a:t>データパラレル</a:t>
            </a:r>
            <a:endParaRPr lang="en-US" altLang="ja-JP" sz="2000" b="1"/>
          </a:p>
          <a:p>
            <a:pPr marL="542925" indent="-342900">
              <a:buFont typeface="Arial" panose="020B0604020202020204" pitchFamily="34" charset="0"/>
              <a:buChar char="•"/>
            </a:pPr>
            <a:r>
              <a:rPr lang="ja-JP" altLang="en-US" sz="2000" b="1"/>
              <a:t>モデルパラレル</a:t>
            </a:r>
            <a:endParaRPr lang="en-US" altLang="ja-JP" sz="2000" b="1"/>
          </a:p>
          <a:p>
            <a:pPr marL="1000125" lvl="1" indent="-342900">
              <a:buFont typeface="Arial" panose="020B0604020202020204" pitchFamily="34" charset="0"/>
              <a:buChar char="•"/>
            </a:pPr>
            <a:r>
              <a:rPr lang="ja-JP" altLang="en-US" sz="2000" b="1"/>
              <a:t>テンソルパラレル</a:t>
            </a:r>
            <a:endParaRPr lang="en-US" altLang="ja-JP" sz="2000" b="1"/>
          </a:p>
          <a:p>
            <a:pPr marL="1000125" lvl="1" indent="-342900">
              <a:buFont typeface="Arial" panose="020B0604020202020204" pitchFamily="34" charset="0"/>
              <a:buChar char="•"/>
            </a:pPr>
            <a:r>
              <a:rPr lang="ja-JP" altLang="en-US" sz="2000" b="1"/>
              <a:t>パイプラインパラレル</a:t>
            </a:r>
            <a:endParaRPr lang="en-US" altLang="ja-JP" sz="2000" b="1"/>
          </a:p>
          <a:p>
            <a:pPr marL="542925" indent="-342900">
              <a:buFont typeface="Arial" panose="020B0604020202020204" pitchFamily="34" charset="0"/>
              <a:buChar char="•"/>
            </a:pPr>
            <a:r>
              <a:rPr lang="en-US" altLang="ja-JP" sz="2000" b="1"/>
              <a:t>Mixture of Export</a:t>
            </a:r>
            <a:r>
              <a:rPr lang="en-US" altLang="ja-JP" sz="1600" b="1"/>
              <a:t>(GPT4</a:t>
            </a:r>
            <a:r>
              <a:rPr lang="ja-JP" altLang="en-US" sz="1600" b="1"/>
              <a:t>で利用</a:t>
            </a:r>
            <a:r>
              <a:rPr lang="en-US" altLang="ja-JP" sz="1600" b="1"/>
              <a:t>?)</a:t>
            </a:r>
            <a:endParaRPr kumimoji="1" lang="ja-JP" altLang="en-US" sz="2400"/>
          </a:p>
        </p:txBody>
      </p:sp>
      <p:sp>
        <p:nvSpPr>
          <p:cNvPr id="6" name="矢印: 五方向 5">
            <a:extLst>
              <a:ext uri="{FF2B5EF4-FFF2-40B4-BE49-F238E27FC236}">
                <a16:creationId xmlns:a16="http://schemas.microsoft.com/office/drawing/2014/main" id="{F1E6630E-0C39-2164-7A66-A762DA725E5B}"/>
              </a:ext>
            </a:extLst>
          </p:cNvPr>
          <p:cNvSpPr/>
          <p:nvPr/>
        </p:nvSpPr>
        <p:spPr>
          <a:xfrm>
            <a:off x="354867" y="4760596"/>
            <a:ext cx="6120000" cy="180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n"/>
            </a:pPr>
            <a:r>
              <a:rPr lang="ja-JP" altLang="en-US" sz="2400" b="1"/>
              <a:t>専門性の高いハードウェア</a:t>
            </a:r>
            <a:endParaRPr lang="en-US" altLang="ja-JP" sz="2400" b="1"/>
          </a:p>
          <a:p>
            <a:pPr marL="342900" indent="-342900">
              <a:buFont typeface="Arial" panose="020B0604020202020204" pitchFamily="34" charset="0"/>
              <a:buChar char="•"/>
            </a:pPr>
            <a:r>
              <a:rPr lang="ja-JP" altLang="en-US" sz="2000" b="1"/>
              <a:t>サーバー</a:t>
            </a:r>
            <a:r>
              <a:rPr lang="en-US" altLang="ja-JP" sz="2000" b="1"/>
              <a:t>	</a:t>
            </a:r>
            <a:r>
              <a:rPr lang="ja-JP" altLang="en-US" sz="2000" b="1"/>
              <a:t>＝　</a:t>
            </a:r>
            <a:r>
              <a:rPr lang="en-US" altLang="ja-JP" sz="2000" b="1"/>
              <a:t>GPU</a:t>
            </a:r>
            <a:r>
              <a:rPr lang="ja-JP" altLang="en-US" sz="2000" b="1"/>
              <a:t>、高スペックサーバー</a:t>
            </a:r>
            <a:endParaRPr lang="en-US" altLang="ja-JP" sz="2000" b="1"/>
          </a:p>
          <a:p>
            <a:pPr marL="342900" indent="-342900">
              <a:buFont typeface="Arial" panose="020B0604020202020204" pitchFamily="34" charset="0"/>
              <a:buChar char="•"/>
            </a:pPr>
            <a:r>
              <a:rPr lang="ja-JP" altLang="en-US" sz="2000" b="1"/>
              <a:t>ネットワーク　</a:t>
            </a:r>
            <a:r>
              <a:rPr lang="en-US" altLang="ja-JP" sz="2000" b="1"/>
              <a:t>	</a:t>
            </a:r>
            <a:r>
              <a:rPr lang="ja-JP" altLang="en-US" sz="2000" b="1"/>
              <a:t>＝　</a:t>
            </a:r>
            <a:r>
              <a:rPr lang="en-US" altLang="ja-JP" sz="2000" b="1"/>
              <a:t>InfiniBand</a:t>
            </a:r>
            <a:r>
              <a:rPr lang="ja-JP" altLang="en-US" sz="2000" b="1"/>
              <a:t>、</a:t>
            </a:r>
            <a:r>
              <a:rPr lang="en-US" altLang="ja-JP" sz="2000" b="1"/>
              <a:t>RoCEv2</a:t>
            </a:r>
          </a:p>
          <a:p>
            <a:pPr marL="342900" indent="-342900">
              <a:buFont typeface="Arial" panose="020B0604020202020204" pitchFamily="34" charset="0"/>
              <a:buChar char="•"/>
            </a:pPr>
            <a:r>
              <a:rPr lang="ja-JP" altLang="en-US" sz="2000" b="1"/>
              <a:t>ストレージ</a:t>
            </a:r>
            <a:r>
              <a:rPr lang="en-US" altLang="ja-JP" sz="2000" b="1"/>
              <a:t>	</a:t>
            </a:r>
            <a:r>
              <a:rPr lang="ja-JP" altLang="en-US" sz="2000" b="1"/>
              <a:t>＝　</a:t>
            </a:r>
            <a:r>
              <a:rPr lang="en-US" altLang="ja-JP" sz="2000" b="1"/>
              <a:t>NFS</a:t>
            </a:r>
            <a:r>
              <a:rPr lang="ja-JP" altLang="en-US" sz="2000" b="1"/>
              <a:t>、</a:t>
            </a:r>
            <a:r>
              <a:rPr lang="en-US" altLang="ja-JP" sz="2000" b="1"/>
              <a:t>GPU Direct</a:t>
            </a:r>
            <a:r>
              <a:rPr lang="ja-JP" altLang="en-US" sz="2000" b="1"/>
              <a:t> </a:t>
            </a:r>
            <a:r>
              <a:rPr lang="en-US" altLang="ja-JP" sz="2000" b="1"/>
              <a:t>Storage</a:t>
            </a:r>
            <a:endParaRPr kumimoji="1" lang="ja-JP" altLang="en-US" sz="2400"/>
          </a:p>
        </p:txBody>
      </p:sp>
      <p:sp>
        <p:nvSpPr>
          <p:cNvPr id="8" name="四角形: 角を丸くする 7">
            <a:extLst>
              <a:ext uri="{FF2B5EF4-FFF2-40B4-BE49-F238E27FC236}">
                <a16:creationId xmlns:a16="http://schemas.microsoft.com/office/drawing/2014/main" id="{4AB54A55-7B7D-533D-8821-D006D10668FA}"/>
              </a:ext>
            </a:extLst>
          </p:cNvPr>
          <p:cNvSpPr/>
          <p:nvPr/>
        </p:nvSpPr>
        <p:spPr>
          <a:xfrm>
            <a:off x="6432075" y="2432734"/>
            <a:ext cx="5580000" cy="3960000"/>
          </a:xfrm>
          <a:prstGeom prst="roundRect">
            <a:avLst>
              <a:gd name="adj" fmla="val 4798"/>
            </a:avLst>
          </a:prstGeom>
          <a:solidFill>
            <a:schemeClr val="bg1">
              <a:lumMod val="95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85750" indent="-285750">
              <a:buFont typeface="Arial" panose="020B0604020202020204" pitchFamily="34" charset="0"/>
              <a:buChar char="•"/>
            </a:pPr>
            <a:r>
              <a:rPr kumimoji="1" lang="ja-JP" altLang="en-US" b="1">
                <a:solidFill>
                  <a:schemeClr val="accent1"/>
                </a:solidFill>
              </a:rPr>
              <a:t>マルチ</a:t>
            </a:r>
            <a:r>
              <a:rPr kumimoji="1" lang="en-US" altLang="ja-JP" b="1">
                <a:solidFill>
                  <a:schemeClr val="accent1"/>
                </a:solidFill>
              </a:rPr>
              <a:t>GPU</a:t>
            </a:r>
            <a:r>
              <a:rPr kumimoji="1" lang="ja-JP" altLang="en-US" b="1">
                <a:solidFill>
                  <a:schemeClr val="accent1"/>
                </a:solidFill>
              </a:rPr>
              <a:t>対応ミドルウェアの知識</a:t>
            </a:r>
          </a:p>
          <a:p>
            <a:r>
              <a:rPr kumimoji="1" lang="ja-JP" altLang="en-US" b="1">
                <a:solidFill>
                  <a:schemeClr val="accent1"/>
                </a:solidFill>
              </a:rPr>
              <a:t>　</a:t>
            </a:r>
            <a:r>
              <a:rPr kumimoji="1" lang="en-US" altLang="ja-JP" b="1">
                <a:solidFill>
                  <a:schemeClr val="accent1"/>
                </a:solidFill>
              </a:rPr>
              <a:t>(DeepSpeed, MegatronLM</a:t>
            </a:r>
            <a:r>
              <a:rPr kumimoji="1" lang="ja-JP" altLang="en-US" b="1">
                <a:solidFill>
                  <a:schemeClr val="accent1"/>
                </a:solidFill>
              </a:rPr>
              <a:t>等</a:t>
            </a:r>
            <a:r>
              <a:rPr kumimoji="1" lang="en-US" altLang="ja-JP" b="1">
                <a:solidFill>
                  <a:schemeClr val="accent1"/>
                </a:solidFill>
              </a:rPr>
              <a:t>)</a:t>
            </a:r>
          </a:p>
          <a:p>
            <a:pPr marL="285750" indent="-285750">
              <a:buFont typeface="Arial" panose="020B0604020202020204" pitchFamily="34" charset="0"/>
              <a:buChar char="•"/>
            </a:pPr>
            <a:endParaRPr kumimoji="1" lang="en-US" altLang="ja-JP" b="1">
              <a:solidFill>
                <a:schemeClr val="accent1"/>
              </a:solidFill>
            </a:endParaRPr>
          </a:p>
          <a:p>
            <a:pPr marL="285750" indent="-285750">
              <a:buFont typeface="Arial" panose="020B0604020202020204" pitchFamily="34" charset="0"/>
              <a:buChar char="•"/>
            </a:pPr>
            <a:r>
              <a:rPr kumimoji="1" lang="ja-JP" altLang="en-US" b="1">
                <a:solidFill>
                  <a:schemeClr val="accent1"/>
                </a:solidFill>
              </a:rPr>
              <a:t>分散処理による最適化の知識</a:t>
            </a:r>
          </a:p>
          <a:p>
            <a:pPr marL="285750" indent="-285750">
              <a:buFont typeface="Arial" panose="020B0604020202020204" pitchFamily="34" charset="0"/>
              <a:buChar char="•"/>
            </a:pPr>
            <a:endParaRPr kumimoji="1" lang="ja-JP" altLang="en-US" b="1">
              <a:solidFill>
                <a:schemeClr val="accent1"/>
              </a:solidFill>
            </a:endParaRPr>
          </a:p>
          <a:p>
            <a:pPr marL="285750" indent="-285750">
              <a:buFont typeface="Arial" panose="020B0604020202020204" pitchFamily="34" charset="0"/>
              <a:buChar char="•"/>
            </a:pPr>
            <a:r>
              <a:rPr kumimoji="1" lang="ja-JP" altLang="en-US" b="1">
                <a:solidFill>
                  <a:schemeClr val="accent1"/>
                </a:solidFill>
              </a:rPr>
              <a:t>分散処理によるハイパーパラメータ調整の知識</a:t>
            </a:r>
          </a:p>
          <a:p>
            <a:pPr marL="285750" indent="-285750">
              <a:buFont typeface="Arial" panose="020B0604020202020204" pitchFamily="34" charset="0"/>
              <a:buChar char="•"/>
            </a:pPr>
            <a:endParaRPr kumimoji="1" lang="ja-JP" altLang="en-US" b="1">
              <a:solidFill>
                <a:schemeClr val="accent1"/>
              </a:solidFill>
            </a:endParaRPr>
          </a:p>
          <a:p>
            <a:pPr marL="285750" indent="-285750">
              <a:buFont typeface="Arial" panose="020B0604020202020204" pitchFamily="34" charset="0"/>
              <a:buChar char="•"/>
            </a:pPr>
            <a:r>
              <a:rPr kumimoji="1" lang="ja-JP" altLang="en-US" b="1">
                <a:solidFill>
                  <a:schemeClr val="accent1"/>
                </a:solidFill>
              </a:rPr>
              <a:t>大量のデータセットを取り扱うためのサーバー知識</a:t>
            </a:r>
          </a:p>
          <a:p>
            <a:pPr marL="285750" indent="-285750">
              <a:buFont typeface="Arial" panose="020B0604020202020204" pitchFamily="34" charset="0"/>
              <a:buChar char="•"/>
            </a:pPr>
            <a:endParaRPr kumimoji="1" lang="ja-JP" altLang="en-US" b="1">
              <a:solidFill>
                <a:schemeClr val="accent1"/>
              </a:solidFill>
            </a:endParaRPr>
          </a:p>
          <a:p>
            <a:pPr marL="285750" indent="-285750">
              <a:buFont typeface="Arial" panose="020B0604020202020204" pitchFamily="34" charset="0"/>
              <a:buChar char="•"/>
            </a:pPr>
            <a:r>
              <a:rPr kumimoji="1" lang="en-US" altLang="ja-JP" b="1">
                <a:solidFill>
                  <a:schemeClr val="accent1"/>
                </a:solidFill>
              </a:rPr>
              <a:t>GPU</a:t>
            </a:r>
            <a:r>
              <a:rPr kumimoji="1" lang="ja-JP" altLang="en-US" b="1">
                <a:solidFill>
                  <a:schemeClr val="accent1"/>
                </a:solidFill>
              </a:rPr>
              <a:t>サーバー間の高速ネットワークを構築する知識</a:t>
            </a:r>
          </a:p>
          <a:p>
            <a:pPr marL="285750" indent="-285750">
              <a:buFont typeface="Arial" panose="020B0604020202020204" pitchFamily="34" charset="0"/>
              <a:buChar char="•"/>
            </a:pPr>
            <a:endParaRPr kumimoji="1" lang="ja-JP" altLang="en-US" b="1">
              <a:solidFill>
                <a:schemeClr val="accent1"/>
              </a:solidFill>
            </a:endParaRPr>
          </a:p>
          <a:p>
            <a:pPr marL="285750" indent="-285750">
              <a:buFont typeface="Arial" panose="020B0604020202020204" pitchFamily="34" charset="0"/>
              <a:buChar char="•"/>
            </a:pPr>
            <a:r>
              <a:rPr kumimoji="1" lang="en-US" altLang="ja-JP" b="1">
                <a:solidFill>
                  <a:schemeClr val="accent1"/>
                </a:solidFill>
              </a:rPr>
              <a:t>GPU</a:t>
            </a:r>
            <a:r>
              <a:rPr kumimoji="1" lang="ja-JP" altLang="en-US" b="1">
                <a:solidFill>
                  <a:schemeClr val="accent1"/>
                </a:solidFill>
              </a:rPr>
              <a:t>サーバー間で共有するストレージを構築する知識</a:t>
            </a:r>
          </a:p>
          <a:p>
            <a:pPr marL="285750" indent="-285750">
              <a:buFont typeface="Arial" panose="020B0604020202020204" pitchFamily="34" charset="0"/>
              <a:buChar char="•"/>
            </a:pPr>
            <a:endParaRPr kumimoji="1" lang="ja-JP" altLang="en-US" b="1">
              <a:solidFill>
                <a:schemeClr val="accent1"/>
              </a:solidFill>
            </a:endParaRPr>
          </a:p>
        </p:txBody>
      </p:sp>
      <p:sp>
        <p:nvSpPr>
          <p:cNvPr id="4" name="テキスト ボックス 11">
            <a:extLst>
              <a:ext uri="{FF2B5EF4-FFF2-40B4-BE49-F238E27FC236}">
                <a16:creationId xmlns:a16="http://schemas.microsoft.com/office/drawing/2014/main" id="{F7405E4A-666D-D500-6748-6EF50122D8A8}"/>
              </a:ext>
            </a:extLst>
          </p:cNvPr>
          <p:cNvSpPr txBox="1"/>
          <p:nvPr/>
        </p:nvSpPr>
        <p:spPr>
          <a:xfrm>
            <a:off x="7975580" y="1737237"/>
            <a:ext cx="2492990" cy="523220"/>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b="1" u="sng">
                <a:solidFill>
                  <a:schemeClr val="accent1"/>
                </a:solidFill>
              </a:rPr>
              <a:t>要求される知識</a:t>
            </a:r>
            <a:endParaRPr lang="en-US" altLang="ja-JP" sz="2800" b="1" u="sng">
              <a:solidFill>
                <a:schemeClr val="accent1"/>
              </a:solidFill>
            </a:endParaRPr>
          </a:p>
        </p:txBody>
      </p:sp>
      <p:sp>
        <p:nvSpPr>
          <p:cNvPr id="2" name="タイトル 1">
            <a:extLst>
              <a:ext uri="{FF2B5EF4-FFF2-40B4-BE49-F238E27FC236}">
                <a16:creationId xmlns:a16="http://schemas.microsoft.com/office/drawing/2014/main" id="{D37F8DBA-282E-3E4A-979F-798F8DF8B194}"/>
              </a:ext>
            </a:extLst>
          </p:cNvPr>
          <p:cNvSpPr>
            <a:spLocks noGrp="1"/>
          </p:cNvSpPr>
          <p:nvPr>
            <p:ph type="title"/>
          </p:nvPr>
        </p:nvSpPr>
        <p:spPr/>
        <p:txBody>
          <a:bodyPr/>
          <a:lstStyle/>
          <a:p>
            <a:r>
              <a:rPr lang="en-US" altLang="ja-JP"/>
              <a:t>1-1</a:t>
            </a:r>
            <a:r>
              <a:rPr lang="ja-JP" altLang="en-US"/>
              <a:t>．</a:t>
            </a:r>
            <a:r>
              <a:rPr lang="en-US" altLang="ja-JP"/>
              <a:t>【</a:t>
            </a:r>
            <a:r>
              <a:rPr lang="ja-JP" altLang="en-US"/>
              <a:t>分散処理</a:t>
            </a:r>
            <a:r>
              <a:rPr lang="en-US" altLang="ja-JP"/>
              <a:t>】</a:t>
            </a:r>
            <a:r>
              <a:rPr lang="ja-JP" altLang="en-US"/>
              <a:t>の課題　</a:t>
            </a:r>
            <a:r>
              <a:rPr lang="en-US" altLang="ja-JP"/>
              <a:t>~</a:t>
            </a:r>
            <a:r>
              <a:rPr lang="ja-JP" altLang="en-US"/>
              <a:t>必要な知識</a:t>
            </a:r>
            <a:r>
              <a:rPr lang="en-US" altLang="ja-JP"/>
              <a:t>~</a:t>
            </a:r>
            <a:endParaRPr lang="ja-JP" altLang="en-US"/>
          </a:p>
        </p:txBody>
      </p:sp>
      <p:sp>
        <p:nvSpPr>
          <p:cNvPr id="7" name="コンテンツ プレースホルダー 6">
            <a:extLst>
              <a:ext uri="{FF2B5EF4-FFF2-40B4-BE49-F238E27FC236}">
                <a16:creationId xmlns:a16="http://schemas.microsoft.com/office/drawing/2014/main" id="{FF0C7012-C6A3-BC04-2D35-796BDC63E9DD}"/>
              </a:ext>
            </a:extLst>
          </p:cNvPr>
          <p:cNvSpPr>
            <a:spLocks noGrp="1"/>
          </p:cNvSpPr>
          <p:nvPr>
            <p:ph idx="1"/>
          </p:nvPr>
        </p:nvSpPr>
        <p:spPr>
          <a:xfrm>
            <a:off x="354866" y="1128799"/>
            <a:ext cx="11837133" cy="5040000"/>
          </a:xfrm>
        </p:spPr>
        <p:txBody>
          <a:bodyPr/>
          <a:lstStyle/>
          <a:p>
            <a:r>
              <a:rPr lang="ja-JP" altLang="en-US"/>
              <a:t>高度な分散処理には</a:t>
            </a:r>
            <a:r>
              <a:rPr lang="en-US" altLang="ja-JP"/>
              <a:t>AI</a:t>
            </a:r>
            <a:r>
              <a:rPr lang="ja-JP" altLang="en-US"/>
              <a:t>インフラの知識も必要。</a:t>
            </a:r>
            <a:r>
              <a:rPr lang="en-US" altLang="ja-JP"/>
              <a:t>LLM</a:t>
            </a:r>
            <a:r>
              <a:rPr lang="ja-JP" altLang="en-US"/>
              <a:t>研究者にとっては専門外となる場合も</a:t>
            </a:r>
            <a:endParaRPr lang="en-US" altLang="ja-JP"/>
          </a:p>
          <a:p>
            <a:endParaRPr lang="ja-JP" altLang="en-US"/>
          </a:p>
        </p:txBody>
      </p:sp>
      <p:sp>
        <p:nvSpPr>
          <p:cNvPr id="17" name="テキスト ボックス 11">
            <a:extLst>
              <a:ext uri="{FF2B5EF4-FFF2-40B4-BE49-F238E27FC236}">
                <a16:creationId xmlns:a16="http://schemas.microsoft.com/office/drawing/2014/main" id="{2E292E50-E2E8-1A37-DB75-CF3DBB3D4D7F}"/>
              </a:ext>
            </a:extLst>
          </p:cNvPr>
          <p:cNvSpPr txBox="1"/>
          <p:nvPr/>
        </p:nvSpPr>
        <p:spPr>
          <a:xfrm>
            <a:off x="1607321" y="1737237"/>
            <a:ext cx="3615092" cy="523220"/>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b="1" u="sng">
                <a:solidFill>
                  <a:schemeClr val="accent1"/>
                </a:solidFill>
              </a:rPr>
              <a:t>分散処理で用いる技術</a:t>
            </a:r>
            <a:endParaRPr lang="en-US" altLang="ja-JP" sz="2800" b="1" u="sng">
              <a:solidFill>
                <a:schemeClr val="accent1"/>
              </a:solidFill>
            </a:endParaRPr>
          </a:p>
        </p:txBody>
      </p:sp>
    </p:spTree>
    <p:extLst>
      <p:ext uri="{BB962C8B-B14F-4D97-AF65-F5344CB8AC3E}">
        <p14:creationId xmlns:p14="http://schemas.microsoft.com/office/powerpoint/2010/main" val="55025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0">
            <a:extLst>
              <a:ext uri="{FF2B5EF4-FFF2-40B4-BE49-F238E27FC236}">
                <a16:creationId xmlns:a16="http://schemas.microsoft.com/office/drawing/2014/main" id="{D57B8306-CC43-ECDD-0D22-482F6FD64AD9}"/>
              </a:ext>
            </a:extLst>
          </p:cNvPr>
          <p:cNvSpPr txBox="1"/>
          <p:nvPr/>
        </p:nvSpPr>
        <p:spPr>
          <a:xfrm>
            <a:off x="8406904" y="3216504"/>
            <a:ext cx="3240000" cy="3328860"/>
          </a:xfrm>
          <a:prstGeom prst="rect">
            <a:avLst/>
          </a:prstGeom>
          <a:solidFill>
            <a:schemeClr val="tx2">
              <a:lumMod val="75000"/>
            </a:schemeClr>
          </a:solidFill>
        </p:spPr>
        <p:txBody>
          <a:bodyPr wrap="square">
            <a:spAutoFit/>
          </a:bodyPr>
          <a:lstStyle/>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Python		18395</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C/C++ 		1118</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C++		649</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CUDA		220</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HTML		107</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Bourne Shell	9</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make		7</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Markdown		1</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Text		1</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a:t>
            </a:r>
          </a:p>
          <a:p>
            <a:pPr>
              <a:lnSpc>
                <a:spcPct val="110000"/>
              </a:lnSpc>
            </a:pPr>
            <a:r>
              <a:rPr lang="en-US" sz="1600" b="1">
                <a:solidFill>
                  <a:schemeClr val="bg1"/>
                </a:solidFill>
                <a:effectLst>
                  <a:outerShdw blurRad="50800" dist="38100" dir="2700000" algn="tl" rotWithShape="0">
                    <a:prstClr val="black">
                      <a:alpha val="40000"/>
                    </a:prstClr>
                  </a:outerShdw>
                </a:effectLst>
                <a:latin typeface="Monaco" pitchFamily="2" charset="77"/>
              </a:rPr>
              <a:t>Total		20507</a:t>
            </a:r>
          </a:p>
          <a:p>
            <a:pPr>
              <a:lnSpc>
                <a:spcPct val="110000"/>
              </a:lnSpc>
            </a:pPr>
            <a:r>
              <a:rPr lang="en-US" sz="1600">
                <a:solidFill>
                  <a:schemeClr val="bg1"/>
                </a:solidFill>
                <a:effectLst>
                  <a:outerShdw blurRad="50800" dist="38100" dir="2700000" algn="tl" rotWithShape="0">
                    <a:prstClr val="black">
                      <a:alpha val="40000"/>
                    </a:prstClr>
                  </a:outerShdw>
                </a:effectLst>
                <a:latin typeface="Monaco" pitchFamily="2" charset="77"/>
              </a:rPr>
              <a:t>----------------------------</a:t>
            </a:r>
            <a:endParaRPr lang="en-US" sz="1300">
              <a:solidFill>
                <a:schemeClr val="bg1"/>
              </a:solidFill>
              <a:effectLst>
                <a:outerShdw blurRad="50800" dist="38100" dir="2700000" algn="tl" rotWithShape="0">
                  <a:prstClr val="black">
                    <a:alpha val="40000"/>
                  </a:prstClr>
                </a:outerShdw>
              </a:effectLst>
              <a:latin typeface="Monaco" pitchFamily="2" charset="77"/>
            </a:endParaRPr>
          </a:p>
        </p:txBody>
      </p:sp>
      <p:sp>
        <p:nvSpPr>
          <p:cNvPr id="16" name="スクロール: 横 15">
            <a:extLst>
              <a:ext uri="{FF2B5EF4-FFF2-40B4-BE49-F238E27FC236}">
                <a16:creationId xmlns:a16="http://schemas.microsoft.com/office/drawing/2014/main" id="{453FFCA1-101F-1C95-CED0-B08A1DE2342E}"/>
              </a:ext>
            </a:extLst>
          </p:cNvPr>
          <p:cNvSpPr/>
          <p:nvPr/>
        </p:nvSpPr>
        <p:spPr>
          <a:xfrm>
            <a:off x="431704" y="1643551"/>
            <a:ext cx="11520000" cy="1440000"/>
          </a:xfrm>
          <a:prstGeom prst="horizontalScroll">
            <a:avLst>
              <a:gd name="adj" fmla="val 4287"/>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10000"/>
              </a:lnSpc>
              <a:buFont typeface="Wingdings" panose="05000000000000000000" pitchFamily="2" charset="2"/>
              <a:buChar char="l"/>
            </a:pPr>
            <a:r>
              <a:rPr lang="ja-JP" altLang="en-US" b="1">
                <a:solidFill>
                  <a:schemeClr val="tx1"/>
                </a:solidFill>
                <a:latin typeface="+mn-ea"/>
                <a:cs typeface="Arial"/>
              </a:rPr>
              <a:t>大量のマルチ</a:t>
            </a:r>
            <a:r>
              <a:rPr lang="en-US" altLang="ja-JP" b="1">
                <a:solidFill>
                  <a:schemeClr val="tx1"/>
                </a:solidFill>
                <a:latin typeface="+mn-ea"/>
                <a:cs typeface="Arial"/>
              </a:rPr>
              <a:t>GPU</a:t>
            </a:r>
            <a:r>
              <a:rPr lang="ja-JP" altLang="en-US" b="1">
                <a:solidFill>
                  <a:schemeClr val="tx1"/>
                </a:solidFill>
                <a:latin typeface="+mn-ea"/>
                <a:cs typeface="Arial"/>
              </a:rPr>
              <a:t>対応コードの使い方を学ぶ</a:t>
            </a:r>
            <a:endParaRPr lang="en-US" altLang="ja-JP" b="1">
              <a:solidFill>
                <a:schemeClr val="tx1"/>
              </a:solidFill>
              <a:latin typeface="+mn-ea"/>
              <a:cs typeface="Arial"/>
            </a:endParaRPr>
          </a:p>
          <a:p>
            <a:pPr marL="342900" indent="-342900">
              <a:lnSpc>
                <a:spcPct val="110000"/>
              </a:lnSpc>
              <a:buFont typeface="Wingdings" panose="05000000000000000000" pitchFamily="2" charset="2"/>
              <a:buChar char="l"/>
            </a:pPr>
            <a:r>
              <a:rPr lang="en-US" altLang="ja-JP" b="1">
                <a:solidFill>
                  <a:schemeClr val="tx1"/>
                </a:solidFill>
                <a:effectLst/>
                <a:latin typeface="+mn-ea"/>
                <a:cs typeface="ＭＳ Ｐゴシック" panose="020B0600070205080204" pitchFamily="50" charset="-128"/>
              </a:rPr>
              <a:t>Python</a:t>
            </a:r>
            <a:r>
              <a:rPr lang="ja-JP" altLang="ja-JP" b="1">
                <a:solidFill>
                  <a:schemeClr val="tx1"/>
                </a:solidFill>
                <a:effectLst/>
                <a:latin typeface="+mn-ea"/>
                <a:cs typeface="ＭＳ Ｐゴシック" panose="020B0600070205080204" pitchFamily="50" charset="-128"/>
              </a:rPr>
              <a:t>だけではなく、</a:t>
            </a:r>
            <a:r>
              <a:rPr lang="en-US" altLang="ja-JP" b="1">
                <a:solidFill>
                  <a:schemeClr val="tx1"/>
                </a:solidFill>
                <a:effectLst/>
                <a:latin typeface="+mn-ea"/>
                <a:cs typeface="ＭＳ Ｐゴシック" panose="020B0600070205080204" pitchFamily="50" charset="-128"/>
              </a:rPr>
              <a:t>C</a:t>
            </a:r>
            <a:r>
              <a:rPr lang="ja-JP" altLang="ja-JP" b="1">
                <a:solidFill>
                  <a:schemeClr val="tx1"/>
                </a:solidFill>
                <a:effectLst/>
                <a:latin typeface="+mn-ea"/>
                <a:cs typeface="ＭＳ Ｐゴシック" panose="020B0600070205080204" pitchFamily="50" charset="-128"/>
              </a:rPr>
              <a:t>、</a:t>
            </a:r>
            <a:r>
              <a:rPr lang="en-US" altLang="ja-JP" b="1">
                <a:solidFill>
                  <a:schemeClr val="tx1"/>
                </a:solidFill>
                <a:effectLst/>
                <a:latin typeface="+mn-ea"/>
                <a:cs typeface="ＭＳ Ｐゴシック" panose="020B0600070205080204" pitchFamily="50" charset="-128"/>
              </a:rPr>
              <a:t> C++</a:t>
            </a:r>
            <a:r>
              <a:rPr lang="ja-JP" altLang="ja-JP" b="1">
                <a:solidFill>
                  <a:schemeClr val="tx1"/>
                </a:solidFill>
                <a:effectLst/>
                <a:latin typeface="+mn-ea"/>
                <a:cs typeface="ＭＳ Ｐゴシック" panose="020B0600070205080204" pitchFamily="50" charset="-128"/>
              </a:rPr>
              <a:t>、</a:t>
            </a:r>
            <a:r>
              <a:rPr lang="en-US" altLang="ja-JP" b="1">
                <a:solidFill>
                  <a:schemeClr val="tx1"/>
                </a:solidFill>
                <a:effectLst/>
                <a:latin typeface="+mn-ea"/>
                <a:cs typeface="ＭＳ Ｐゴシック" panose="020B0600070205080204" pitchFamily="50" charset="-128"/>
              </a:rPr>
              <a:t>Cuda</a:t>
            </a:r>
            <a:r>
              <a:rPr lang="ja-JP" altLang="ja-JP" b="1">
                <a:solidFill>
                  <a:schemeClr val="tx1"/>
                </a:solidFill>
                <a:effectLst/>
                <a:latin typeface="+mn-ea"/>
                <a:cs typeface="ＭＳ Ｐゴシック" panose="020B0600070205080204" pitchFamily="50" charset="-128"/>
              </a:rPr>
              <a:t>等複数コードの記述（知識）が必要</a:t>
            </a:r>
            <a:endParaRPr lang="en-US" altLang="ja-JP" b="1">
              <a:solidFill>
                <a:schemeClr val="tx1"/>
              </a:solidFill>
              <a:latin typeface="+mn-ea"/>
              <a:cs typeface="Arial"/>
            </a:endParaRPr>
          </a:p>
          <a:p>
            <a:pPr marL="342900" indent="-342900">
              <a:lnSpc>
                <a:spcPct val="110000"/>
              </a:lnSpc>
              <a:buFont typeface="Wingdings" panose="05000000000000000000" pitchFamily="2" charset="2"/>
              <a:buChar char="l"/>
            </a:pPr>
            <a:r>
              <a:rPr lang="en-US" altLang="ja-JP" b="1">
                <a:solidFill>
                  <a:schemeClr val="tx1"/>
                </a:solidFill>
                <a:latin typeface="+mn-ea"/>
                <a:cs typeface="Arial"/>
              </a:rPr>
              <a:t>HW</a:t>
            </a:r>
            <a:r>
              <a:rPr lang="ja-JP" altLang="en-US" b="1">
                <a:solidFill>
                  <a:schemeClr val="tx1"/>
                </a:solidFill>
                <a:latin typeface="+mn-ea"/>
                <a:cs typeface="Arial"/>
              </a:rPr>
              <a:t>を理解した効果的な分散処理の検討（モデルサイズ、クラスタサイズ、ノード間の接続性</a:t>
            </a:r>
            <a:r>
              <a:rPr lang="en-US" altLang="ja-JP" b="1">
                <a:solidFill>
                  <a:schemeClr val="tx1"/>
                </a:solidFill>
                <a:latin typeface="+mn-ea"/>
                <a:cs typeface="Arial"/>
              </a:rPr>
              <a:t>/</a:t>
            </a:r>
            <a:r>
              <a:rPr lang="ja-JP" altLang="en-US" b="1">
                <a:solidFill>
                  <a:schemeClr val="tx1"/>
                </a:solidFill>
                <a:latin typeface="+mn-ea"/>
                <a:cs typeface="Arial"/>
              </a:rPr>
              <a:t>相互作用） </a:t>
            </a:r>
            <a:endParaRPr lang="en-US" altLang="ja-JP">
              <a:solidFill>
                <a:schemeClr val="tx1"/>
              </a:solidFill>
              <a:latin typeface="+mn-ea"/>
              <a:cs typeface="Arial"/>
            </a:endParaRPr>
          </a:p>
          <a:p>
            <a:pPr marL="342900" indent="-342900">
              <a:lnSpc>
                <a:spcPct val="110000"/>
              </a:lnSpc>
              <a:buFont typeface="Wingdings" panose="05000000000000000000" pitchFamily="2" charset="2"/>
              <a:buChar char="l"/>
            </a:pPr>
            <a:r>
              <a:rPr lang="ja-JP" altLang="en-US" b="1">
                <a:solidFill>
                  <a:schemeClr val="tx1"/>
                </a:solidFill>
                <a:latin typeface="+mn-ea"/>
                <a:cs typeface="Arial"/>
              </a:rPr>
              <a:t>チェックポイントの取得などの実行計画を考慮する</a:t>
            </a:r>
            <a:endParaRPr lang="en-US" altLang="ja-JP" b="1">
              <a:solidFill>
                <a:schemeClr val="tx1"/>
              </a:solidFill>
              <a:latin typeface="+mn-ea"/>
              <a:cs typeface="Arial"/>
            </a:endParaRPr>
          </a:p>
        </p:txBody>
      </p:sp>
      <p:sp>
        <p:nvSpPr>
          <p:cNvPr id="13" name="タイトル 12">
            <a:extLst>
              <a:ext uri="{FF2B5EF4-FFF2-40B4-BE49-F238E27FC236}">
                <a16:creationId xmlns:a16="http://schemas.microsoft.com/office/drawing/2014/main" id="{D8DB7582-3038-3957-AABE-E195CBA3DBD8}"/>
              </a:ext>
            </a:extLst>
          </p:cNvPr>
          <p:cNvSpPr>
            <a:spLocks noGrp="1"/>
          </p:cNvSpPr>
          <p:nvPr>
            <p:ph type="title"/>
          </p:nvPr>
        </p:nvSpPr>
        <p:spPr/>
        <p:txBody>
          <a:bodyPr/>
          <a:lstStyle/>
          <a:p>
            <a:r>
              <a:rPr lang="en-US" altLang="ja-JP"/>
              <a:t>1-2</a:t>
            </a:r>
            <a:r>
              <a:rPr lang="ja-JP" altLang="en-US"/>
              <a:t>．</a:t>
            </a:r>
            <a:r>
              <a:rPr lang="en-US" altLang="ja-JP"/>
              <a:t>【</a:t>
            </a:r>
            <a:r>
              <a:rPr lang="ja-JP" altLang="en-US"/>
              <a:t>分散処理</a:t>
            </a:r>
            <a:r>
              <a:rPr lang="en-US" altLang="ja-JP"/>
              <a:t>】</a:t>
            </a:r>
            <a:r>
              <a:rPr lang="ja-JP" altLang="en-US"/>
              <a:t>の課題　</a:t>
            </a:r>
            <a:r>
              <a:rPr lang="en-US" altLang="ja-JP"/>
              <a:t> ~</a:t>
            </a:r>
            <a:r>
              <a:rPr lang="ja-JP" altLang="en-US"/>
              <a:t>大量のコード数</a:t>
            </a:r>
            <a:r>
              <a:rPr lang="en-US" altLang="ja-JP"/>
              <a:t>~</a:t>
            </a:r>
            <a:endParaRPr lang="ja-JP" altLang="en-US"/>
          </a:p>
        </p:txBody>
      </p:sp>
      <p:sp>
        <p:nvSpPr>
          <p:cNvPr id="14" name="コンテンツ プレースホルダー 13">
            <a:extLst>
              <a:ext uri="{FF2B5EF4-FFF2-40B4-BE49-F238E27FC236}">
                <a16:creationId xmlns:a16="http://schemas.microsoft.com/office/drawing/2014/main" id="{CEE907CD-2775-CB3F-9194-9942EA2B6D2F}"/>
              </a:ext>
            </a:extLst>
          </p:cNvPr>
          <p:cNvSpPr>
            <a:spLocks noGrp="1"/>
          </p:cNvSpPr>
          <p:nvPr>
            <p:ph idx="1"/>
          </p:nvPr>
        </p:nvSpPr>
        <p:spPr/>
        <p:txBody>
          <a:bodyPr>
            <a:normAutofit fontScale="92500" lnSpcReduction="10000"/>
          </a:bodyPr>
          <a:lstStyle/>
          <a:p>
            <a:r>
              <a:rPr lang="ja-JP" altLang="en-US"/>
              <a:t>大量のマルチ</a:t>
            </a:r>
            <a:r>
              <a:rPr lang="en-US" altLang="ja-JP"/>
              <a:t>GPU</a:t>
            </a:r>
            <a:r>
              <a:rPr lang="ja-JP" altLang="en-US"/>
              <a:t>対応コードを理解し、実行計画も考える必要がある</a:t>
            </a:r>
            <a:endParaRPr lang="en-US" altLang="ja-JP"/>
          </a:p>
          <a:p>
            <a:endParaRPr lang="en-US" altLang="ja-JP"/>
          </a:p>
          <a:p>
            <a:endParaRPr lang="en-US" altLang="ja-JP"/>
          </a:p>
          <a:p>
            <a:endParaRPr lang="en-US" altLang="ja-JP"/>
          </a:p>
          <a:p>
            <a:endParaRPr lang="en-US" altLang="ja-JP"/>
          </a:p>
          <a:p>
            <a:endParaRPr lang="en-US" altLang="ja-JP"/>
          </a:p>
          <a:p>
            <a:r>
              <a:rPr lang="ja-JP" altLang="en-US"/>
              <a:t>例えば</a:t>
            </a:r>
            <a:r>
              <a:rPr lang="en-US" altLang="ja-JP"/>
              <a:t>Nvidia</a:t>
            </a:r>
            <a:r>
              <a:rPr lang="ja-JP" altLang="en-US"/>
              <a:t> </a:t>
            </a:r>
            <a:r>
              <a:rPr lang="en-US" altLang="ja-JP"/>
              <a:t>GPT-175B</a:t>
            </a:r>
            <a:r>
              <a:rPr lang="ja-JP" altLang="en-US"/>
              <a:t>モデルは約</a:t>
            </a:r>
            <a:r>
              <a:rPr lang="en-US" altLang="ja-JP"/>
              <a:t>20,000</a:t>
            </a:r>
            <a:r>
              <a:rPr lang="ja-JP" altLang="en-US"/>
              <a:t>行のコードを含む</a:t>
            </a:r>
            <a:endParaRPr lang="en-US" altLang="ja-JP"/>
          </a:p>
          <a:p>
            <a:pPr lvl="1"/>
            <a:r>
              <a:rPr lang="ja-JP" altLang="en-US"/>
              <a:t>出典</a:t>
            </a:r>
            <a:r>
              <a:rPr lang="en-US" altLang="ja-JP"/>
              <a:t> https://github.com/NVIDIA/Megatron-LM</a:t>
            </a:r>
            <a:endParaRPr lang="ja-JP" altLang="en-US"/>
          </a:p>
          <a:p>
            <a:endParaRPr lang="en-US" altLang="ja-JP"/>
          </a:p>
          <a:p>
            <a:r>
              <a:rPr lang="ja-JP" altLang="en-US"/>
              <a:t>これらの実装に数週間は必要</a:t>
            </a:r>
            <a:endParaRPr lang="en-US" altLang="ja-JP"/>
          </a:p>
          <a:p>
            <a:r>
              <a:rPr lang="ja-JP" altLang="en-US"/>
              <a:t>また、問題発生時のデバッグが困難</a:t>
            </a:r>
            <a:endParaRPr lang="en-US" altLang="ja-JP"/>
          </a:p>
          <a:p>
            <a:endParaRPr lang="ja-JP" altLang="en-US"/>
          </a:p>
        </p:txBody>
      </p:sp>
    </p:spTree>
    <p:extLst>
      <p:ext uri="{BB962C8B-B14F-4D97-AF65-F5344CB8AC3E}">
        <p14:creationId xmlns:p14="http://schemas.microsoft.com/office/powerpoint/2010/main" val="2525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9778" name="タイトル 9777">
            <a:extLst>
              <a:ext uri="{FF2B5EF4-FFF2-40B4-BE49-F238E27FC236}">
                <a16:creationId xmlns:a16="http://schemas.microsoft.com/office/drawing/2014/main" id="{8DDEE2F8-ACC6-EB30-FD8B-BE77C286EB56}"/>
              </a:ext>
            </a:extLst>
          </p:cNvPr>
          <p:cNvSpPr>
            <a:spLocks noGrp="1"/>
          </p:cNvSpPr>
          <p:nvPr>
            <p:ph type="title"/>
          </p:nvPr>
        </p:nvSpPr>
        <p:spPr/>
        <p:txBody>
          <a:bodyPr/>
          <a:lstStyle/>
          <a:p>
            <a:r>
              <a:rPr lang="ja-JP" altLang="en-US"/>
              <a:t>２．</a:t>
            </a:r>
            <a:r>
              <a:rPr lang="en-US" altLang="ja-JP"/>
              <a:t>【GPU</a:t>
            </a:r>
            <a:r>
              <a:rPr lang="ja-JP" altLang="en-US"/>
              <a:t>クラスタの構築</a:t>
            </a:r>
            <a:r>
              <a:rPr lang="en-US" altLang="ja-JP"/>
              <a:t>】</a:t>
            </a:r>
            <a:r>
              <a:rPr lang="ja-JP" altLang="en-US"/>
              <a:t>の課題</a:t>
            </a:r>
          </a:p>
        </p:txBody>
      </p:sp>
      <p:sp>
        <p:nvSpPr>
          <p:cNvPr id="9782" name="コンテンツ プレースホルダー 9781">
            <a:extLst>
              <a:ext uri="{FF2B5EF4-FFF2-40B4-BE49-F238E27FC236}">
                <a16:creationId xmlns:a16="http://schemas.microsoft.com/office/drawing/2014/main" id="{048B4AEC-3376-963B-1812-F858ABF7E36D}"/>
              </a:ext>
            </a:extLst>
          </p:cNvPr>
          <p:cNvSpPr>
            <a:spLocks noGrp="1"/>
          </p:cNvSpPr>
          <p:nvPr>
            <p:ph idx="1"/>
          </p:nvPr>
        </p:nvSpPr>
        <p:spPr/>
        <p:txBody>
          <a:bodyPr/>
          <a:lstStyle/>
          <a:p>
            <a:r>
              <a:rPr lang="ja-JP" altLang="en-US">
                <a:sym typeface="Arial"/>
              </a:rPr>
              <a:t>巨大な</a:t>
            </a:r>
            <a:r>
              <a:rPr lang="en-US" altLang="ja-JP">
                <a:sym typeface="Arial"/>
              </a:rPr>
              <a:t>LLM</a:t>
            </a:r>
            <a:r>
              <a:rPr lang="ja-JP" altLang="en-US">
                <a:sym typeface="Arial"/>
              </a:rPr>
              <a:t>の最適化のためには分散処理も意識した</a:t>
            </a:r>
            <a:r>
              <a:rPr lang="en-US" altLang="ja-JP">
                <a:sym typeface="Arial"/>
              </a:rPr>
              <a:t>GPU</a:t>
            </a:r>
            <a:r>
              <a:rPr lang="ja-JP" altLang="en-US">
                <a:sym typeface="Arial"/>
              </a:rPr>
              <a:t>クラスタ構築が必要</a:t>
            </a:r>
            <a:endParaRPr lang="en-US" altLang="ja-JP"/>
          </a:p>
        </p:txBody>
      </p:sp>
      <p:sp>
        <p:nvSpPr>
          <p:cNvPr id="9791" name="テキスト ボックス 9790">
            <a:extLst>
              <a:ext uri="{FF2B5EF4-FFF2-40B4-BE49-F238E27FC236}">
                <a16:creationId xmlns:a16="http://schemas.microsoft.com/office/drawing/2014/main" id="{32D4EA6B-8508-277F-0DC5-A78053523E3A}"/>
              </a:ext>
            </a:extLst>
          </p:cNvPr>
          <p:cNvSpPr txBox="1"/>
          <p:nvPr/>
        </p:nvSpPr>
        <p:spPr>
          <a:xfrm>
            <a:off x="635353" y="3794954"/>
            <a:ext cx="5158785" cy="400110"/>
          </a:xfrm>
          <a:prstGeom prst="rect">
            <a:avLst/>
          </a:prstGeom>
          <a:noFill/>
        </p:spPr>
        <p:txBody>
          <a:bodyPr wrap="none" rtlCol="0">
            <a:spAutoFit/>
          </a:bodyPr>
          <a:lstStyle/>
          <a:p>
            <a:pPr marL="285750" indent="-285750">
              <a:buFont typeface="Wingdings" panose="05000000000000000000" pitchFamily="2" charset="2"/>
              <a:buChar char="n"/>
            </a:pPr>
            <a:r>
              <a:rPr lang="ja-JP" altLang="en-US" sz="2000" b="1" u="sng">
                <a:latin typeface="+mn-ea"/>
                <a:ea typeface="+mn-ea"/>
                <a:cs typeface="Space Grotesk" pitchFamily="2" charset="77"/>
                <a:sym typeface="Arial"/>
              </a:rPr>
              <a:t>大きなモデルは</a:t>
            </a:r>
            <a:r>
              <a:rPr lang="en-US" altLang="ja-JP" sz="2000" b="1" u="sng">
                <a:latin typeface="+mn-ea"/>
                <a:ea typeface="+mn-ea"/>
                <a:cs typeface="Space Grotesk" pitchFamily="2" charset="77"/>
                <a:sym typeface="Arial"/>
              </a:rPr>
              <a:t>1</a:t>
            </a:r>
            <a:r>
              <a:rPr lang="ja-JP" altLang="en-US" sz="2000" b="1" u="sng">
                <a:latin typeface="+mn-ea"/>
                <a:ea typeface="+mn-ea"/>
                <a:cs typeface="Space Grotesk" pitchFamily="2" charset="77"/>
                <a:sym typeface="Arial"/>
              </a:rPr>
              <a:t>枚の</a:t>
            </a:r>
            <a:r>
              <a:rPr lang="en-US" altLang="ja-JP" sz="2000" b="1" u="sng">
                <a:latin typeface="+mn-ea"/>
                <a:ea typeface="+mn-ea"/>
                <a:cs typeface="Space Grotesk" pitchFamily="2" charset="77"/>
                <a:sym typeface="Arial"/>
              </a:rPr>
              <a:t>GPU</a:t>
            </a:r>
            <a:r>
              <a:rPr lang="ja-JP" altLang="en-US" sz="2000" b="1" u="sng">
                <a:latin typeface="+mn-ea"/>
                <a:ea typeface="+mn-ea"/>
                <a:cs typeface="Space Grotesk" pitchFamily="2" charset="77"/>
                <a:sym typeface="Arial"/>
              </a:rPr>
              <a:t>メモリに収まらない</a:t>
            </a:r>
            <a:endParaRPr lang="en-US" altLang="ja-JP" sz="2000" b="1" u="sng">
              <a:latin typeface="+mn-ea"/>
              <a:cs typeface="Space Grotesk" pitchFamily="2" charset="77"/>
              <a:sym typeface="Arial"/>
            </a:endParaRPr>
          </a:p>
        </p:txBody>
      </p:sp>
      <p:sp>
        <p:nvSpPr>
          <p:cNvPr id="9792" name="テキスト ボックス 9791">
            <a:extLst>
              <a:ext uri="{FF2B5EF4-FFF2-40B4-BE49-F238E27FC236}">
                <a16:creationId xmlns:a16="http://schemas.microsoft.com/office/drawing/2014/main" id="{E17D7524-7899-169E-7946-71A9372BCF8F}"/>
              </a:ext>
            </a:extLst>
          </p:cNvPr>
          <p:cNvSpPr txBox="1"/>
          <p:nvPr/>
        </p:nvSpPr>
        <p:spPr>
          <a:xfrm>
            <a:off x="7214340" y="3810343"/>
            <a:ext cx="3834704" cy="369332"/>
          </a:xfrm>
          <a:prstGeom prst="rect">
            <a:avLst/>
          </a:prstGeom>
          <a:noFill/>
        </p:spPr>
        <p:txBody>
          <a:bodyPr wrap="none" rtlCol="0">
            <a:spAutoFit/>
          </a:bodyPr>
          <a:lstStyle/>
          <a:p>
            <a:pPr marL="342900" lvl="0" indent="-342900" rtl="0">
              <a:lnSpc>
                <a:spcPct val="90000"/>
              </a:lnSpc>
              <a:spcBef>
                <a:spcPts val="0"/>
              </a:spcBef>
              <a:spcAft>
                <a:spcPts val="0"/>
              </a:spcAft>
              <a:buFont typeface="Wingdings" panose="05000000000000000000" pitchFamily="2" charset="2"/>
              <a:buChar char="n"/>
            </a:pPr>
            <a:r>
              <a:rPr lang="ja-JP" altLang="en-US" sz="2000" b="1" u="sng">
                <a:latin typeface="Space Grotesk" pitchFamily="2" charset="77"/>
                <a:cs typeface="Space Grotesk" pitchFamily="2" charset="77"/>
              </a:rPr>
              <a:t>モデルを多くの断片に切り分ける</a:t>
            </a:r>
          </a:p>
        </p:txBody>
      </p:sp>
      <p:sp>
        <p:nvSpPr>
          <p:cNvPr id="9793" name="テキスト ボックス 9792">
            <a:extLst>
              <a:ext uri="{FF2B5EF4-FFF2-40B4-BE49-F238E27FC236}">
                <a16:creationId xmlns:a16="http://schemas.microsoft.com/office/drawing/2014/main" id="{8D3B83A8-F169-76E5-4F9B-C86BCF57DDC6}"/>
              </a:ext>
            </a:extLst>
          </p:cNvPr>
          <p:cNvSpPr txBox="1"/>
          <p:nvPr/>
        </p:nvSpPr>
        <p:spPr>
          <a:xfrm>
            <a:off x="7418723" y="6267891"/>
            <a:ext cx="3425938" cy="369332"/>
          </a:xfrm>
          <a:prstGeom prst="rect">
            <a:avLst/>
          </a:prstGeom>
          <a:noFill/>
        </p:spPr>
        <p:txBody>
          <a:bodyPr wrap="none" rtlCol="0">
            <a:spAutoFit/>
          </a:bodyPr>
          <a:lstStyle/>
          <a:p>
            <a:pPr marL="457200" lvl="0" indent="-457200" rtl="0">
              <a:lnSpc>
                <a:spcPct val="90000"/>
              </a:lnSpc>
              <a:spcBef>
                <a:spcPts val="0"/>
              </a:spcBef>
              <a:spcAft>
                <a:spcPts val="0"/>
              </a:spcAft>
              <a:buFont typeface="Wingdings" panose="05000000000000000000" pitchFamily="2" charset="2"/>
              <a:buChar char="n"/>
            </a:pPr>
            <a:r>
              <a:rPr lang="ja-JP" altLang="en-US" sz="2000" b="1" u="sng">
                <a:latin typeface="Space Grotesk" pitchFamily="2" charset="77"/>
                <a:cs typeface="Space Grotesk" pitchFamily="2" charset="77"/>
              </a:rPr>
              <a:t>何百もの</a:t>
            </a:r>
            <a:r>
              <a:rPr lang="en-US" altLang="ja-JP" sz="2000" b="1" u="sng">
                <a:latin typeface="Space Grotesk" pitchFamily="2" charset="77"/>
                <a:cs typeface="Space Grotesk" pitchFamily="2" charset="77"/>
              </a:rPr>
              <a:t>GPU</a:t>
            </a:r>
            <a:r>
              <a:rPr lang="ja-JP" altLang="en-US" sz="2000" b="1" u="sng">
                <a:latin typeface="Space Grotesk" pitchFamily="2" charset="77"/>
                <a:cs typeface="Space Grotesk" pitchFamily="2" charset="77"/>
              </a:rPr>
              <a:t>に分散させる</a:t>
            </a:r>
          </a:p>
        </p:txBody>
      </p:sp>
      <p:sp>
        <p:nvSpPr>
          <p:cNvPr id="9794" name="テキスト ボックス 9793">
            <a:extLst>
              <a:ext uri="{FF2B5EF4-FFF2-40B4-BE49-F238E27FC236}">
                <a16:creationId xmlns:a16="http://schemas.microsoft.com/office/drawing/2014/main" id="{7B98C03D-4568-F1DF-DB97-ECED272E33C2}"/>
              </a:ext>
            </a:extLst>
          </p:cNvPr>
          <p:cNvSpPr txBox="1"/>
          <p:nvPr/>
        </p:nvSpPr>
        <p:spPr>
          <a:xfrm>
            <a:off x="954351" y="6267891"/>
            <a:ext cx="4520789" cy="369332"/>
          </a:xfrm>
          <a:prstGeom prst="rect">
            <a:avLst/>
          </a:prstGeom>
          <a:noFill/>
        </p:spPr>
        <p:txBody>
          <a:bodyPr wrap="none" rtlCol="0">
            <a:spAutoFit/>
          </a:bodyPr>
          <a:lstStyle/>
          <a:p>
            <a:pPr marL="342900" indent="-342900">
              <a:lnSpc>
                <a:spcPct val="90000"/>
              </a:lnSpc>
              <a:buFont typeface="Wingdings" panose="05000000000000000000" pitchFamily="2" charset="2"/>
              <a:buChar char="n"/>
            </a:pPr>
            <a:r>
              <a:rPr lang="en-US" altLang="ja-JP" sz="2000" b="1" u="sng">
                <a:latin typeface="+mn-ea"/>
                <a:cs typeface="Space Grotesk" pitchFamily="2" charset="77"/>
              </a:rPr>
              <a:t>GPU</a:t>
            </a:r>
            <a:r>
              <a:rPr lang="ja-JP" altLang="en-US" sz="2000" b="1" u="sng">
                <a:latin typeface="+mn-ea"/>
                <a:cs typeface="Space Grotesk" pitchFamily="2" charset="77"/>
              </a:rPr>
              <a:t>クラスタ全体で機能するよう構築</a:t>
            </a:r>
          </a:p>
        </p:txBody>
      </p:sp>
      <p:sp>
        <p:nvSpPr>
          <p:cNvPr id="9798" name="矢印: 右 9797">
            <a:extLst>
              <a:ext uri="{FF2B5EF4-FFF2-40B4-BE49-F238E27FC236}">
                <a16:creationId xmlns:a16="http://schemas.microsoft.com/office/drawing/2014/main" id="{DA151631-D167-8D54-6FD3-48C8BD26250C}"/>
              </a:ext>
            </a:extLst>
          </p:cNvPr>
          <p:cNvSpPr/>
          <p:nvPr/>
        </p:nvSpPr>
        <p:spPr>
          <a:xfrm>
            <a:off x="5954514" y="2817449"/>
            <a:ext cx="504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99" name="矢印: 右 9798">
            <a:extLst>
              <a:ext uri="{FF2B5EF4-FFF2-40B4-BE49-F238E27FC236}">
                <a16:creationId xmlns:a16="http://schemas.microsoft.com/office/drawing/2014/main" id="{3EC5E95C-51BC-E859-F27E-1C0F96546B32}"/>
              </a:ext>
            </a:extLst>
          </p:cNvPr>
          <p:cNvSpPr/>
          <p:nvPr/>
        </p:nvSpPr>
        <p:spPr>
          <a:xfrm rot="5400000">
            <a:off x="8879692" y="4207484"/>
            <a:ext cx="504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0" name="矢印: 右 9799">
            <a:extLst>
              <a:ext uri="{FF2B5EF4-FFF2-40B4-BE49-F238E27FC236}">
                <a16:creationId xmlns:a16="http://schemas.microsoft.com/office/drawing/2014/main" id="{56DB870B-869F-41FB-5E47-3B0D85C634D1}"/>
              </a:ext>
            </a:extLst>
          </p:cNvPr>
          <p:cNvSpPr/>
          <p:nvPr/>
        </p:nvSpPr>
        <p:spPr>
          <a:xfrm rot="10800000">
            <a:off x="5954515" y="5329445"/>
            <a:ext cx="504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1" name="Google Shape;4924;g2c33a90ec78_0_14524">
            <a:extLst>
              <a:ext uri="{FF2B5EF4-FFF2-40B4-BE49-F238E27FC236}">
                <a16:creationId xmlns:a16="http://schemas.microsoft.com/office/drawing/2014/main" id="{B50CAB64-0F3E-7C7E-0950-B780BB506C82}"/>
              </a:ext>
            </a:extLst>
          </p:cNvPr>
          <p:cNvSpPr txBox="1"/>
          <p:nvPr/>
        </p:nvSpPr>
        <p:spPr>
          <a:xfrm>
            <a:off x="540520" y="2373636"/>
            <a:ext cx="1167277" cy="707846"/>
          </a:xfrm>
          <a:prstGeom prst="rect">
            <a:avLst/>
          </a:prstGeom>
          <a:noFill/>
          <a:ln>
            <a:noFill/>
          </a:ln>
        </p:spPr>
        <p:txBody>
          <a:bodyPr spcFirstLastPara="1" wrap="non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2000" b="1">
                <a:latin typeface="Manrope" pitchFamily="2" charset="0"/>
                <a:ea typeface="Arial"/>
                <a:cs typeface="Arial"/>
                <a:sym typeface="Arial"/>
              </a:rPr>
              <a:t>最新</a:t>
            </a:r>
            <a:r>
              <a:rPr lang="en-US" altLang="ja-JP" sz="2000" b="1">
                <a:latin typeface="Manrope" pitchFamily="2" charset="0"/>
                <a:ea typeface="Arial"/>
                <a:cs typeface="Arial"/>
                <a:sym typeface="Arial"/>
              </a:rPr>
              <a:t>GPU</a:t>
            </a:r>
            <a:endParaRPr lang="en-US" sz="2000" b="1" u="none" strike="noStrike" cap="none">
              <a:latin typeface="Manrope" pitchFamily="2" charset="0"/>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2000" b="1">
                <a:latin typeface="Manrope" pitchFamily="2" charset="0"/>
                <a:ea typeface="Arial"/>
                <a:cs typeface="Arial"/>
                <a:sym typeface="Arial"/>
              </a:rPr>
              <a:t>(80GB)</a:t>
            </a:r>
            <a:endParaRPr lang="en-US" sz="1400" b="1" u="none" strike="noStrike" cap="none">
              <a:latin typeface="Manrope" pitchFamily="2" charset="0"/>
              <a:ea typeface="Arial"/>
              <a:cs typeface="Arial"/>
              <a:sym typeface="Arial"/>
            </a:endParaRPr>
          </a:p>
        </p:txBody>
      </p:sp>
      <p:sp>
        <p:nvSpPr>
          <p:cNvPr id="9802" name="Google Shape;4923;g2c33a90ec78_0_14524">
            <a:extLst>
              <a:ext uri="{FF2B5EF4-FFF2-40B4-BE49-F238E27FC236}">
                <a16:creationId xmlns:a16="http://schemas.microsoft.com/office/drawing/2014/main" id="{67A1236C-75C6-7E39-64CE-2F3F3C9174C5}"/>
              </a:ext>
            </a:extLst>
          </p:cNvPr>
          <p:cNvSpPr txBox="1"/>
          <p:nvPr/>
        </p:nvSpPr>
        <p:spPr>
          <a:xfrm>
            <a:off x="1674114" y="1671022"/>
            <a:ext cx="3081262"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2000" b="1" u="none" strike="noStrike" cap="none">
                <a:solidFill>
                  <a:srgbClr val="231F20"/>
                </a:solidFill>
                <a:latin typeface="+mn-ea"/>
                <a:cs typeface="Arial"/>
                <a:sym typeface="Arial"/>
              </a:rPr>
              <a:t>ChatGPT (28TB</a:t>
            </a:r>
            <a:r>
              <a:rPr lang="ja-JP" altLang="en-US" sz="2000" b="1" u="none" strike="noStrike" cap="none">
                <a:solidFill>
                  <a:srgbClr val="231F20"/>
                </a:solidFill>
                <a:latin typeface="+mn-ea"/>
                <a:cs typeface="Arial"/>
                <a:sym typeface="Arial"/>
              </a:rPr>
              <a:t>メモリ</a:t>
            </a:r>
            <a:r>
              <a:rPr lang="en-US" sz="2000" b="1" u="none" strike="noStrike" cap="none">
                <a:solidFill>
                  <a:srgbClr val="231F20"/>
                </a:solidFill>
                <a:latin typeface="+mn-ea"/>
                <a:cs typeface="Arial"/>
                <a:sym typeface="Arial"/>
              </a:rPr>
              <a:t>)</a:t>
            </a:r>
            <a:endParaRPr sz="1400" b="1" u="none" strike="noStrike" cap="none">
              <a:solidFill>
                <a:srgbClr val="231F20"/>
              </a:solidFill>
              <a:latin typeface="+mn-ea"/>
              <a:cs typeface="Arial"/>
              <a:sym typeface="Arial"/>
            </a:endParaRPr>
          </a:p>
        </p:txBody>
      </p:sp>
      <p:pic>
        <p:nvPicPr>
          <p:cNvPr id="9803" name="図 9802">
            <a:extLst>
              <a:ext uri="{FF2B5EF4-FFF2-40B4-BE49-F238E27FC236}">
                <a16:creationId xmlns:a16="http://schemas.microsoft.com/office/drawing/2014/main" id="{0A5EAF96-2AF6-155B-80FF-012D7291648F}"/>
              </a:ext>
            </a:extLst>
          </p:cNvPr>
          <p:cNvPicPr>
            <a:picLocks noChangeAspect="1"/>
          </p:cNvPicPr>
          <p:nvPr/>
        </p:nvPicPr>
        <p:blipFill>
          <a:blip r:embed="rId3"/>
          <a:stretch>
            <a:fillRect/>
          </a:stretch>
        </p:blipFill>
        <p:spPr>
          <a:xfrm>
            <a:off x="833993" y="4649359"/>
            <a:ext cx="4761504" cy="1551765"/>
          </a:xfrm>
          <a:prstGeom prst="rect">
            <a:avLst/>
          </a:prstGeom>
        </p:spPr>
      </p:pic>
      <p:pic>
        <p:nvPicPr>
          <p:cNvPr id="9804" name="図 9803">
            <a:extLst>
              <a:ext uri="{FF2B5EF4-FFF2-40B4-BE49-F238E27FC236}">
                <a16:creationId xmlns:a16="http://schemas.microsoft.com/office/drawing/2014/main" id="{6EE7395B-D9C1-7450-4DD7-EDB1F036F444}"/>
              </a:ext>
            </a:extLst>
          </p:cNvPr>
          <p:cNvPicPr>
            <a:picLocks noChangeAspect="1"/>
          </p:cNvPicPr>
          <p:nvPr/>
        </p:nvPicPr>
        <p:blipFill>
          <a:blip r:embed="rId4"/>
          <a:stretch>
            <a:fillRect/>
          </a:stretch>
        </p:blipFill>
        <p:spPr>
          <a:xfrm>
            <a:off x="6750940" y="4670909"/>
            <a:ext cx="4761504" cy="1508664"/>
          </a:xfrm>
          <a:prstGeom prst="rect">
            <a:avLst/>
          </a:prstGeom>
        </p:spPr>
      </p:pic>
      <p:pic>
        <p:nvPicPr>
          <p:cNvPr id="9805" name="図 9804">
            <a:extLst>
              <a:ext uri="{FF2B5EF4-FFF2-40B4-BE49-F238E27FC236}">
                <a16:creationId xmlns:a16="http://schemas.microsoft.com/office/drawing/2014/main" id="{D0C59E37-A0C8-5FD7-4E29-5715598F6A3F}"/>
              </a:ext>
            </a:extLst>
          </p:cNvPr>
          <p:cNvPicPr>
            <a:picLocks noChangeAspect="1"/>
          </p:cNvPicPr>
          <p:nvPr/>
        </p:nvPicPr>
        <p:blipFill>
          <a:blip r:embed="rId5"/>
          <a:stretch>
            <a:fillRect/>
          </a:stretch>
        </p:blipFill>
        <p:spPr>
          <a:xfrm>
            <a:off x="824906" y="2109098"/>
            <a:ext cx="4779678" cy="1499746"/>
          </a:xfrm>
          <a:prstGeom prst="rect">
            <a:avLst/>
          </a:prstGeom>
        </p:spPr>
      </p:pic>
      <p:pic>
        <p:nvPicPr>
          <p:cNvPr id="9806" name="図 9805">
            <a:extLst>
              <a:ext uri="{FF2B5EF4-FFF2-40B4-BE49-F238E27FC236}">
                <a16:creationId xmlns:a16="http://schemas.microsoft.com/office/drawing/2014/main" id="{E6651532-6DAC-8EA2-4AA1-58B6B823EB2B}"/>
              </a:ext>
            </a:extLst>
          </p:cNvPr>
          <p:cNvPicPr>
            <a:picLocks noChangeAspect="1"/>
          </p:cNvPicPr>
          <p:nvPr/>
        </p:nvPicPr>
        <p:blipFill>
          <a:blip r:embed="rId6"/>
          <a:stretch>
            <a:fillRect/>
          </a:stretch>
        </p:blipFill>
        <p:spPr>
          <a:xfrm>
            <a:off x="6427882" y="1722892"/>
            <a:ext cx="5407621" cy="2097206"/>
          </a:xfrm>
          <a:prstGeom prst="rect">
            <a:avLst/>
          </a:prstGeom>
        </p:spPr>
      </p:pic>
      <p:sp>
        <p:nvSpPr>
          <p:cNvPr id="9807" name="正方形/長方形 9806">
            <a:extLst>
              <a:ext uri="{FF2B5EF4-FFF2-40B4-BE49-F238E27FC236}">
                <a16:creationId xmlns:a16="http://schemas.microsoft.com/office/drawing/2014/main" id="{E889EE2B-0536-B26C-ADC1-6BF63B5B7140}"/>
              </a:ext>
            </a:extLst>
          </p:cNvPr>
          <p:cNvSpPr/>
          <p:nvPr/>
        </p:nvSpPr>
        <p:spPr>
          <a:xfrm>
            <a:off x="334745" y="1619794"/>
            <a:ext cx="5760000" cy="270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8" name="正方形/長方形 9807">
            <a:extLst>
              <a:ext uri="{FF2B5EF4-FFF2-40B4-BE49-F238E27FC236}">
                <a16:creationId xmlns:a16="http://schemas.microsoft.com/office/drawing/2014/main" id="{554FEE8B-4BF4-650E-ABEB-D53ED893776B}"/>
              </a:ext>
            </a:extLst>
          </p:cNvPr>
          <p:cNvSpPr/>
          <p:nvPr/>
        </p:nvSpPr>
        <p:spPr>
          <a:xfrm>
            <a:off x="6251692" y="1619794"/>
            <a:ext cx="5760000" cy="270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9" name="正方形/長方形 9808">
            <a:extLst>
              <a:ext uri="{FF2B5EF4-FFF2-40B4-BE49-F238E27FC236}">
                <a16:creationId xmlns:a16="http://schemas.microsoft.com/office/drawing/2014/main" id="{2AEE3AC0-B8BB-55EF-20EF-47F8F37CCEB8}"/>
              </a:ext>
            </a:extLst>
          </p:cNvPr>
          <p:cNvSpPr/>
          <p:nvPr/>
        </p:nvSpPr>
        <p:spPr>
          <a:xfrm>
            <a:off x="6251692" y="4466343"/>
            <a:ext cx="5760000" cy="216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10" name="正方形/長方形 9809">
            <a:extLst>
              <a:ext uri="{FF2B5EF4-FFF2-40B4-BE49-F238E27FC236}">
                <a16:creationId xmlns:a16="http://schemas.microsoft.com/office/drawing/2014/main" id="{D6138CDE-6422-C588-8A4A-F6AD777EC4DB}"/>
              </a:ext>
            </a:extLst>
          </p:cNvPr>
          <p:cNvSpPr/>
          <p:nvPr/>
        </p:nvSpPr>
        <p:spPr>
          <a:xfrm>
            <a:off x="334745" y="4466343"/>
            <a:ext cx="5760000" cy="216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13" name="Google Shape;4925;g2c33a90ec78_0_14524">
            <a:extLst>
              <a:ext uri="{FF2B5EF4-FFF2-40B4-BE49-F238E27FC236}">
                <a16:creationId xmlns:a16="http://schemas.microsoft.com/office/drawing/2014/main" id="{8F894FC1-4B06-BD31-455D-BB41EA4F7C24}"/>
              </a:ext>
            </a:extLst>
          </p:cNvPr>
          <p:cNvSpPr/>
          <p:nvPr/>
        </p:nvSpPr>
        <p:spPr>
          <a:xfrm>
            <a:off x="835137" y="2132526"/>
            <a:ext cx="619426" cy="261098"/>
          </a:xfrm>
          <a:custGeom>
            <a:avLst/>
            <a:gdLst/>
            <a:ahLst/>
            <a:cxnLst/>
            <a:rect l="l" t="t" r="r" b="b"/>
            <a:pathLst>
              <a:path w="23435" h="10480" fill="none" extrusionOk="0">
                <a:moveTo>
                  <a:pt x="1397" y="0"/>
                </a:moveTo>
                <a:lnTo>
                  <a:pt x="22037" y="0"/>
                </a:lnTo>
                <a:lnTo>
                  <a:pt x="22323" y="32"/>
                </a:lnTo>
                <a:lnTo>
                  <a:pt x="22831" y="254"/>
                </a:lnTo>
                <a:lnTo>
                  <a:pt x="23212" y="635"/>
                </a:lnTo>
                <a:lnTo>
                  <a:pt x="23434" y="1112"/>
                </a:lnTo>
                <a:lnTo>
                  <a:pt x="23434" y="1398"/>
                </a:lnTo>
                <a:lnTo>
                  <a:pt x="23434" y="9114"/>
                </a:lnTo>
                <a:lnTo>
                  <a:pt x="23434" y="9399"/>
                </a:lnTo>
                <a:lnTo>
                  <a:pt x="23212" y="9876"/>
                </a:lnTo>
                <a:lnTo>
                  <a:pt x="22831" y="10257"/>
                </a:lnTo>
                <a:lnTo>
                  <a:pt x="22323" y="10479"/>
                </a:lnTo>
                <a:lnTo>
                  <a:pt x="22037" y="10479"/>
                </a:lnTo>
                <a:lnTo>
                  <a:pt x="1397" y="10479"/>
                </a:lnTo>
                <a:lnTo>
                  <a:pt x="1112" y="10479"/>
                </a:lnTo>
                <a:lnTo>
                  <a:pt x="603" y="10257"/>
                </a:lnTo>
                <a:lnTo>
                  <a:pt x="222" y="9876"/>
                </a:lnTo>
                <a:lnTo>
                  <a:pt x="32" y="9399"/>
                </a:lnTo>
                <a:lnTo>
                  <a:pt x="0" y="9114"/>
                </a:lnTo>
                <a:lnTo>
                  <a:pt x="0" y="1398"/>
                </a:lnTo>
                <a:lnTo>
                  <a:pt x="32" y="1112"/>
                </a:lnTo>
                <a:lnTo>
                  <a:pt x="222" y="635"/>
                </a:lnTo>
                <a:lnTo>
                  <a:pt x="603" y="254"/>
                </a:lnTo>
                <a:lnTo>
                  <a:pt x="1112" y="32"/>
                </a:lnTo>
                <a:lnTo>
                  <a:pt x="1397" y="0"/>
                </a:lnTo>
                <a:close/>
              </a:path>
            </a:pathLst>
          </a:custGeom>
          <a:noFill/>
          <a:ln w="19050" cap="flat" cmpd="sng">
            <a:solidFill>
              <a:srgbClr val="76B900"/>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955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 name="タイトル 4">
            <a:extLst>
              <a:ext uri="{FF2B5EF4-FFF2-40B4-BE49-F238E27FC236}">
                <a16:creationId xmlns:a16="http://schemas.microsoft.com/office/drawing/2014/main" id="{804785B2-CA97-2242-299C-527C15F022BC}"/>
              </a:ext>
            </a:extLst>
          </p:cNvPr>
          <p:cNvSpPr>
            <a:spLocks noGrp="1"/>
          </p:cNvSpPr>
          <p:nvPr>
            <p:ph type="title"/>
          </p:nvPr>
        </p:nvSpPr>
        <p:spPr/>
        <p:txBody>
          <a:bodyPr/>
          <a:lstStyle/>
          <a:p>
            <a:r>
              <a:rPr lang="en-US" altLang="ja-JP"/>
              <a:t>3</a:t>
            </a:r>
            <a:r>
              <a:rPr lang="ja-JP" altLang="en-US"/>
              <a:t>．</a:t>
            </a:r>
            <a:r>
              <a:rPr lang="en-US" altLang="ja-JP"/>
              <a:t>【</a:t>
            </a:r>
            <a:r>
              <a:rPr lang="ja-JP" altLang="en-US"/>
              <a:t>問題発生時の切り分け</a:t>
            </a:r>
            <a:r>
              <a:rPr lang="en-US" altLang="ja-JP"/>
              <a:t>】</a:t>
            </a:r>
            <a:r>
              <a:rPr lang="ja-JP" altLang="en-US"/>
              <a:t>の課題</a:t>
            </a:r>
          </a:p>
        </p:txBody>
      </p:sp>
      <p:sp>
        <p:nvSpPr>
          <p:cNvPr id="8" name="コンテンツ プレースホルダー 7">
            <a:extLst>
              <a:ext uri="{FF2B5EF4-FFF2-40B4-BE49-F238E27FC236}">
                <a16:creationId xmlns:a16="http://schemas.microsoft.com/office/drawing/2014/main" id="{3348E837-E036-6375-A823-A5D5B202C40C}"/>
              </a:ext>
            </a:extLst>
          </p:cNvPr>
          <p:cNvSpPr>
            <a:spLocks noGrp="1"/>
          </p:cNvSpPr>
          <p:nvPr>
            <p:ph idx="1"/>
          </p:nvPr>
        </p:nvSpPr>
        <p:spPr/>
        <p:txBody>
          <a:bodyPr/>
          <a:lstStyle/>
          <a:p>
            <a:r>
              <a:rPr lang="en-US" altLang="ja-JP"/>
              <a:t>LLM</a:t>
            </a:r>
            <a:r>
              <a:rPr lang="ja-JP" altLang="en-US"/>
              <a:t>モデルが多数の</a:t>
            </a:r>
            <a:r>
              <a:rPr lang="en-US" altLang="ja-JP"/>
              <a:t>GPU</a:t>
            </a:r>
            <a:r>
              <a:rPr lang="ja-JP" altLang="en-US"/>
              <a:t>に分散されているため、問題発生時の切り分けが困難</a:t>
            </a:r>
            <a:endParaRPr lang="en-US" altLang="ja-JP"/>
          </a:p>
          <a:p>
            <a:endParaRPr lang="ja-JP" altLang="en-US"/>
          </a:p>
        </p:txBody>
      </p:sp>
      <p:sp>
        <p:nvSpPr>
          <p:cNvPr id="3" name="四角形: 角を丸くする 2">
            <a:extLst>
              <a:ext uri="{FF2B5EF4-FFF2-40B4-BE49-F238E27FC236}">
                <a16:creationId xmlns:a16="http://schemas.microsoft.com/office/drawing/2014/main" id="{925B8E7B-2130-A878-7FCC-A0CD819E78AB}"/>
              </a:ext>
            </a:extLst>
          </p:cNvPr>
          <p:cNvSpPr/>
          <p:nvPr/>
        </p:nvSpPr>
        <p:spPr>
          <a:xfrm>
            <a:off x="638960" y="1716037"/>
            <a:ext cx="10800000" cy="82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10000"/>
              </a:lnSpc>
              <a:buFont typeface="Arial" panose="020B0604020202020204" pitchFamily="34" charset="0"/>
              <a:buNone/>
            </a:pPr>
            <a:r>
              <a:rPr lang="ja-JP" altLang="en-US" sz="2000" b="1">
                <a:solidFill>
                  <a:schemeClr val="bg1"/>
                </a:solidFill>
                <a:latin typeface="+mn-ea"/>
                <a:cs typeface="Arial"/>
              </a:rPr>
              <a:t>問題発生例</a:t>
            </a:r>
            <a:r>
              <a:rPr lang="en-US" altLang="ja-JP" sz="2000" b="1">
                <a:solidFill>
                  <a:schemeClr val="bg1"/>
                </a:solidFill>
                <a:latin typeface="+mn-ea"/>
                <a:cs typeface="Arial"/>
              </a:rPr>
              <a:t>1</a:t>
            </a:r>
            <a:r>
              <a:rPr lang="ja-JP" altLang="en-US" sz="2000" b="1">
                <a:solidFill>
                  <a:schemeClr val="bg1"/>
                </a:solidFill>
                <a:latin typeface="+mn-ea"/>
                <a:cs typeface="Arial"/>
              </a:rPr>
              <a:t>　</a:t>
            </a:r>
            <a:r>
              <a:rPr lang="en-US" altLang="ja-JP" sz="2000" b="1">
                <a:solidFill>
                  <a:schemeClr val="bg1"/>
                </a:solidFill>
                <a:latin typeface="+mn-ea"/>
                <a:cs typeface="Arial"/>
              </a:rPr>
              <a:t>GPU</a:t>
            </a:r>
            <a:r>
              <a:rPr lang="ja-JP" altLang="en-US" sz="2000" b="1">
                <a:solidFill>
                  <a:schemeClr val="bg1"/>
                </a:solidFill>
                <a:latin typeface="+mn-ea"/>
                <a:cs typeface="Arial"/>
              </a:rPr>
              <a:t>単体の問題で停止した場合</a:t>
            </a:r>
            <a:endParaRPr lang="en-US" altLang="ja-JP" sz="2000" b="1">
              <a:solidFill>
                <a:schemeClr val="bg1"/>
              </a:solidFill>
              <a:latin typeface="+mn-ea"/>
              <a:cs typeface="Arial"/>
            </a:endParaRPr>
          </a:p>
          <a:p>
            <a:pPr lvl="2"/>
            <a:r>
              <a:rPr lang="ja-JP" altLang="en-US" sz="2000" b="1">
                <a:solidFill>
                  <a:schemeClr val="bg1"/>
                </a:solidFill>
                <a:latin typeface="+mn-ea"/>
                <a:cs typeface="Arial"/>
              </a:rPr>
              <a:t>対応：　該当</a:t>
            </a:r>
            <a:r>
              <a:rPr lang="en-US" altLang="ja-JP" sz="2000" b="1">
                <a:solidFill>
                  <a:schemeClr val="bg1"/>
                </a:solidFill>
                <a:latin typeface="+mn-ea"/>
                <a:cs typeface="Arial"/>
              </a:rPr>
              <a:t>GPU</a:t>
            </a:r>
            <a:r>
              <a:rPr lang="ja-JP" altLang="en-US" sz="2000" b="1">
                <a:solidFill>
                  <a:schemeClr val="bg1"/>
                </a:solidFill>
                <a:latin typeface="+mn-ea"/>
                <a:cs typeface="Arial"/>
              </a:rPr>
              <a:t>を交換後に</a:t>
            </a:r>
            <a:r>
              <a:rPr lang="en-US" altLang="ja-JP" sz="2000" b="1">
                <a:solidFill>
                  <a:schemeClr val="bg1"/>
                </a:solidFill>
                <a:latin typeface="+mn-ea"/>
                <a:cs typeface="Arial"/>
              </a:rPr>
              <a:t>Checkpoint</a:t>
            </a:r>
            <a:r>
              <a:rPr lang="ja-JP" altLang="en-US" sz="2000" b="1">
                <a:solidFill>
                  <a:schemeClr val="bg1"/>
                </a:solidFill>
                <a:latin typeface="+mn-ea"/>
                <a:cs typeface="Arial"/>
              </a:rPr>
              <a:t>から再実行</a:t>
            </a:r>
            <a:endParaRPr lang="en-US" altLang="ja-JP" sz="2400" b="1">
              <a:solidFill>
                <a:schemeClr val="bg1"/>
              </a:solidFill>
              <a:latin typeface="+mn-ea"/>
              <a:cs typeface="Arial"/>
            </a:endParaRPr>
          </a:p>
        </p:txBody>
      </p:sp>
      <p:sp>
        <p:nvSpPr>
          <p:cNvPr id="4" name="四角形: 角を丸くする 3">
            <a:extLst>
              <a:ext uri="{FF2B5EF4-FFF2-40B4-BE49-F238E27FC236}">
                <a16:creationId xmlns:a16="http://schemas.microsoft.com/office/drawing/2014/main" id="{C04ACC73-A6FC-E9BD-4444-70BAB28C043E}"/>
              </a:ext>
            </a:extLst>
          </p:cNvPr>
          <p:cNvSpPr/>
          <p:nvPr/>
        </p:nvSpPr>
        <p:spPr>
          <a:xfrm>
            <a:off x="638960" y="2687047"/>
            <a:ext cx="10800000" cy="82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10000"/>
              </a:lnSpc>
              <a:buFont typeface="Arial" panose="020B0604020202020204" pitchFamily="34" charset="0"/>
              <a:buNone/>
            </a:pPr>
            <a:r>
              <a:rPr lang="ja-JP" altLang="en-US" sz="2000" b="1">
                <a:solidFill>
                  <a:schemeClr val="bg1"/>
                </a:solidFill>
                <a:latin typeface="+mn-ea"/>
                <a:cs typeface="Arial"/>
              </a:rPr>
              <a:t>問題発生例</a:t>
            </a:r>
            <a:r>
              <a:rPr lang="en-US" altLang="ja-JP" sz="2000" b="1">
                <a:solidFill>
                  <a:schemeClr val="bg1"/>
                </a:solidFill>
                <a:latin typeface="+mn-ea"/>
                <a:cs typeface="Arial"/>
              </a:rPr>
              <a:t>2</a:t>
            </a:r>
            <a:r>
              <a:rPr lang="ja-JP" altLang="en-US" sz="2000" b="1">
                <a:solidFill>
                  <a:schemeClr val="bg1"/>
                </a:solidFill>
                <a:latin typeface="+mn-ea"/>
                <a:cs typeface="Arial"/>
              </a:rPr>
              <a:t>　パフォーマンス劣化が発生した場合</a:t>
            </a:r>
            <a:endParaRPr lang="en-US" altLang="ja-JP" sz="2000" b="1">
              <a:solidFill>
                <a:schemeClr val="bg1"/>
              </a:solidFill>
              <a:latin typeface="+mn-ea"/>
              <a:cs typeface="Arial"/>
            </a:endParaRPr>
          </a:p>
          <a:p>
            <a:pPr lvl="2">
              <a:lnSpc>
                <a:spcPct val="110000"/>
              </a:lnSpc>
            </a:pPr>
            <a:r>
              <a:rPr lang="ja-JP" altLang="en-US" sz="2000" b="1">
                <a:solidFill>
                  <a:schemeClr val="bg1"/>
                </a:solidFill>
                <a:latin typeface="+mn-ea"/>
                <a:cs typeface="Arial"/>
              </a:rPr>
              <a:t>対応：　特定</a:t>
            </a:r>
            <a:r>
              <a:rPr lang="en-US" altLang="ja-JP" sz="2000" b="1">
                <a:solidFill>
                  <a:schemeClr val="bg1"/>
                </a:solidFill>
                <a:latin typeface="+mn-ea"/>
                <a:cs typeface="Arial"/>
              </a:rPr>
              <a:t>GPU</a:t>
            </a:r>
            <a:r>
              <a:rPr lang="ja-JP" altLang="en-US" sz="2000" b="1">
                <a:solidFill>
                  <a:schemeClr val="bg1"/>
                </a:solidFill>
                <a:latin typeface="+mn-ea"/>
                <a:cs typeface="Arial"/>
              </a:rPr>
              <a:t>間の問題？　プログラミングの問題？等を切り分けて対処</a:t>
            </a:r>
            <a:endParaRPr lang="en-US" altLang="ja-JP" sz="2000" b="1">
              <a:solidFill>
                <a:schemeClr val="bg1"/>
              </a:solidFill>
              <a:latin typeface="+mn-ea"/>
            </a:endParaRPr>
          </a:p>
        </p:txBody>
      </p:sp>
      <p:pic>
        <p:nvPicPr>
          <p:cNvPr id="9779" name="図 9778">
            <a:extLst>
              <a:ext uri="{FF2B5EF4-FFF2-40B4-BE49-F238E27FC236}">
                <a16:creationId xmlns:a16="http://schemas.microsoft.com/office/drawing/2014/main" id="{8B4960CA-FB4D-0B0B-5DA1-F973343BCD1C}"/>
              </a:ext>
            </a:extLst>
          </p:cNvPr>
          <p:cNvPicPr>
            <a:picLocks noChangeAspect="1"/>
          </p:cNvPicPr>
          <p:nvPr/>
        </p:nvPicPr>
        <p:blipFill>
          <a:blip r:embed="rId3"/>
          <a:stretch>
            <a:fillRect/>
          </a:stretch>
        </p:blipFill>
        <p:spPr>
          <a:xfrm>
            <a:off x="794888" y="3736117"/>
            <a:ext cx="7180159" cy="2340000"/>
          </a:xfrm>
          <a:prstGeom prst="rect">
            <a:avLst/>
          </a:prstGeom>
        </p:spPr>
      </p:pic>
      <p:sp>
        <p:nvSpPr>
          <p:cNvPr id="9778" name="テキスト ボックス 9777">
            <a:extLst>
              <a:ext uri="{FF2B5EF4-FFF2-40B4-BE49-F238E27FC236}">
                <a16:creationId xmlns:a16="http://schemas.microsoft.com/office/drawing/2014/main" id="{F81150F6-A9C7-34B5-AB46-2F48DE01B11E}"/>
              </a:ext>
            </a:extLst>
          </p:cNvPr>
          <p:cNvSpPr txBox="1"/>
          <p:nvPr/>
        </p:nvSpPr>
        <p:spPr>
          <a:xfrm>
            <a:off x="964347" y="3702477"/>
            <a:ext cx="615874" cy="369332"/>
          </a:xfrm>
          <a:prstGeom prst="rect">
            <a:avLst/>
          </a:prstGeom>
          <a:noFill/>
        </p:spPr>
        <p:txBody>
          <a:bodyPr wrap="none" rtlCol="0">
            <a:spAutoFit/>
          </a:bodyPr>
          <a:lstStyle/>
          <a:p>
            <a:r>
              <a:rPr kumimoji="1" lang="en-US" altLang="ja-JP">
                <a:solidFill>
                  <a:schemeClr val="tx2"/>
                </a:solidFill>
              </a:rPr>
              <a:t>GPU</a:t>
            </a:r>
            <a:endParaRPr kumimoji="1" lang="ja-JP" altLang="en-US">
              <a:solidFill>
                <a:schemeClr val="tx2"/>
              </a:solidFill>
            </a:endParaRPr>
          </a:p>
        </p:txBody>
      </p:sp>
      <p:sp>
        <p:nvSpPr>
          <p:cNvPr id="9790" name="テキスト ボックス 9789">
            <a:extLst>
              <a:ext uri="{FF2B5EF4-FFF2-40B4-BE49-F238E27FC236}">
                <a16:creationId xmlns:a16="http://schemas.microsoft.com/office/drawing/2014/main" id="{368DCCB4-99D2-DE6D-AB83-B5752B4DC983}"/>
              </a:ext>
            </a:extLst>
          </p:cNvPr>
          <p:cNvSpPr txBox="1"/>
          <p:nvPr/>
        </p:nvSpPr>
        <p:spPr>
          <a:xfrm>
            <a:off x="794888" y="6163540"/>
            <a:ext cx="7401385" cy="369332"/>
          </a:xfrm>
          <a:prstGeom prst="rect">
            <a:avLst/>
          </a:prstGeom>
          <a:noFill/>
        </p:spPr>
        <p:txBody>
          <a:bodyPr wrap="none">
            <a:spAutoFit/>
          </a:bodyPr>
          <a:lstStyle/>
          <a:p>
            <a:r>
              <a:rPr lang="ja-JP" altLang="en-US" sz="1800" b="1">
                <a:solidFill>
                  <a:schemeClr val="bg1">
                    <a:lumMod val="50000"/>
                  </a:schemeClr>
                </a:solidFill>
                <a:latin typeface="Manrope" pitchFamily="2" charset="0"/>
                <a:cs typeface="Arial"/>
              </a:rPr>
              <a:t>巨大モデルの処理性能は、実際に事前学習を動かしてみないと分からない・・・</a:t>
            </a:r>
            <a:endParaRPr lang="ja-JP" altLang="en-US">
              <a:solidFill>
                <a:schemeClr val="bg1">
                  <a:lumMod val="50000"/>
                </a:schemeClr>
              </a:solidFill>
            </a:endParaRPr>
          </a:p>
        </p:txBody>
      </p:sp>
      <p:sp>
        <p:nvSpPr>
          <p:cNvPr id="9791" name="乗算記号 9790">
            <a:extLst>
              <a:ext uri="{FF2B5EF4-FFF2-40B4-BE49-F238E27FC236}">
                <a16:creationId xmlns:a16="http://schemas.microsoft.com/office/drawing/2014/main" id="{468E4EB7-C82D-555B-B5FE-85BF6FE9485D}"/>
              </a:ext>
            </a:extLst>
          </p:cNvPr>
          <p:cNvSpPr/>
          <p:nvPr/>
        </p:nvSpPr>
        <p:spPr>
          <a:xfrm>
            <a:off x="2823460" y="4823160"/>
            <a:ext cx="468000" cy="4680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92" name="乗算記号 9791">
            <a:extLst>
              <a:ext uri="{FF2B5EF4-FFF2-40B4-BE49-F238E27FC236}">
                <a16:creationId xmlns:a16="http://schemas.microsoft.com/office/drawing/2014/main" id="{ABA7D99A-7383-3CF6-CD94-8BAF2A1A748F}"/>
              </a:ext>
            </a:extLst>
          </p:cNvPr>
          <p:cNvSpPr/>
          <p:nvPr/>
        </p:nvSpPr>
        <p:spPr>
          <a:xfrm>
            <a:off x="5570960" y="4287130"/>
            <a:ext cx="468000" cy="4680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3079FC0-59D8-A8BC-20C1-3A9C70D5054D}"/>
              </a:ext>
            </a:extLst>
          </p:cNvPr>
          <p:cNvSpPr txBox="1"/>
          <p:nvPr/>
        </p:nvSpPr>
        <p:spPr>
          <a:xfrm>
            <a:off x="8546301" y="4180628"/>
            <a:ext cx="3100529" cy="369332"/>
          </a:xfrm>
          <a:prstGeom prst="rect">
            <a:avLst/>
          </a:prstGeom>
          <a:noFill/>
        </p:spPr>
        <p:txBody>
          <a:bodyPr wrap="none">
            <a:spAutoFit/>
          </a:bodyPr>
          <a:lstStyle/>
          <a:p>
            <a:r>
              <a:rPr lang="ja-JP" altLang="en-US"/>
              <a:t>この中から</a:t>
            </a:r>
            <a:r>
              <a:rPr lang="en-US" altLang="ja-JP"/>
              <a:t>1</a:t>
            </a:r>
            <a:r>
              <a:rPr lang="ja-JP" altLang="en-US"/>
              <a:t>枚の</a:t>
            </a:r>
            <a:r>
              <a:rPr lang="en-US" altLang="ja-JP"/>
              <a:t>GPU</a:t>
            </a:r>
            <a:r>
              <a:rPr lang="ja-JP" altLang="en-US"/>
              <a:t>を特定する</a:t>
            </a:r>
          </a:p>
        </p:txBody>
      </p:sp>
      <p:pic>
        <p:nvPicPr>
          <p:cNvPr id="6" name="図 5" descr="立つ, ボックス, 男, コンピュータ が含まれている画像&#10;&#10;自動的に生成された説明">
            <a:extLst>
              <a:ext uri="{FF2B5EF4-FFF2-40B4-BE49-F238E27FC236}">
                <a16:creationId xmlns:a16="http://schemas.microsoft.com/office/drawing/2014/main" id="{695A08AD-4EB8-57E5-EBFD-04B7250B5A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9220" y="4590938"/>
            <a:ext cx="2134393" cy="2027927"/>
          </a:xfrm>
          <a:prstGeom prst="rect">
            <a:avLst/>
          </a:prstGeom>
        </p:spPr>
      </p:pic>
    </p:spTree>
    <p:extLst>
      <p:ext uri="{BB962C8B-B14F-4D97-AF65-F5344CB8AC3E}">
        <p14:creationId xmlns:p14="http://schemas.microsoft.com/office/powerpoint/2010/main" val="382281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D0926-64DB-488C-A30C-90EEE71AB0C9}"/>
              </a:ext>
            </a:extLst>
          </p:cNvPr>
          <p:cNvSpPr>
            <a:spLocks noGrp="1"/>
          </p:cNvSpPr>
          <p:nvPr>
            <p:ph type="title"/>
          </p:nvPr>
        </p:nvSpPr>
        <p:spPr/>
        <p:txBody>
          <a:bodyPr/>
          <a:lstStyle/>
          <a:p>
            <a:r>
              <a:rPr lang="en-US" altLang="ja-JP" sz="4400">
                <a:solidFill>
                  <a:schemeClr val="tx1"/>
                </a:solidFill>
              </a:rPr>
              <a:t>Cerebras CS-3</a:t>
            </a:r>
            <a:r>
              <a:rPr lang="ja-JP" altLang="en-US" sz="4400">
                <a:solidFill>
                  <a:schemeClr val="tx1"/>
                </a:solidFill>
              </a:rPr>
              <a:t>での解決法</a:t>
            </a:r>
            <a:endParaRPr lang="en-US" altLang="ja-JP">
              <a:solidFill>
                <a:schemeClr val="tx1"/>
              </a:solidFill>
            </a:endParaRPr>
          </a:p>
        </p:txBody>
      </p:sp>
      <p:sp>
        <p:nvSpPr>
          <p:cNvPr id="5" name="テキスト プレースホルダー 4">
            <a:extLst>
              <a:ext uri="{FF2B5EF4-FFF2-40B4-BE49-F238E27FC236}">
                <a16:creationId xmlns:a16="http://schemas.microsoft.com/office/drawing/2014/main" id="{0A298757-7AE5-4524-AA41-735028654AAD}"/>
              </a:ext>
            </a:extLst>
          </p:cNvPr>
          <p:cNvSpPr>
            <a:spLocks noGrp="1"/>
          </p:cNvSpPr>
          <p:nvPr>
            <p:ph type="body" idx="1"/>
          </p:nvPr>
        </p:nvSpPr>
        <p:spPr>
          <a:xfrm>
            <a:off x="1996580" y="4114104"/>
            <a:ext cx="9872233" cy="646331"/>
          </a:xfrm>
        </p:spPr>
        <p:txBody>
          <a:bodyPr/>
          <a:lstStyle/>
          <a:p>
            <a:pPr>
              <a:buClr>
                <a:schemeClr val="tx1"/>
              </a:buClr>
            </a:pPr>
            <a:r>
              <a:rPr kumimoji="1" lang="en-US" altLang="ja-JP">
                <a:solidFill>
                  <a:schemeClr val="tx1"/>
                </a:solidFill>
                <a:latin typeface="+mn-ea"/>
              </a:rPr>
              <a:t>Cerebras CS-3</a:t>
            </a:r>
            <a:r>
              <a:rPr kumimoji="1" lang="ja-JP" altLang="en-US">
                <a:solidFill>
                  <a:schemeClr val="tx1"/>
                </a:solidFill>
                <a:latin typeface="+mn-ea"/>
              </a:rPr>
              <a:t>のご紹介と</a:t>
            </a:r>
            <a:r>
              <a:rPr kumimoji="1" lang="en-US" altLang="ja-JP">
                <a:solidFill>
                  <a:schemeClr val="tx1"/>
                </a:solidFill>
                <a:latin typeface="+mn-ea"/>
              </a:rPr>
              <a:t>Cerebras</a:t>
            </a:r>
            <a:r>
              <a:rPr kumimoji="1" lang="ja-JP" altLang="en-US">
                <a:solidFill>
                  <a:schemeClr val="tx1"/>
                </a:solidFill>
                <a:latin typeface="+mn-ea"/>
              </a:rPr>
              <a:t>を使った</a:t>
            </a:r>
            <a:r>
              <a:rPr kumimoji="1" lang="en-US" altLang="ja-JP">
                <a:solidFill>
                  <a:schemeClr val="tx1"/>
                </a:solidFill>
                <a:latin typeface="+mn-ea"/>
              </a:rPr>
              <a:t>3</a:t>
            </a:r>
            <a:r>
              <a:rPr kumimoji="1" lang="ja-JP" altLang="en-US">
                <a:solidFill>
                  <a:schemeClr val="tx1"/>
                </a:solidFill>
                <a:latin typeface="+mn-ea"/>
              </a:rPr>
              <a:t>つの深刻な学習課題の解決法についてお話します</a:t>
            </a:r>
          </a:p>
        </p:txBody>
      </p:sp>
    </p:spTree>
    <p:extLst>
      <p:ext uri="{BB962C8B-B14F-4D97-AF65-F5344CB8AC3E}">
        <p14:creationId xmlns:p14="http://schemas.microsoft.com/office/powerpoint/2010/main" val="411071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CCF6-5F4E-15E0-0578-5E8C72108100}"/>
            </a:ext>
          </a:extLst>
        </p:cNvPr>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0FA619E1-D9A2-E50C-040C-9F8FAD219E83}"/>
              </a:ext>
            </a:extLst>
          </p:cNvPr>
          <p:cNvGrpSpPr>
            <a:grpSpLocks noGrp="1" noUngrp="1" noRot="1" noMove="1" noResize="1"/>
          </p:cNvGrpSpPr>
          <p:nvPr/>
        </p:nvGrpSpPr>
        <p:grpSpPr>
          <a:xfrm>
            <a:off x="132000" y="759423"/>
            <a:ext cx="12060000" cy="5760000"/>
            <a:chOff x="132000" y="773267"/>
            <a:chExt cx="12060000" cy="5760000"/>
          </a:xfrm>
        </p:grpSpPr>
        <p:sp>
          <p:nvSpPr>
            <p:cNvPr id="3" name="正方形/長方形 2">
              <a:extLst>
                <a:ext uri="{FF2B5EF4-FFF2-40B4-BE49-F238E27FC236}">
                  <a16:creationId xmlns:a16="http://schemas.microsoft.com/office/drawing/2014/main" id="{37D7893C-6168-8D0E-A881-D3C8FD2AED94}"/>
                </a:ext>
              </a:extLst>
            </p:cNvPr>
            <p:cNvSpPr>
              <a:spLocks noGrp="1" noRot="1" noMove="1" noResize="1" noEditPoints="1" noAdjustHandles="1" noChangeArrowheads="1" noChangeShapeType="1"/>
            </p:cNvSpPr>
            <p:nvPr/>
          </p:nvSpPr>
          <p:spPr>
            <a:xfrm>
              <a:off x="132000" y="773267"/>
              <a:ext cx="12060000" cy="5760000"/>
            </a:xfrm>
            <a:prstGeom prst="rect">
              <a:avLst/>
            </a:prstGeom>
            <a:gradFill>
              <a:gsLst>
                <a:gs pos="0">
                  <a:schemeClr val="accent2"/>
                </a:gs>
                <a:gs pos="10000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ja-JP" altLang="en-US" sz="1600" b="1">
                <a:solidFill>
                  <a:schemeClr val="bg1"/>
                </a:solidFill>
              </a:endParaRPr>
            </a:p>
          </p:txBody>
        </p:sp>
        <p:sp>
          <p:nvSpPr>
            <p:cNvPr id="9" name="四角形: 角を丸くする 8">
              <a:extLst>
                <a:ext uri="{FF2B5EF4-FFF2-40B4-BE49-F238E27FC236}">
                  <a16:creationId xmlns:a16="http://schemas.microsoft.com/office/drawing/2014/main" id="{E453BBB9-F50E-5C6C-F65B-49F91F33529F}"/>
                </a:ext>
              </a:extLst>
            </p:cNvPr>
            <p:cNvSpPr>
              <a:spLocks noGrp="1" noRot="1" noMove="1" noResize="1" noEditPoints="1" noAdjustHandles="1" noChangeArrowheads="1" noChangeShapeType="1"/>
            </p:cNvSpPr>
            <p:nvPr/>
          </p:nvSpPr>
          <p:spPr>
            <a:xfrm>
              <a:off x="360000" y="1080000"/>
              <a:ext cx="11520000" cy="5184000"/>
            </a:xfrm>
            <a:prstGeom prst="roundRect">
              <a:avLst>
                <a:gd name="adj" fmla="val 220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ja-JP" altLang="en-US" sz="1600" b="1">
                <a:solidFill>
                  <a:schemeClr val="bg1"/>
                </a:solidFill>
              </a:endParaRPr>
            </a:p>
          </p:txBody>
        </p:sp>
      </p:grpSp>
      <p:sp>
        <p:nvSpPr>
          <p:cNvPr id="2" name="タイトル 1">
            <a:extLst>
              <a:ext uri="{FF2B5EF4-FFF2-40B4-BE49-F238E27FC236}">
                <a16:creationId xmlns:a16="http://schemas.microsoft.com/office/drawing/2014/main" id="{7DFC2BAF-C29B-1A9B-5DB6-5163F4687A34}"/>
              </a:ext>
            </a:extLst>
          </p:cNvPr>
          <p:cNvSpPr>
            <a:spLocks noGrp="1"/>
          </p:cNvSpPr>
          <p:nvPr>
            <p:ph type="title"/>
          </p:nvPr>
        </p:nvSpPr>
        <p:spPr/>
        <p:txBody>
          <a:bodyPr/>
          <a:lstStyle/>
          <a:p>
            <a:r>
              <a:rPr lang="ja-JP" altLang="en-US"/>
              <a:t>東京エレクトロンデバイス</a:t>
            </a:r>
            <a:r>
              <a:rPr kumimoji="1" lang="ja-JP" altLang="en-US"/>
              <a:t>の</a:t>
            </a:r>
            <a:r>
              <a:rPr kumimoji="1" lang="en-US" altLang="ja-JP"/>
              <a:t>AI </a:t>
            </a:r>
            <a:r>
              <a:rPr kumimoji="1" lang="ja-JP" altLang="en-US"/>
              <a:t>ソリューションマップ</a:t>
            </a:r>
          </a:p>
        </p:txBody>
      </p:sp>
      <p:cxnSp>
        <p:nvCxnSpPr>
          <p:cNvPr id="19" name="直線コネクタ 18">
            <a:extLst>
              <a:ext uri="{FF2B5EF4-FFF2-40B4-BE49-F238E27FC236}">
                <a16:creationId xmlns:a16="http://schemas.microsoft.com/office/drawing/2014/main" id="{979859EF-F4D2-A7DC-0B47-A14EED5732BE}"/>
              </a:ext>
            </a:extLst>
          </p:cNvPr>
          <p:cNvCxnSpPr>
            <a:cxnSpLocks/>
          </p:cNvCxnSpPr>
          <p:nvPr/>
        </p:nvCxnSpPr>
        <p:spPr>
          <a:xfrm>
            <a:off x="514416" y="4860000"/>
            <a:ext cx="11160000" cy="0"/>
          </a:xfrm>
          <a:prstGeom prst="line">
            <a:avLst/>
          </a:prstGeom>
          <a:ln w="254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A244E346-B6C9-7184-0711-AD83F9209915}"/>
              </a:ext>
            </a:extLst>
          </p:cNvPr>
          <p:cNvGrpSpPr/>
          <p:nvPr/>
        </p:nvGrpSpPr>
        <p:grpSpPr>
          <a:xfrm>
            <a:off x="513379" y="2753598"/>
            <a:ext cx="1859805" cy="999791"/>
            <a:chOff x="513379" y="2753598"/>
            <a:chExt cx="1859805" cy="999791"/>
          </a:xfrm>
        </p:grpSpPr>
        <p:pic>
          <p:nvPicPr>
            <p:cNvPr id="5" name="図 4">
              <a:extLst>
                <a:ext uri="{FF2B5EF4-FFF2-40B4-BE49-F238E27FC236}">
                  <a16:creationId xmlns:a16="http://schemas.microsoft.com/office/drawing/2014/main" id="{1C92B8D5-C320-2ADC-37D1-75F80E780DC3}"/>
                </a:ext>
              </a:extLst>
            </p:cNvPr>
            <p:cNvPicPr>
              <a:picLocks noChangeAspect="1"/>
            </p:cNvPicPr>
            <p:nvPr/>
          </p:nvPicPr>
          <p:blipFill>
            <a:blip r:embed="rId2"/>
            <a:srcRect/>
            <a:stretch/>
          </p:blipFill>
          <p:spPr>
            <a:xfrm>
              <a:off x="520999" y="2980892"/>
              <a:ext cx="1547854" cy="468000"/>
            </a:xfrm>
            <a:prstGeom prst="rect">
              <a:avLst/>
            </a:prstGeom>
          </p:spPr>
        </p:pic>
        <p:sp>
          <p:nvSpPr>
            <p:cNvPr id="24" name="テキスト ボックス 23">
              <a:extLst>
                <a:ext uri="{FF2B5EF4-FFF2-40B4-BE49-F238E27FC236}">
                  <a16:creationId xmlns:a16="http://schemas.microsoft.com/office/drawing/2014/main" id="{E6B185D5-0B33-2B60-C647-722A9E086B05}"/>
                </a:ext>
              </a:extLst>
            </p:cNvPr>
            <p:cNvSpPr txBox="1"/>
            <p:nvPr/>
          </p:nvSpPr>
          <p:spPr>
            <a:xfrm>
              <a:off x="513379" y="3476390"/>
              <a:ext cx="1859805" cy="276999"/>
            </a:xfrm>
            <a:prstGeom prst="rect">
              <a:avLst/>
            </a:prstGeom>
            <a:noFill/>
          </p:spPr>
          <p:txBody>
            <a:bodyPr wrap="none">
              <a:spAutoFit/>
            </a:bodyPr>
            <a:lstStyle/>
            <a:p>
              <a:pPr>
                <a:spcAft>
                  <a:spcPts val="1200"/>
                </a:spcAft>
              </a:pPr>
              <a:r>
                <a:rPr lang="en-US" altLang="ja-JP" sz="1200" b="1">
                  <a:solidFill>
                    <a:schemeClr val="tx2"/>
                  </a:solidFill>
                  <a:latin typeface="+mn-ea"/>
                </a:rPr>
                <a:t>AI</a:t>
              </a:r>
              <a:r>
                <a:rPr lang="ja-JP" altLang="en-US" sz="1200" b="1">
                  <a:solidFill>
                    <a:schemeClr val="tx2"/>
                  </a:solidFill>
                  <a:latin typeface="+mn-ea"/>
                </a:rPr>
                <a:t>エンジニアリングサービス</a:t>
              </a:r>
            </a:p>
          </p:txBody>
        </p:sp>
        <p:sp>
          <p:nvSpPr>
            <p:cNvPr id="25" name="テキスト ボックス 24">
              <a:extLst>
                <a:ext uri="{FF2B5EF4-FFF2-40B4-BE49-F238E27FC236}">
                  <a16:creationId xmlns:a16="http://schemas.microsoft.com/office/drawing/2014/main" id="{D42E5DA9-67C5-5DE9-27C6-46FFE05863CC}"/>
                </a:ext>
              </a:extLst>
            </p:cNvPr>
            <p:cNvSpPr txBox="1"/>
            <p:nvPr/>
          </p:nvSpPr>
          <p:spPr>
            <a:xfrm>
              <a:off x="513379" y="2753598"/>
              <a:ext cx="1624163" cy="215444"/>
            </a:xfrm>
            <a:prstGeom prst="rect">
              <a:avLst/>
            </a:prstGeom>
            <a:noFill/>
          </p:spPr>
          <p:txBody>
            <a:bodyPr wrap="none" anchor="b">
              <a:spAutoFit/>
            </a:bodyPr>
            <a:lstStyle/>
            <a:p>
              <a:pPr>
                <a:spcAft>
                  <a:spcPts val="1200"/>
                </a:spcAft>
              </a:pPr>
              <a:r>
                <a:rPr lang="en-US" altLang="ja-JP" sz="800">
                  <a:solidFill>
                    <a:schemeClr val="tx2"/>
                  </a:solidFill>
                </a:rPr>
                <a:t>TED AI Lab Engineering Service</a:t>
              </a:r>
              <a:endParaRPr lang="ja-JP" altLang="en-US" sz="800">
                <a:solidFill>
                  <a:schemeClr val="tx2"/>
                </a:solidFill>
              </a:endParaRPr>
            </a:p>
          </p:txBody>
        </p:sp>
      </p:grpSp>
      <p:grpSp>
        <p:nvGrpSpPr>
          <p:cNvPr id="16" name="グループ化 15">
            <a:extLst>
              <a:ext uri="{FF2B5EF4-FFF2-40B4-BE49-F238E27FC236}">
                <a16:creationId xmlns:a16="http://schemas.microsoft.com/office/drawing/2014/main" id="{D2A5CF1F-C50F-2174-333C-FDEFDE9F2240}"/>
              </a:ext>
            </a:extLst>
          </p:cNvPr>
          <p:cNvGrpSpPr/>
          <p:nvPr/>
        </p:nvGrpSpPr>
        <p:grpSpPr>
          <a:xfrm>
            <a:off x="513379" y="5040000"/>
            <a:ext cx="1789272" cy="974781"/>
            <a:chOff x="513379" y="5062218"/>
            <a:chExt cx="1789272" cy="974781"/>
          </a:xfrm>
        </p:grpSpPr>
        <p:pic>
          <p:nvPicPr>
            <p:cNvPr id="4" name="Picture 4" descr="TAIP">
              <a:extLst>
                <a:ext uri="{FF2B5EF4-FFF2-40B4-BE49-F238E27FC236}">
                  <a16:creationId xmlns:a16="http://schemas.microsoft.com/office/drawing/2014/main" id="{584D7A18-ED95-4DDF-02EB-498BAD44DA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36" y="5310000"/>
              <a:ext cx="1034482" cy="360000"/>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E545035F-7FFC-E045-26CA-3AE788470733}"/>
                </a:ext>
              </a:extLst>
            </p:cNvPr>
            <p:cNvSpPr txBox="1"/>
            <p:nvPr/>
          </p:nvSpPr>
          <p:spPr>
            <a:xfrm>
              <a:off x="513379" y="5760000"/>
              <a:ext cx="1789272" cy="276999"/>
            </a:xfrm>
            <a:prstGeom prst="rect">
              <a:avLst/>
            </a:prstGeom>
            <a:noFill/>
          </p:spPr>
          <p:txBody>
            <a:bodyPr wrap="none">
              <a:spAutoFit/>
            </a:bodyPr>
            <a:lstStyle/>
            <a:p>
              <a:pPr>
                <a:spcAft>
                  <a:spcPts val="1200"/>
                </a:spcAft>
              </a:pPr>
              <a:r>
                <a:rPr lang="en-US" altLang="ja-JP" sz="1200" b="1">
                  <a:solidFill>
                    <a:schemeClr val="tx2"/>
                  </a:solidFill>
                  <a:latin typeface="+mn-ea"/>
                </a:rPr>
                <a:t>AI</a:t>
              </a:r>
              <a:r>
                <a:rPr lang="ja-JP" altLang="en-US" sz="1200" b="1">
                  <a:solidFill>
                    <a:schemeClr val="tx2"/>
                  </a:solidFill>
                  <a:latin typeface="+mn-ea"/>
                </a:rPr>
                <a:t>インフラ機器パッケージ</a:t>
              </a:r>
            </a:p>
          </p:txBody>
        </p:sp>
        <p:sp>
          <p:nvSpPr>
            <p:cNvPr id="27" name="テキスト ボックス 26">
              <a:extLst>
                <a:ext uri="{FF2B5EF4-FFF2-40B4-BE49-F238E27FC236}">
                  <a16:creationId xmlns:a16="http://schemas.microsoft.com/office/drawing/2014/main" id="{B09A0987-ABD4-6B1C-91E6-55B93523ABDD}"/>
                </a:ext>
              </a:extLst>
            </p:cNvPr>
            <p:cNvSpPr txBox="1"/>
            <p:nvPr/>
          </p:nvSpPr>
          <p:spPr>
            <a:xfrm>
              <a:off x="513379" y="5062218"/>
              <a:ext cx="1624163" cy="215444"/>
            </a:xfrm>
            <a:prstGeom prst="rect">
              <a:avLst/>
            </a:prstGeom>
            <a:noFill/>
          </p:spPr>
          <p:txBody>
            <a:bodyPr wrap="none" anchor="b">
              <a:spAutoFit/>
            </a:bodyPr>
            <a:lstStyle/>
            <a:p>
              <a:pPr>
                <a:spcAft>
                  <a:spcPts val="1200"/>
                </a:spcAft>
              </a:pPr>
              <a:r>
                <a:rPr lang="en-US" altLang="ja-JP" sz="800">
                  <a:solidFill>
                    <a:schemeClr val="tx2"/>
                  </a:solidFill>
                </a:rPr>
                <a:t>TED AI Infrastructure Package</a:t>
              </a:r>
              <a:endParaRPr lang="ja-JP" altLang="en-US" sz="800">
                <a:solidFill>
                  <a:schemeClr val="tx2"/>
                </a:solidFill>
              </a:endParaRPr>
            </a:p>
          </p:txBody>
        </p:sp>
      </p:grpSp>
      <p:sp>
        <p:nvSpPr>
          <p:cNvPr id="6" name="正方形/長方形 5">
            <a:extLst>
              <a:ext uri="{FF2B5EF4-FFF2-40B4-BE49-F238E27FC236}">
                <a16:creationId xmlns:a16="http://schemas.microsoft.com/office/drawing/2014/main" id="{988FBCC2-881D-84AB-4116-1960984FFB99}"/>
              </a:ext>
            </a:extLst>
          </p:cNvPr>
          <p:cNvSpPr/>
          <p:nvPr/>
        </p:nvSpPr>
        <p:spPr>
          <a:xfrm>
            <a:off x="3744000" y="1268413"/>
            <a:ext cx="252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a:t>AI</a:t>
            </a:r>
            <a:r>
              <a:rPr kumimoji="1" lang="ja-JP" altLang="en-US" sz="1600" b="1"/>
              <a:t>サービス利用者向け</a:t>
            </a:r>
          </a:p>
        </p:txBody>
      </p:sp>
      <p:sp>
        <p:nvSpPr>
          <p:cNvPr id="7" name="正方形/長方形 6">
            <a:extLst>
              <a:ext uri="{FF2B5EF4-FFF2-40B4-BE49-F238E27FC236}">
                <a16:creationId xmlns:a16="http://schemas.microsoft.com/office/drawing/2014/main" id="{41F4D259-0190-1862-EE6A-B3F146D0CC86}"/>
              </a:ext>
            </a:extLst>
          </p:cNvPr>
          <p:cNvSpPr/>
          <p:nvPr/>
        </p:nvSpPr>
        <p:spPr>
          <a:xfrm>
            <a:off x="6444156" y="1268413"/>
            <a:ext cx="252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t>デベロッパー向け</a:t>
            </a:r>
          </a:p>
          <a:p>
            <a:pPr algn="ctr"/>
            <a:r>
              <a:rPr kumimoji="1" lang="ja-JP" altLang="en-US" sz="1400" b="1"/>
              <a:t>（</a:t>
            </a:r>
            <a:r>
              <a:rPr kumimoji="1" lang="en-US" altLang="ja-JP" sz="1400" b="1"/>
              <a:t>AI</a:t>
            </a:r>
            <a:r>
              <a:rPr kumimoji="1" lang="ja-JP" altLang="en-US" sz="1400" b="1"/>
              <a:t>開発）</a:t>
            </a:r>
          </a:p>
        </p:txBody>
      </p:sp>
      <p:sp>
        <p:nvSpPr>
          <p:cNvPr id="8" name="正方形/長方形 7">
            <a:extLst>
              <a:ext uri="{FF2B5EF4-FFF2-40B4-BE49-F238E27FC236}">
                <a16:creationId xmlns:a16="http://schemas.microsoft.com/office/drawing/2014/main" id="{D9AFB169-3947-B7A9-3D40-1C51C8BDC139}"/>
              </a:ext>
            </a:extLst>
          </p:cNvPr>
          <p:cNvSpPr/>
          <p:nvPr/>
        </p:nvSpPr>
        <p:spPr>
          <a:xfrm>
            <a:off x="9144313" y="1268413"/>
            <a:ext cx="252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t>インフラ構築担当向け</a:t>
            </a:r>
          </a:p>
          <a:p>
            <a:pPr algn="ctr"/>
            <a:r>
              <a:rPr kumimoji="1" lang="ja-JP" altLang="en-US" sz="1400" b="1"/>
              <a:t>（</a:t>
            </a:r>
            <a:r>
              <a:rPr kumimoji="1" lang="en-US" altLang="ja-JP" sz="1400" b="1"/>
              <a:t>AI</a:t>
            </a:r>
            <a:r>
              <a:rPr kumimoji="1" lang="ja-JP" altLang="en-US" sz="1400" b="1"/>
              <a:t>用インフラ構築）</a:t>
            </a:r>
          </a:p>
        </p:txBody>
      </p:sp>
      <p:sp>
        <p:nvSpPr>
          <p:cNvPr id="15" name="四角形: 角を丸くする 14">
            <a:extLst>
              <a:ext uri="{FF2B5EF4-FFF2-40B4-BE49-F238E27FC236}">
                <a16:creationId xmlns:a16="http://schemas.microsoft.com/office/drawing/2014/main" id="{AB9A57AD-E629-5A97-FCBD-21385DBAD959}"/>
              </a:ext>
            </a:extLst>
          </p:cNvPr>
          <p:cNvSpPr/>
          <p:nvPr/>
        </p:nvSpPr>
        <p:spPr>
          <a:xfrm>
            <a:off x="3744000" y="5256000"/>
            <a:ext cx="1800000" cy="43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t>クラウド</a:t>
            </a:r>
          </a:p>
        </p:txBody>
      </p:sp>
      <p:sp>
        <p:nvSpPr>
          <p:cNvPr id="39" name="四角形: 角を丸くする 38">
            <a:extLst>
              <a:ext uri="{FF2B5EF4-FFF2-40B4-BE49-F238E27FC236}">
                <a16:creationId xmlns:a16="http://schemas.microsoft.com/office/drawing/2014/main" id="{BA2A43D8-90E8-937B-94D8-7A966650DE55}"/>
              </a:ext>
            </a:extLst>
          </p:cNvPr>
          <p:cNvSpPr/>
          <p:nvPr/>
        </p:nvSpPr>
        <p:spPr>
          <a:xfrm>
            <a:off x="5640104" y="5256000"/>
            <a:ext cx="1944000" cy="43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t>エントリーモデル</a:t>
            </a:r>
          </a:p>
        </p:txBody>
      </p:sp>
      <p:sp>
        <p:nvSpPr>
          <p:cNvPr id="40" name="四角形: 角を丸くする 39">
            <a:extLst>
              <a:ext uri="{FF2B5EF4-FFF2-40B4-BE49-F238E27FC236}">
                <a16:creationId xmlns:a16="http://schemas.microsoft.com/office/drawing/2014/main" id="{2F60DC53-73B4-1683-3228-2A855FC3C451}"/>
              </a:ext>
            </a:extLst>
          </p:cNvPr>
          <p:cNvSpPr/>
          <p:nvPr/>
        </p:nvSpPr>
        <p:spPr>
          <a:xfrm>
            <a:off x="7680208" y="5256000"/>
            <a:ext cx="1944000" cy="43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t>ミッドレンジモデル</a:t>
            </a:r>
          </a:p>
        </p:txBody>
      </p:sp>
      <p:sp>
        <p:nvSpPr>
          <p:cNvPr id="41" name="四角形: 角を丸くする 40">
            <a:extLst>
              <a:ext uri="{FF2B5EF4-FFF2-40B4-BE49-F238E27FC236}">
                <a16:creationId xmlns:a16="http://schemas.microsoft.com/office/drawing/2014/main" id="{646512F8-F8D7-B301-F102-4E9B9B0433BF}"/>
              </a:ext>
            </a:extLst>
          </p:cNvPr>
          <p:cNvSpPr/>
          <p:nvPr/>
        </p:nvSpPr>
        <p:spPr>
          <a:xfrm>
            <a:off x="9720313" y="5256000"/>
            <a:ext cx="1944000" cy="43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t>ハイエンドモデル</a:t>
            </a:r>
          </a:p>
        </p:txBody>
      </p:sp>
      <p:cxnSp>
        <p:nvCxnSpPr>
          <p:cNvPr id="20" name="直線コネクタ 19">
            <a:extLst>
              <a:ext uri="{FF2B5EF4-FFF2-40B4-BE49-F238E27FC236}">
                <a16:creationId xmlns:a16="http://schemas.microsoft.com/office/drawing/2014/main" id="{243D092B-43E3-4AC7-C591-F2FBC9A04515}"/>
              </a:ext>
            </a:extLst>
          </p:cNvPr>
          <p:cNvCxnSpPr>
            <a:cxnSpLocks/>
          </p:cNvCxnSpPr>
          <p:nvPr/>
        </p:nvCxnSpPr>
        <p:spPr>
          <a:xfrm flipV="1">
            <a:off x="2494416" y="2804131"/>
            <a:ext cx="9180000" cy="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0EF8567-CA23-37E7-5760-8B0A668E0BCC}"/>
              </a:ext>
            </a:extLst>
          </p:cNvPr>
          <p:cNvCxnSpPr>
            <a:cxnSpLocks/>
          </p:cNvCxnSpPr>
          <p:nvPr/>
        </p:nvCxnSpPr>
        <p:spPr>
          <a:xfrm flipV="1">
            <a:off x="2494416" y="3778755"/>
            <a:ext cx="9180000" cy="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D745B35A-717A-15F1-7D7F-9CDAFA9D4C57}"/>
              </a:ext>
            </a:extLst>
          </p:cNvPr>
          <p:cNvSpPr txBox="1"/>
          <p:nvPr/>
        </p:nvSpPr>
        <p:spPr>
          <a:xfrm>
            <a:off x="3744000" y="2062886"/>
            <a:ext cx="2212785" cy="276999"/>
          </a:xfrm>
          <a:prstGeom prst="rect">
            <a:avLst/>
          </a:prstGeom>
          <a:noFill/>
        </p:spPr>
        <p:txBody>
          <a:bodyPr wrap="none" anchor="t">
            <a:spAutoFit/>
          </a:bodyPr>
          <a:lstStyle/>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AI</a:t>
            </a:r>
            <a:r>
              <a:rPr lang="ja-JP" altLang="en-US" sz="1200">
                <a:solidFill>
                  <a:schemeClr val="tx2"/>
                </a:solidFill>
                <a:latin typeface="+mn-ea"/>
              </a:rPr>
              <a:t>人材育成トレーニングコース</a:t>
            </a:r>
          </a:p>
        </p:txBody>
      </p:sp>
      <p:sp>
        <p:nvSpPr>
          <p:cNvPr id="36" name="テキスト ボックス 35">
            <a:extLst>
              <a:ext uri="{FF2B5EF4-FFF2-40B4-BE49-F238E27FC236}">
                <a16:creationId xmlns:a16="http://schemas.microsoft.com/office/drawing/2014/main" id="{43D4F9E6-E7F7-2167-F7C7-547092371F1A}"/>
              </a:ext>
            </a:extLst>
          </p:cNvPr>
          <p:cNvSpPr txBox="1"/>
          <p:nvPr/>
        </p:nvSpPr>
        <p:spPr>
          <a:xfrm>
            <a:off x="3744000" y="3013670"/>
            <a:ext cx="2498954" cy="538609"/>
          </a:xfrm>
          <a:prstGeom prst="rect">
            <a:avLst/>
          </a:prstGeom>
          <a:noFill/>
        </p:spPr>
        <p:txBody>
          <a:bodyPr wrap="none" anchor="t">
            <a:spAutoFit/>
          </a:bodyPr>
          <a:lstStyle/>
          <a:p>
            <a:pPr marL="195263" indent="-195263">
              <a:spcAft>
                <a:spcPts val="600"/>
              </a:spcAft>
              <a:buClr>
                <a:schemeClr val="accent2"/>
              </a:buClr>
              <a:buFont typeface="Wingdings" panose="05000000000000000000" pitchFamily="2" charset="2"/>
              <a:buChar char="l"/>
            </a:pPr>
            <a:r>
              <a:rPr lang="ja-JP" altLang="en-US" sz="1200">
                <a:solidFill>
                  <a:schemeClr val="tx2"/>
                </a:solidFill>
                <a:latin typeface="+mn-ea"/>
              </a:rPr>
              <a:t>法人向け</a:t>
            </a:r>
            <a:r>
              <a:rPr lang="en-US" altLang="ja-JP" sz="1200">
                <a:solidFill>
                  <a:schemeClr val="tx2"/>
                </a:solidFill>
                <a:latin typeface="+mn-ea"/>
              </a:rPr>
              <a:t>Chat GPT</a:t>
            </a:r>
          </a:p>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Azure OpenAI</a:t>
            </a:r>
            <a:r>
              <a:rPr lang="ja-JP" altLang="en-US" sz="1200">
                <a:solidFill>
                  <a:schemeClr val="tx2"/>
                </a:solidFill>
                <a:latin typeface="+mn-ea"/>
              </a:rPr>
              <a:t>環境構築サービス</a:t>
            </a:r>
          </a:p>
        </p:txBody>
      </p:sp>
      <p:sp>
        <p:nvSpPr>
          <p:cNvPr id="37" name="テキスト ボックス 36">
            <a:extLst>
              <a:ext uri="{FF2B5EF4-FFF2-40B4-BE49-F238E27FC236}">
                <a16:creationId xmlns:a16="http://schemas.microsoft.com/office/drawing/2014/main" id="{EBCF4AFB-9B6C-69C3-827C-30E3E1B65D83}"/>
              </a:ext>
            </a:extLst>
          </p:cNvPr>
          <p:cNvSpPr txBox="1"/>
          <p:nvPr/>
        </p:nvSpPr>
        <p:spPr>
          <a:xfrm>
            <a:off x="6444156" y="2062886"/>
            <a:ext cx="2417970" cy="538609"/>
          </a:xfrm>
          <a:prstGeom prst="rect">
            <a:avLst/>
          </a:prstGeom>
          <a:noFill/>
        </p:spPr>
        <p:txBody>
          <a:bodyPr wrap="none" anchor="t">
            <a:spAutoFit/>
          </a:bodyPr>
          <a:lstStyle/>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AI</a:t>
            </a:r>
            <a:r>
              <a:rPr lang="ja-JP" altLang="en-US" sz="1200">
                <a:solidFill>
                  <a:schemeClr val="tx2"/>
                </a:solidFill>
                <a:latin typeface="+mn-ea"/>
              </a:rPr>
              <a:t>人材育成トレーニングコース</a:t>
            </a:r>
          </a:p>
          <a:p>
            <a:pPr marL="195263" indent="-195263">
              <a:spcAft>
                <a:spcPts val="600"/>
              </a:spcAft>
              <a:buClr>
                <a:schemeClr val="accent2"/>
              </a:buClr>
              <a:buFont typeface="Wingdings" panose="05000000000000000000" pitchFamily="2" charset="2"/>
              <a:buChar char="l"/>
            </a:pPr>
            <a:r>
              <a:rPr lang="ja-JP" altLang="en-US" sz="1200">
                <a:solidFill>
                  <a:schemeClr val="tx2"/>
                </a:solidFill>
                <a:latin typeface="+mn-ea"/>
              </a:rPr>
              <a:t>実機によるハンズオントレーニング</a:t>
            </a:r>
          </a:p>
        </p:txBody>
      </p:sp>
      <p:sp>
        <p:nvSpPr>
          <p:cNvPr id="38" name="テキスト ボックス 37">
            <a:extLst>
              <a:ext uri="{FF2B5EF4-FFF2-40B4-BE49-F238E27FC236}">
                <a16:creationId xmlns:a16="http://schemas.microsoft.com/office/drawing/2014/main" id="{CA0E426F-7864-1D11-3462-1A5AB3502AA3}"/>
              </a:ext>
            </a:extLst>
          </p:cNvPr>
          <p:cNvSpPr txBox="1"/>
          <p:nvPr/>
        </p:nvSpPr>
        <p:spPr>
          <a:xfrm>
            <a:off x="6444156" y="3013670"/>
            <a:ext cx="2498954" cy="538609"/>
          </a:xfrm>
          <a:prstGeom prst="rect">
            <a:avLst/>
          </a:prstGeom>
          <a:noFill/>
        </p:spPr>
        <p:txBody>
          <a:bodyPr wrap="none" anchor="t">
            <a:spAutoFit/>
          </a:bodyPr>
          <a:lstStyle/>
          <a:p>
            <a:pPr marL="195263" indent="-195263">
              <a:spcAft>
                <a:spcPts val="600"/>
              </a:spcAft>
              <a:buClr>
                <a:schemeClr val="accent2"/>
              </a:buClr>
              <a:buFont typeface="Wingdings" panose="05000000000000000000" pitchFamily="2" charset="2"/>
              <a:buChar char="l"/>
            </a:pPr>
            <a:r>
              <a:rPr lang="ja-JP" altLang="en-US" sz="1200">
                <a:solidFill>
                  <a:schemeClr val="tx2"/>
                </a:solidFill>
                <a:latin typeface="+mn-ea"/>
              </a:rPr>
              <a:t>法人向け</a:t>
            </a:r>
            <a:r>
              <a:rPr lang="en-US" altLang="ja-JP" sz="1200">
                <a:solidFill>
                  <a:schemeClr val="tx2"/>
                </a:solidFill>
                <a:latin typeface="+mn-ea"/>
              </a:rPr>
              <a:t>Chat GPT</a:t>
            </a:r>
          </a:p>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Azure OpenAI</a:t>
            </a:r>
            <a:r>
              <a:rPr lang="ja-JP" altLang="en-US" sz="1200">
                <a:solidFill>
                  <a:schemeClr val="tx2"/>
                </a:solidFill>
                <a:latin typeface="+mn-ea"/>
              </a:rPr>
              <a:t>環境構築サービス</a:t>
            </a:r>
          </a:p>
        </p:txBody>
      </p:sp>
      <p:sp>
        <p:nvSpPr>
          <p:cNvPr id="46" name="テキスト ボックス 45">
            <a:extLst>
              <a:ext uri="{FF2B5EF4-FFF2-40B4-BE49-F238E27FC236}">
                <a16:creationId xmlns:a16="http://schemas.microsoft.com/office/drawing/2014/main" id="{038A25BE-E4F9-2B42-5FA1-6B62C7F3A134}"/>
              </a:ext>
            </a:extLst>
          </p:cNvPr>
          <p:cNvSpPr txBox="1"/>
          <p:nvPr/>
        </p:nvSpPr>
        <p:spPr>
          <a:xfrm>
            <a:off x="9144313" y="3013670"/>
            <a:ext cx="2498954" cy="538609"/>
          </a:xfrm>
          <a:prstGeom prst="rect">
            <a:avLst/>
          </a:prstGeom>
          <a:noFill/>
        </p:spPr>
        <p:txBody>
          <a:bodyPr wrap="none" anchor="t">
            <a:spAutoFit/>
          </a:bodyPr>
          <a:lstStyle/>
          <a:p>
            <a:pPr marL="195263" indent="-195263">
              <a:spcAft>
                <a:spcPts val="600"/>
              </a:spcAft>
              <a:buClr>
                <a:schemeClr val="accent2"/>
              </a:buClr>
              <a:buFont typeface="Wingdings" panose="05000000000000000000" pitchFamily="2" charset="2"/>
              <a:buChar char="l"/>
            </a:pPr>
            <a:r>
              <a:rPr lang="ja-JP" altLang="en-US" sz="1200">
                <a:solidFill>
                  <a:schemeClr val="tx2"/>
                </a:solidFill>
                <a:latin typeface="+mn-ea"/>
              </a:rPr>
              <a:t>法人向け</a:t>
            </a:r>
            <a:r>
              <a:rPr lang="en-US" altLang="ja-JP" sz="1200">
                <a:solidFill>
                  <a:schemeClr val="tx2"/>
                </a:solidFill>
                <a:latin typeface="+mn-ea"/>
              </a:rPr>
              <a:t>Chat GPT</a:t>
            </a:r>
          </a:p>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Azure OpenAI</a:t>
            </a:r>
            <a:r>
              <a:rPr lang="ja-JP" altLang="en-US" sz="1200">
                <a:solidFill>
                  <a:schemeClr val="tx2"/>
                </a:solidFill>
                <a:latin typeface="+mn-ea"/>
              </a:rPr>
              <a:t>環境構築サービス</a:t>
            </a:r>
          </a:p>
        </p:txBody>
      </p:sp>
      <p:sp>
        <p:nvSpPr>
          <p:cNvPr id="47" name="テキスト ボックス 46">
            <a:extLst>
              <a:ext uri="{FF2B5EF4-FFF2-40B4-BE49-F238E27FC236}">
                <a16:creationId xmlns:a16="http://schemas.microsoft.com/office/drawing/2014/main" id="{95F25960-2F6B-1A61-1AC5-73F7C9CB51DB}"/>
              </a:ext>
            </a:extLst>
          </p:cNvPr>
          <p:cNvSpPr txBox="1"/>
          <p:nvPr/>
        </p:nvSpPr>
        <p:spPr>
          <a:xfrm>
            <a:off x="6444156" y="3911508"/>
            <a:ext cx="2030043" cy="800219"/>
          </a:xfrm>
          <a:prstGeom prst="rect">
            <a:avLst/>
          </a:prstGeom>
          <a:noFill/>
        </p:spPr>
        <p:txBody>
          <a:bodyPr wrap="none" anchor="t">
            <a:spAutoFit/>
          </a:bodyPr>
          <a:lstStyle/>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AI</a:t>
            </a:r>
            <a:r>
              <a:rPr lang="ja-JP" altLang="en-US" sz="1200">
                <a:solidFill>
                  <a:schemeClr val="tx2"/>
                </a:solidFill>
                <a:latin typeface="+mn-ea"/>
              </a:rPr>
              <a:t>モデル開発支援</a:t>
            </a:r>
          </a:p>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AI</a:t>
            </a:r>
            <a:r>
              <a:rPr lang="ja-JP" altLang="en-US" sz="1200">
                <a:solidFill>
                  <a:schemeClr val="tx2"/>
                </a:solidFill>
                <a:latin typeface="+mn-ea"/>
              </a:rPr>
              <a:t>の検証環境が利用可能</a:t>
            </a:r>
            <a:endParaRPr lang="en-US" altLang="ja-JP" sz="1200">
              <a:solidFill>
                <a:schemeClr val="tx2"/>
              </a:solidFill>
              <a:latin typeface="+mn-ea"/>
            </a:endParaRPr>
          </a:p>
          <a:p>
            <a:pPr marL="195263" indent="-195263">
              <a:spcAft>
                <a:spcPts val="600"/>
              </a:spcAft>
              <a:buClr>
                <a:schemeClr val="accent2"/>
              </a:buClr>
              <a:buFont typeface="Wingdings" panose="05000000000000000000" pitchFamily="2" charset="2"/>
              <a:buChar char="l"/>
            </a:pPr>
            <a:r>
              <a:rPr lang="ja-JP" altLang="en-US" sz="1200">
                <a:solidFill>
                  <a:schemeClr val="tx2"/>
                </a:solidFill>
                <a:latin typeface="+mn-ea"/>
              </a:rPr>
              <a:t>サーバー貸出</a:t>
            </a:r>
          </a:p>
        </p:txBody>
      </p:sp>
      <p:sp>
        <p:nvSpPr>
          <p:cNvPr id="48" name="テキスト ボックス 47">
            <a:extLst>
              <a:ext uri="{FF2B5EF4-FFF2-40B4-BE49-F238E27FC236}">
                <a16:creationId xmlns:a16="http://schemas.microsoft.com/office/drawing/2014/main" id="{F1D0D4BB-C79E-C7A4-7E2C-56604CD8AE2E}"/>
              </a:ext>
            </a:extLst>
          </p:cNvPr>
          <p:cNvSpPr txBox="1"/>
          <p:nvPr/>
        </p:nvSpPr>
        <p:spPr>
          <a:xfrm>
            <a:off x="9144313" y="3911508"/>
            <a:ext cx="2030043" cy="538609"/>
          </a:xfrm>
          <a:prstGeom prst="rect">
            <a:avLst/>
          </a:prstGeom>
          <a:noFill/>
        </p:spPr>
        <p:txBody>
          <a:bodyPr wrap="none" anchor="t">
            <a:spAutoFit/>
          </a:bodyPr>
          <a:lstStyle/>
          <a:p>
            <a:pPr marL="195263" indent="-195263">
              <a:spcAft>
                <a:spcPts val="600"/>
              </a:spcAft>
              <a:buClr>
                <a:schemeClr val="accent2"/>
              </a:buClr>
              <a:buFont typeface="Wingdings" panose="05000000000000000000" pitchFamily="2" charset="2"/>
              <a:buChar char="l"/>
            </a:pPr>
            <a:r>
              <a:rPr lang="en-US" altLang="ja-JP" sz="1200">
                <a:solidFill>
                  <a:schemeClr val="tx2"/>
                </a:solidFill>
                <a:latin typeface="+mn-ea"/>
              </a:rPr>
              <a:t>AI</a:t>
            </a:r>
            <a:r>
              <a:rPr lang="ja-JP" altLang="en-US" sz="1200">
                <a:solidFill>
                  <a:schemeClr val="tx2"/>
                </a:solidFill>
                <a:latin typeface="+mn-ea"/>
              </a:rPr>
              <a:t>の検証環境が利用可能</a:t>
            </a:r>
            <a:endParaRPr lang="en-US" altLang="ja-JP" sz="1200">
              <a:solidFill>
                <a:schemeClr val="tx2"/>
              </a:solidFill>
              <a:latin typeface="+mn-ea"/>
            </a:endParaRPr>
          </a:p>
          <a:p>
            <a:pPr marL="195263" indent="-195263">
              <a:spcAft>
                <a:spcPts val="600"/>
              </a:spcAft>
              <a:buClr>
                <a:schemeClr val="accent2"/>
              </a:buClr>
              <a:buFont typeface="Wingdings" panose="05000000000000000000" pitchFamily="2" charset="2"/>
              <a:buChar char="l"/>
            </a:pPr>
            <a:r>
              <a:rPr lang="ja-JP" altLang="en-US" sz="1200">
                <a:solidFill>
                  <a:schemeClr val="tx2"/>
                </a:solidFill>
                <a:latin typeface="+mn-ea"/>
              </a:rPr>
              <a:t>サーバー貸出</a:t>
            </a:r>
          </a:p>
        </p:txBody>
      </p:sp>
      <p:sp>
        <p:nvSpPr>
          <p:cNvPr id="12" name="矢印: 五方向 11">
            <a:extLst>
              <a:ext uri="{FF2B5EF4-FFF2-40B4-BE49-F238E27FC236}">
                <a16:creationId xmlns:a16="http://schemas.microsoft.com/office/drawing/2014/main" id="{0AA38875-5A74-01C8-2576-8273672FD607}"/>
              </a:ext>
            </a:extLst>
          </p:cNvPr>
          <p:cNvSpPr/>
          <p:nvPr/>
        </p:nvSpPr>
        <p:spPr>
          <a:xfrm>
            <a:off x="2520000" y="4040631"/>
            <a:ext cx="972000" cy="432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2000" b="1">
                <a:solidFill>
                  <a:schemeClr val="accent5">
                    <a:lumMod val="75000"/>
                  </a:schemeClr>
                </a:solidFill>
              </a:rPr>
              <a:t>検証</a:t>
            </a:r>
          </a:p>
        </p:txBody>
      </p:sp>
      <p:sp>
        <p:nvSpPr>
          <p:cNvPr id="13" name="矢印: 五方向 12">
            <a:extLst>
              <a:ext uri="{FF2B5EF4-FFF2-40B4-BE49-F238E27FC236}">
                <a16:creationId xmlns:a16="http://schemas.microsoft.com/office/drawing/2014/main" id="{B7F9609A-536C-4150-CCDC-36634B26546C}"/>
              </a:ext>
            </a:extLst>
          </p:cNvPr>
          <p:cNvSpPr/>
          <p:nvPr/>
        </p:nvSpPr>
        <p:spPr>
          <a:xfrm>
            <a:off x="2520000" y="2090272"/>
            <a:ext cx="972000" cy="43200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2000" b="1">
                <a:solidFill>
                  <a:schemeClr val="accent1"/>
                </a:solidFill>
              </a:rPr>
              <a:t>学習</a:t>
            </a:r>
          </a:p>
        </p:txBody>
      </p:sp>
      <p:sp>
        <p:nvSpPr>
          <p:cNvPr id="17" name="矢印: 五方向 16">
            <a:extLst>
              <a:ext uri="{FF2B5EF4-FFF2-40B4-BE49-F238E27FC236}">
                <a16:creationId xmlns:a16="http://schemas.microsoft.com/office/drawing/2014/main" id="{2E5C8F95-309E-9D51-046A-A076CEF4819A}"/>
              </a:ext>
            </a:extLst>
          </p:cNvPr>
          <p:cNvSpPr/>
          <p:nvPr/>
        </p:nvSpPr>
        <p:spPr>
          <a:xfrm>
            <a:off x="2520000" y="3075443"/>
            <a:ext cx="972000" cy="432000"/>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2000" b="1">
                <a:solidFill>
                  <a:schemeClr val="accent3"/>
                </a:solidFill>
              </a:rPr>
              <a:t>利用</a:t>
            </a:r>
          </a:p>
        </p:txBody>
      </p:sp>
      <p:sp>
        <p:nvSpPr>
          <p:cNvPr id="22" name="矢印: 五方向 21">
            <a:extLst>
              <a:ext uri="{FF2B5EF4-FFF2-40B4-BE49-F238E27FC236}">
                <a16:creationId xmlns:a16="http://schemas.microsoft.com/office/drawing/2014/main" id="{AD02EE32-4E86-6BD2-A29F-DC613E2F2954}"/>
              </a:ext>
            </a:extLst>
          </p:cNvPr>
          <p:cNvSpPr/>
          <p:nvPr/>
        </p:nvSpPr>
        <p:spPr>
          <a:xfrm>
            <a:off x="2520000" y="5256000"/>
            <a:ext cx="972000" cy="432000"/>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2000" b="1">
                <a:solidFill>
                  <a:schemeClr val="accent6"/>
                </a:solidFill>
              </a:rPr>
              <a:t>構築</a:t>
            </a:r>
          </a:p>
        </p:txBody>
      </p:sp>
    </p:spTree>
    <p:extLst>
      <p:ext uri="{BB962C8B-B14F-4D97-AF65-F5344CB8AC3E}">
        <p14:creationId xmlns:p14="http://schemas.microsoft.com/office/powerpoint/2010/main" val="41719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A8951A6F-A6BE-7AE0-4A17-2B920D87027B}"/>
              </a:ext>
            </a:extLst>
          </p:cNvPr>
          <p:cNvSpPr/>
          <p:nvPr/>
        </p:nvSpPr>
        <p:spPr>
          <a:xfrm>
            <a:off x="3487515" y="1508936"/>
            <a:ext cx="8280000" cy="1080000"/>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t>世界で最もパワフルな</a:t>
            </a:r>
            <a:r>
              <a:rPr kumimoji="1" lang="en-US" altLang="ja-JP" sz="2400" b="1">
                <a:solidFill>
                  <a:srgbClr val="FFFF00"/>
                </a:solidFill>
              </a:rPr>
              <a:t>AI</a:t>
            </a:r>
            <a:r>
              <a:rPr kumimoji="1" lang="ja-JP" altLang="en-US" sz="2400" b="1">
                <a:solidFill>
                  <a:srgbClr val="FFFF00"/>
                </a:solidFill>
              </a:rPr>
              <a:t>コンピューター</a:t>
            </a:r>
          </a:p>
          <a:p>
            <a:pPr algn="ctr"/>
            <a:r>
              <a:rPr kumimoji="1" lang="ja-JP" altLang="en-US" sz="2400" b="1">
                <a:solidFill>
                  <a:srgbClr val="FFFF00"/>
                </a:solidFill>
              </a:rPr>
              <a:t>一つの筐体システム</a:t>
            </a:r>
            <a:r>
              <a:rPr kumimoji="1" lang="ja-JP" altLang="en-US" sz="2400" b="1"/>
              <a:t>にすべてのソリューションを満載</a:t>
            </a:r>
          </a:p>
        </p:txBody>
      </p:sp>
      <p:sp>
        <p:nvSpPr>
          <p:cNvPr id="74" name="正方形/長方形 73">
            <a:extLst>
              <a:ext uri="{FF2B5EF4-FFF2-40B4-BE49-F238E27FC236}">
                <a16:creationId xmlns:a16="http://schemas.microsoft.com/office/drawing/2014/main" id="{ECCD521E-83EA-54B3-6ED8-9425ABDA9336}"/>
              </a:ext>
            </a:extLst>
          </p:cNvPr>
          <p:cNvSpPr/>
          <p:nvPr/>
        </p:nvSpPr>
        <p:spPr>
          <a:xfrm>
            <a:off x="3487515" y="2588935"/>
            <a:ext cx="8280000" cy="378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n"/>
            </a:pPr>
            <a:r>
              <a:rPr kumimoji="1" lang="en-US" altLang="ja-JP" sz="2400" b="1" u="sng">
                <a:solidFill>
                  <a:schemeClr val="tx1"/>
                </a:solidFill>
                <a:latin typeface="+mn-ea"/>
              </a:rPr>
              <a:t>CS-3</a:t>
            </a:r>
          </a:p>
          <a:p>
            <a:pPr marL="534988" indent="-342900">
              <a:lnSpc>
                <a:spcPct val="150000"/>
              </a:lnSpc>
              <a:buFont typeface="Arial" panose="020B0604020202020204" pitchFamily="34" charset="0"/>
              <a:buChar char="•"/>
            </a:pPr>
            <a:r>
              <a:rPr kumimoji="1" lang="ja-JP" altLang="en-US" b="1">
                <a:solidFill>
                  <a:schemeClr val="tx1"/>
                </a:solidFill>
                <a:latin typeface="+mn-ea"/>
              </a:rPr>
              <a:t>世界最大チップ　</a:t>
            </a:r>
            <a:r>
              <a:rPr kumimoji="1" lang="en-US" altLang="ja-JP" b="1">
                <a:solidFill>
                  <a:schemeClr val="tx1"/>
                </a:solidFill>
                <a:latin typeface="+mn-ea"/>
              </a:rPr>
              <a:t>Wafer Scale Engine (WSE) </a:t>
            </a:r>
            <a:r>
              <a:rPr kumimoji="1" lang="ja-JP" altLang="en-US" b="1">
                <a:solidFill>
                  <a:schemeClr val="tx1"/>
                </a:solidFill>
                <a:latin typeface="+mn-ea"/>
              </a:rPr>
              <a:t>を搭載したシステム</a:t>
            </a:r>
          </a:p>
          <a:p>
            <a:pPr marL="534988" indent="-342900">
              <a:lnSpc>
                <a:spcPct val="150000"/>
              </a:lnSpc>
              <a:buFont typeface="Arial" panose="020B0604020202020204" pitchFamily="34" charset="0"/>
              <a:buChar char="•"/>
            </a:pPr>
            <a:r>
              <a:rPr kumimoji="1" lang="ja-JP" altLang="en-US" b="1">
                <a:solidFill>
                  <a:schemeClr val="tx1"/>
                </a:solidFill>
                <a:latin typeface="+mn-ea"/>
              </a:rPr>
              <a:t>通常の</a:t>
            </a:r>
            <a:r>
              <a:rPr kumimoji="1" lang="en-US" altLang="ja-JP" b="1">
                <a:solidFill>
                  <a:schemeClr val="tx1"/>
                </a:solidFill>
                <a:latin typeface="+mn-ea"/>
              </a:rPr>
              <a:t>19</a:t>
            </a:r>
            <a:r>
              <a:rPr kumimoji="1" lang="ja-JP" altLang="en-US" b="1">
                <a:solidFill>
                  <a:schemeClr val="tx1"/>
                </a:solidFill>
                <a:latin typeface="+mn-ea"/>
              </a:rPr>
              <a:t>インチサーバーラックに容易に設置</a:t>
            </a:r>
          </a:p>
          <a:p>
            <a:pPr marL="534988" indent="-342900">
              <a:lnSpc>
                <a:spcPct val="150000"/>
              </a:lnSpc>
              <a:buFont typeface="Arial" panose="020B0604020202020204" pitchFamily="34" charset="0"/>
              <a:buChar char="•"/>
            </a:pPr>
            <a:r>
              <a:rPr kumimoji="1" lang="en-US" altLang="ja-JP" b="1">
                <a:solidFill>
                  <a:schemeClr val="tx1"/>
                </a:solidFill>
                <a:latin typeface="+mn-ea"/>
              </a:rPr>
              <a:t>Pytorch</a:t>
            </a:r>
            <a:r>
              <a:rPr kumimoji="1" lang="ja-JP" altLang="en-US" b="1">
                <a:solidFill>
                  <a:schemeClr val="tx1"/>
                </a:solidFill>
                <a:latin typeface="+mn-ea"/>
              </a:rPr>
              <a:t>で</a:t>
            </a:r>
            <a:r>
              <a:rPr kumimoji="1" lang="en-US" altLang="ja-JP" b="1">
                <a:solidFill>
                  <a:schemeClr val="tx1"/>
                </a:solidFill>
                <a:latin typeface="+mn-ea"/>
              </a:rPr>
              <a:t>Deep Learning</a:t>
            </a:r>
            <a:r>
              <a:rPr kumimoji="1" lang="ja-JP" altLang="en-US" b="1">
                <a:solidFill>
                  <a:schemeClr val="tx1"/>
                </a:solidFill>
                <a:latin typeface="+mn-ea"/>
              </a:rPr>
              <a:t>の学習</a:t>
            </a:r>
            <a:r>
              <a:rPr kumimoji="1" lang="en-US" altLang="ja-JP" b="1">
                <a:solidFill>
                  <a:schemeClr val="tx1"/>
                </a:solidFill>
                <a:latin typeface="+mn-ea"/>
              </a:rPr>
              <a:t>/</a:t>
            </a:r>
            <a:r>
              <a:rPr kumimoji="1" lang="ja-JP" altLang="en-US" b="1">
                <a:solidFill>
                  <a:schemeClr val="tx1"/>
                </a:solidFill>
                <a:latin typeface="+mn-ea"/>
              </a:rPr>
              <a:t>推論が可能</a:t>
            </a:r>
          </a:p>
          <a:p>
            <a:pPr marL="534988" indent="-342900">
              <a:lnSpc>
                <a:spcPct val="150000"/>
              </a:lnSpc>
              <a:buFont typeface="Arial" panose="020B0604020202020204" pitchFamily="34" charset="0"/>
              <a:buChar char="•"/>
            </a:pPr>
            <a:r>
              <a:rPr kumimoji="1" lang="ja-JP" altLang="en-US" b="1">
                <a:solidFill>
                  <a:schemeClr val="tx1"/>
                </a:solidFill>
                <a:latin typeface="+mn-ea"/>
              </a:rPr>
              <a:t>スパース処理をハードウェアで実装</a:t>
            </a:r>
          </a:p>
          <a:p>
            <a:pPr marL="342900" indent="-342900">
              <a:lnSpc>
                <a:spcPct val="150000"/>
              </a:lnSpc>
              <a:buFont typeface="Wingdings" panose="05000000000000000000" pitchFamily="2" charset="2"/>
              <a:buChar char="n"/>
            </a:pPr>
            <a:r>
              <a:rPr kumimoji="1" lang="en-US" altLang="ja-JP" sz="2400" b="1" u="sng">
                <a:solidFill>
                  <a:schemeClr val="tx1"/>
                </a:solidFill>
                <a:latin typeface="+mn-ea"/>
              </a:rPr>
              <a:t>Wafer Scale Cluster</a:t>
            </a:r>
          </a:p>
          <a:p>
            <a:pPr marL="534988" indent="-342900">
              <a:lnSpc>
                <a:spcPct val="150000"/>
              </a:lnSpc>
              <a:buFont typeface="Arial" panose="020B0604020202020204" pitchFamily="34" charset="0"/>
              <a:buChar char="•"/>
            </a:pPr>
            <a:r>
              <a:rPr kumimoji="1" lang="en-US" altLang="ja-JP" b="1">
                <a:solidFill>
                  <a:schemeClr val="tx1"/>
                </a:solidFill>
                <a:latin typeface="+mn-ea"/>
              </a:rPr>
              <a:t>CS-3</a:t>
            </a:r>
            <a:r>
              <a:rPr kumimoji="1" lang="ja-JP" altLang="en-US" b="1">
                <a:solidFill>
                  <a:schemeClr val="tx1"/>
                </a:solidFill>
                <a:latin typeface="+mn-ea"/>
              </a:rPr>
              <a:t>で巨大</a:t>
            </a:r>
            <a:r>
              <a:rPr kumimoji="1" lang="en-US" altLang="ja-JP" b="1">
                <a:solidFill>
                  <a:schemeClr val="tx1"/>
                </a:solidFill>
                <a:latin typeface="+mn-ea"/>
              </a:rPr>
              <a:t>AI</a:t>
            </a:r>
            <a:r>
              <a:rPr kumimoji="1" lang="ja-JP" altLang="en-US" b="1">
                <a:solidFill>
                  <a:schemeClr val="tx1"/>
                </a:solidFill>
                <a:latin typeface="+mn-ea"/>
              </a:rPr>
              <a:t>モデルを処理するために必要な機器を</a:t>
            </a:r>
            <a:r>
              <a:rPr kumimoji="1" lang="en-US" altLang="ja-JP" b="1">
                <a:solidFill>
                  <a:schemeClr val="tx1"/>
                </a:solidFill>
                <a:latin typeface="+mn-ea"/>
              </a:rPr>
              <a:t>1</a:t>
            </a:r>
            <a:r>
              <a:rPr kumimoji="1" lang="ja-JP" altLang="en-US" b="1">
                <a:solidFill>
                  <a:schemeClr val="tx1"/>
                </a:solidFill>
                <a:latin typeface="+mn-ea"/>
              </a:rPr>
              <a:t>ラックにオールインワン</a:t>
            </a:r>
          </a:p>
          <a:p>
            <a:pPr marL="534988" indent="-342900">
              <a:lnSpc>
                <a:spcPct val="150000"/>
              </a:lnSpc>
              <a:buFont typeface="Arial" panose="020B0604020202020204" pitchFamily="34" charset="0"/>
              <a:buChar char="•"/>
            </a:pPr>
            <a:r>
              <a:rPr kumimoji="1" lang="en-US" altLang="ja-JP" b="1">
                <a:solidFill>
                  <a:schemeClr val="tx1"/>
                </a:solidFill>
                <a:latin typeface="+mn-ea"/>
              </a:rPr>
              <a:t>1</a:t>
            </a:r>
            <a:r>
              <a:rPr kumimoji="1" lang="ja-JP" altLang="en-US" b="1">
                <a:solidFill>
                  <a:schemeClr val="tx1"/>
                </a:solidFill>
                <a:latin typeface="+mn-ea"/>
              </a:rPr>
              <a:t>ラックに全て搭載されているため、拡張はラック毎に追加するシンプルな構成</a:t>
            </a:r>
          </a:p>
        </p:txBody>
      </p:sp>
      <p:sp>
        <p:nvSpPr>
          <p:cNvPr id="6" name="タイトル 5">
            <a:extLst>
              <a:ext uri="{FF2B5EF4-FFF2-40B4-BE49-F238E27FC236}">
                <a16:creationId xmlns:a16="http://schemas.microsoft.com/office/drawing/2014/main" id="{D1B410B7-7CED-4E4B-9DE6-A028DF6CC9C3}"/>
              </a:ext>
            </a:extLst>
          </p:cNvPr>
          <p:cNvSpPr>
            <a:spLocks noGrp="1"/>
          </p:cNvSpPr>
          <p:nvPr>
            <p:ph type="title"/>
          </p:nvPr>
        </p:nvSpPr>
        <p:spPr/>
        <p:txBody>
          <a:bodyPr/>
          <a:lstStyle/>
          <a:p>
            <a:r>
              <a:rPr lang="en-US" altLang="ja-JP">
                <a:latin typeface="+mn-ea"/>
                <a:ea typeface="+mn-ea"/>
              </a:rPr>
              <a:t>Cerebras</a:t>
            </a:r>
            <a:r>
              <a:rPr lang="ja-JP" altLang="en-US">
                <a:latin typeface="+mn-ea"/>
                <a:ea typeface="+mn-ea"/>
              </a:rPr>
              <a:t> </a:t>
            </a:r>
            <a:r>
              <a:rPr lang="en-US" altLang="ja-JP">
                <a:latin typeface="+mn-ea"/>
                <a:ea typeface="+mn-ea"/>
              </a:rPr>
              <a:t>CS-3 / Wafer Scale Cluster</a:t>
            </a:r>
            <a:endParaRPr lang="ja-JP" altLang="en-US">
              <a:latin typeface="+mn-ea"/>
              <a:ea typeface="+mn-ea"/>
            </a:endParaRPr>
          </a:p>
        </p:txBody>
      </p:sp>
      <p:grpSp>
        <p:nvGrpSpPr>
          <p:cNvPr id="40" name="グループ化 39">
            <a:extLst>
              <a:ext uri="{FF2B5EF4-FFF2-40B4-BE49-F238E27FC236}">
                <a16:creationId xmlns:a16="http://schemas.microsoft.com/office/drawing/2014/main" id="{0A1EEB16-1C17-2C7D-FBC5-336655DFADC3}"/>
              </a:ext>
            </a:extLst>
          </p:cNvPr>
          <p:cNvGrpSpPr/>
          <p:nvPr/>
        </p:nvGrpSpPr>
        <p:grpSpPr>
          <a:xfrm>
            <a:off x="482793" y="1534667"/>
            <a:ext cx="1548458" cy="4364435"/>
            <a:chOff x="3375632" y="1160327"/>
            <a:chExt cx="1960967" cy="6048462"/>
          </a:xfrm>
        </p:grpSpPr>
        <p:pic>
          <p:nvPicPr>
            <p:cNvPr id="63" name="Picture 8" descr="HPE Apollo 2000 Gen10 Plus System | ServerComputeWorks.com.au">
              <a:extLst>
                <a:ext uri="{FF2B5EF4-FFF2-40B4-BE49-F238E27FC236}">
                  <a16:creationId xmlns:a16="http://schemas.microsoft.com/office/drawing/2014/main" id="{5CF26B87-EFF5-A48C-7436-614EE80301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59" y="4211173"/>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White Papers - Cerebras">
              <a:extLst>
                <a:ext uri="{FF2B5EF4-FFF2-40B4-BE49-F238E27FC236}">
                  <a16:creationId xmlns:a16="http://schemas.microsoft.com/office/drawing/2014/main" id="{DFAF4BAC-6C49-0759-F11A-EC32E7079F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211" y="4638424"/>
              <a:ext cx="1815867" cy="23500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86E5D4FB-AD4C-0D11-A83C-AE4CC2AD2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5632" y="1160327"/>
              <a:ext cx="1960967" cy="604846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8" descr="HPE Apollo 2000 Gen10 Plus System | ServerComputeWorks.com.au">
              <a:extLst>
                <a:ext uri="{FF2B5EF4-FFF2-40B4-BE49-F238E27FC236}">
                  <a16:creationId xmlns:a16="http://schemas.microsoft.com/office/drawing/2014/main" id="{E4806D26-601D-4D65-8521-4DC3DDEA3C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59" y="3980918"/>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PE Apollo 2000 Gen10 Plus System | ServerComputeWorks.com.au">
              <a:extLst>
                <a:ext uri="{FF2B5EF4-FFF2-40B4-BE49-F238E27FC236}">
                  <a16:creationId xmlns:a16="http://schemas.microsoft.com/office/drawing/2014/main" id="{AD57B071-83AE-6B18-D02D-B97F0D3A30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59" y="3721543"/>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PE Apollo 2000 Gen10 Plus System | ServerComputeWorks.com.au">
              <a:extLst>
                <a:ext uri="{FF2B5EF4-FFF2-40B4-BE49-F238E27FC236}">
                  <a16:creationId xmlns:a16="http://schemas.microsoft.com/office/drawing/2014/main" id="{0F512E0C-36CB-66F2-70E8-C5BF2F4CFB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191" y="3442162"/>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Source HPE ProLiant DL325 Gen10 Plus 7262 1P 16GB-R 4LFF 500W RPSサーバー on  m.alibaba.com">
              <a:extLst>
                <a:ext uri="{FF2B5EF4-FFF2-40B4-BE49-F238E27FC236}">
                  <a16:creationId xmlns:a16="http://schemas.microsoft.com/office/drawing/2014/main" id="{9D37A644-0D28-EED1-4520-C0F6214DF5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483932"/>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PE Apollo 2000 Gen10 Plus System | ServerComputeWorks.com.au">
              <a:extLst>
                <a:ext uri="{FF2B5EF4-FFF2-40B4-BE49-F238E27FC236}">
                  <a16:creationId xmlns:a16="http://schemas.microsoft.com/office/drawing/2014/main" id="{B1D9E3A8-071B-959F-EE7E-F8AAB2E92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191" y="3175954"/>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Exploring the Arista 7010T - An Overview">
              <a:extLst>
                <a:ext uri="{FF2B5EF4-FFF2-40B4-BE49-F238E27FC236}">
                  <a16:creationId xmlns:a16="http://schemas.microsoft.com/office/drawing/2014/main" id="{C8393CA8-92C8-91B0-AD19-C70BA5DD2B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5256" y="1274574"/>
              <a:ext cx="1401721" cy="1364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Source HPE ProLiant DL325 Gen10 Plus 7262 1P 16GB-R 4LFF 500W RPSサーバー on  m.alibaba.com">
              <a:extLst>
                <a:ext uri="{FF2B5EF4-FFF2-40B4-BE49-F238E27FC236}">
                  <a16:creationId xmlns:a16="http://schemas.microsoft.com/office/drawing/2014/main" id="{08DB9772-0254-1EB2-084F-90B9305AD9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345064"/>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Source HPE ProLiant DL325 Gen10 Plus 7262 1P 16GB-R 4LFF 500W RPSサーバー on  m.alibaba.com">
              <a:extLst>
                <a:ext uri="{FF2B5EF4-FFF2-40B4-BE49-F238E27FC236}">
                  <a16:creationId xmlns:a16="http://schemas.microsoft.com/office/drawing/2014/main" id="{BEF9B60F-014D-A1DD-D0BD-F94A76E235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210785"/>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Source HPE ProLiant DL325 Gen10 Plus 7262 1P 16GB-R 4LFF 500W RPSサーバー on  m.alibaba.com">
              <a:extLst>
                <a:ext uri="{FF2B5EF4-FFF2-40B4-BE49-F238E27FC236}">
                  <a16:creationId xmlns:a16="http://schemas.microsoft.com/office/drawing/2014/main" id="{C507391E-8451-F220-6854-EAB320FCC9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084895"/>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Source HPE ProLiant DL325 Gen10 Plus 7262 1P 16GB-R 4LFF 500W RPSサーバー on  m.alibaba.com">
              <a:extLst>
                <a:ext uri="{FF2B5EF4-FFF2-40B4-BE49-F238E27FC236}">
                  <a16:creationId xmlns:a16="http://schemas.microsoft.com/office/drawing/2014/main" id="{3BF2C247-1592-4B4F-3047-2357925351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950616"/>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Source HPE ProLiant DL325 Gen10 Plus 7262 1P 16GB-R 4LFF 500W RPSサーバー on  m.alibaba.com">
              <a:extLst>
                <a:ext uri="{FF2B5EF4-FFF2-40B4-BE49-F238E27FC236}">
                  <a16:creationId xmlns:a16="http://schemas.microsoft.com/office/drawing/2014/main" id="{123BB1E0-C616-2890-F444-D611F9001E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816253"/>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Source HPE ProLiant DL325 Gen10 Plus 7262 1P 16GB-R 4LFF 500W RPSサーバー on  m.alibaba.com">
              <a:extLst>
                <a:ext uri="{FF2B5EF4-FFF2-40B4-BE49-F238E27FC236}">
                  <a16:creationId xmlns:a16="http://schemas.microsoft.com/office/drawing/2014/main" id="{6429F42C-DD8F-1240-F594-8D2D3A0644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681891"/>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Source HPE ProLiant DL325 Gen10 Plus 7262 1P 16GB-R 4LFF 500W RPSサーバー on  m.alibaba.com">
              <a:extLst>
                <a:ext uri="{FF2B5EF4-FFF2-40B4-BE49-F238E27FC236}">
                  <a16:creationId xmlns:a16="http://schemas.microsoft.com/office/drawing/2014/main" id="{C09FBEAB-1001-4E2D-CC20-BFC29F00DC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547529"/>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Source HPE ProLiant DL325 Gen10 Plus 7262 1P 16GB-R 4LFF 500W RPSサーバー on  m.alibaba.com">
              <a:extLst>
                <a:ext uri="{FF2B5EF4-FFF2-40B4-BE49-F238E27FC236}">
                  <a16:creationId xmlns:a16="http://schemas.microsoft.com/office/drawing/2014/main" id="{754E06C4-2F89-3E55-3AFD-B5B5A58B4C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413166"/>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AC779863-333A-25AD-5255-D402CF66D7FE}"/>
                </a:ext>
              </a:extLst>
            </p:cNvPr>
            <p:cNvPicPr>
              <a:picLocks noChangeAspect="1"/>
            </p:cNvPicPr>
            <p:nvPr/>
          </p:nvPicPr>
          <p:blipFill>
            <a:blip r:embed="rId8"/>
            <a:stretch>
              <a:fillRect/>
            </a:stretch>
          </p:blipFill>
          <p:spPr>
            <a:xfrm>
              <a:off x="3655256" y="1416248"/>
              <a:ext cx="1401721" cy="135620"/>
            </a:xfrm>
            <a:prstGeom prst="rect">
              <a:avLst/>
            </a:prstGeom>
          </p:spPr>
        </p:pic>
        <p:pic>
          <p:nvPicPr>
            <p:cNvPr id="57" name="Picture 10" descr="7260X3 Series 10/25/40/50/100G Data Center Switches - Data Sheet">
              <a:extLst>
                <a:ext uri="{FF2B5EF4-FFF2-40B4-BE49-F238E27FC236}">
                  <a16:creationId xmlns:a16="http://schemas.microsoft.com/office/drawing/2014/main" id="{46AFC889-869C-6A03-50A1-902A5136A4E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6451" y="2770661"/>
              <a:ext cx="1396109" cy="2759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7260X3 Series 10/25/40/50/100G Data Center Switches - Data Sheet">
              <a:extLst>
                <a:ext uri="{FF2B5EF4-FFF2-40B4-BE49-F238E27FC236}">
                  <a16:creationId xmlns:a16="http://schemas.microsoft.com/office/drawing/2014/main" id="{9ADE79C8-35F7-BA40-4B12-5004352770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6451" y="3055027"/>
              <a:ext cx="1396109" cy="275905"/>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テキスト ボックス 58">
            <a:extLst>
              <a:ext uri="{FF2B5EF4-FFF2-40B4-BE49-F238E27FC236}">
                <a16:creationId xmlns:a16="http://schemas.microsoft.com/office/drawing/2014/main" id="{9142D95A-4DCB-8EA3-8EA1-3720BFABA71D}"/>
              </a:ext>
            </a:extLst>
          </p:cNvPr>
          <p:cNvSpPr txBox="1"/>
          <p:nvPr/>
        </p:nvSpPr>
        <p:spPr>
          <a:xfrm>
            <a:off x="2157590" y="4764082"/>
            <a:ext cx="776748" cy="338554"/>
          </a:xfrm>
          <a:prstGeom prst="rect">
            <a:avLst/>
          </a:prstGeom>
          <a:noFill/>
        </p:spPr>
        <p:txBody>
          <a:bodyPr wrap="square" rtlCol="0">
            <a:spAutoFit/>
          </a:bodyPr>
          <a:lstStyle/>
          <a:p>
            <a:r>
              <a:rPr kumimoji="1" lang="en-US" altLang="ja-JP" sz="1600" b="1">
                <a:latin typeface="+mn-ea"/>
              </a:rPr>
              <a:t>CS-3</a:t>
            </a:r>
            <a:endParaRPr kumimoji="1" lang="ja-JP" altLang="en-US" b="1">
              <a:latin typeface="+mn-ea"/>
            </a:endParaRPr>
          </a:p>
        </p:txBody>
      </p:sp>
      <p:sp>
        <p:nvSpPr>
          <p:cNvPr id="64" name="テキスト ボックス 63">
            <a:extLst>
              <a:ext uri="{FF2B5EF4-FFF2-40B4-BE49-F238E27FC236}">
                <a16:creationId xmlns:a16="http://schemas.microsoft.com/office/drawing/2014/main" id="{09ECC2B2-73EB-7128-69B0-978E65425CC6}"/>
              </a:ext>
            </a:extLst>
          </p:cNvPr>
          <p:cNvSpPr txBox="1"/>
          <p:nvPr/>
        </p:nvSpPr>
        <p:spPr>
          <a:xfrm>
            <a:off x="2096000" y="3204437"/>
            <a:ext cx="1360388" cy="861774"/>
          </a:xfrm>
          <a:prstGeom prst="rect">
            <a:avLst/>
          </a:prstGeom>
          <a:noFill/>
        </p:spPr>
        <p:txBody>
          <a:bodyPr wrap="square" rtlCol="0">
            <a:spAutoFit/>
          </a:bodyPr>
          <a:lstStyle/>
          <a:p>
            <a:r>
              <a:rPr kumimoji="1" lang="en-US" altLang="ja-JP" sz="1600" b="1">
                <a:latin typeface="+mn-ea"/>
              </a:rPr>
              <a:t>MemoryX</a:t>
            </a:r>
          </a:p>
          <a:p>
            <a:r>
              <a:rPr lang="en-US" altLang="ja-JP" sz="1600" b="1">
                <a:latin typeface="+mn-ea"/>
              </a:rPr>
              <a:t>   &amp;</a:t>
            </a:r>
            <a:endParaRPr kumimoji="1" lang="en-US" altLang="ja-JP" sz="1600" b="1">
              <a:latin typeface="+mn-ea"/>
            </a:endParaRPr>
          </a:p>
          <a:p>
            <a:r>
              <a:rPr kumimoji="1" lang="en-US" altLang="ja-JP" sz="1600" b="1">
                <a:latin typeface="+mn-ea"/>
              </a:rPr>
              <a:t>SwarmX</a:t>
            </a:r>
            <a:endParaRPr kumimoji="1" lang="ja-JP" altLang="en-US" sz="1600" b="1">
              <a:latin typeface="+mn-ea"/>
            </a:endParaRPr>
          </a:p>
        </p:txBody>
      </p:sp>
      <p:sp>
        <p:nvSpPr>
          <p:cNvPr id="65" name="テキスト ボックス 64">
            <a:extLst>
              <a:ext uri="{FF2B5EF4-FFF2-40B4-BE49-F238E27FC236}">
                <a16:creationId xmlns:a16="http://schemas.microsoft.com/office/drawing/2014/main" id="{425C2A8C-FF8B-25DD-6EAB-3E8C5B1B01AB}"/>
              </a:ext>
            </a:extLst>
          </p:cNvPr>
          <p:cNvSpPr txBox="1"/>
          <p:nvPr/>
        </p:nvSpPr>
        <p:spPr>
          <a:xfrm>
            <a:off x="2118449" y="2690038"/>
            <a:ext cx="1238865" cy="338554"/>
          </a:xfrm>
          <a:prstGeom prst="rect">
            <a:avLst/>
          </a:prstGeom>
          <a:noFill/>
        </p:spPr>
        <p:txBody>
          <a:bodyPr wrap="square" rtlCol="0">
            <a:spAutoFit/>
          </a:bodyPr>
          <a:lstStyle/>
          <a:p>
            <a:r>
              <a:rPr kumimoji="1" lang="en-US" altLang="ja-JP" sz="1600" b="1">
                <a:latin typeface="+mn-ea"/>
              </a:rPr>
              <a:t>Switch</a:t>
            </a:r>
            <a:endParaRPr kumimoji="1" lang="ja-JP" altLang="en-US" b="1">
              <a:latin typeface="+mn-ea"/>
            </a:endParaRPr>
          </a:p>
        </p:txBody>
      </p:sp>
      <p:sp>
        <p:nvSpPr>
          <p:cNvPr id="66" name="テキスト ボックス 65">
            <a:extLst>
              <a:ext uri="{FF2B5EF4-FFF2-40B4-BE49-F238E27FC236}">
                <a16:creationId xmlns:a16="http://schemas.microsoft.com/office/drawing/2014/main" id="{562CF3A2-8B70-7E69-0C73-A481AB33F3D2}"/>
              </a:ext>
            </a:extLst>
          </p:cNvPr>
          <p:cNvSpPr txBox="1"/>
          <p:nvPr/>
        </p:nvSpPr>
        <p:spPr>
          <a:xfrm>
            <a:off x="2111296" y="2038586"/>
            <a:ext cx="1238865" cy="338554"/>
          </a:xfrm>
          <a:prstGeom prst="rect">
            <a:avLst/>
          </a:prstGeom>
          <a:noFill/>
        </p:spPr>
        <p:txBody>
          <a:bodyPr wrap="square" rtlCol="0">
            <a:spAutoFit/>
          </a:bodyPr>
          <a:lstStyle/>
          <a:p>
            <a:r>
              <a:rPr kumimoji="1" lang="en-US" altLang="ja-JP" sz="1600" b="1">
                <a:latin typeface="+mn-ea"/>
              </a:rPr>
              <a:t>Worker</a:t>
            </a:r>
            <a:endParaRPr kumimoji="1" lang="ja-JP" altLang="en-US" b="1">
              <a:latin typeface="+mn-ea"/>
            </a:endParaRPr>
          </a:p>
        </p:txBody>
      </p:sp>
      <p:sp>
        <p:nvSpPr>
          <p:cNvPr id="67" name="右中かっこ 66">
            <a:extLst>
              <a:ext uri="{FF2B5EF4-FFF2-40B4-BE49-F238E27FC236}">
                <a16:creationId xmlns:a16="http://schemas.microsoft.com/office/drawing/2014/main" id="{09FC5193-8C9B-595F-3694-051FC403B9F5}"/>
              </a:ext>
            </a:extLst>
          </p:cNvPr>
          <p:cNvSpPr/>
          <p:nvPr/>
        </p:nvSpPr>
        <p:spPr>
          <a:xfrm>
            <a:off x="2039304" y="1814063"/>
            <a:ext cx="83803" cy="775771"/>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68" name="右中かっこ 67">
            <a:extLst>
              <a:ext uri="{FF2B5EF4-FFF2-40B4-BE49-F238E27FC236}">
                <a16:creationId xmlns:a16="http://schemas.microsoft.com/office/drawing/2014/main" id="{5CBAD533-BE77-C852-1BA2-90EDA360B8C2}"/>
              </a:ext>
            </a:extLst>
          </p:cNvPr>
          <p:cNvSpPr/>
          <p:nvPr/>
        </p:nvSpPr>
        <p:spPr>
          <a:xfrm>
            <a:off x="2039304" y="2678295"/>
            <a:ext cx="45719" cy="369332"/>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69" name="右中かっこ 68">
            <a:extLst>
              <a:ext uri="{FF2B5EF4-FFF2-40B4-BE49-F238E27FC236}">
                <a16:creationId xmlns:a16="http://schemas.microsoft.com/office/drawing/2014/main" id="{06F4299A-023A-4675-4179-746828CBC038}"/>
              </a:ext>
            </a:extLst>
          </p:cNvPr>
          <p:cNvSpPr/>
          <p:nvPr/>
        </p:nvSpPr>
        <p:spPr>
          <a:xfrm>
            <a:off x="2039304" y="3212873"/>
            <a:ext cx="83803" cy="775771"/>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70" name="右中かっこ 69">
            <a:extLst>
              <a:ext uri="{FF2B5EF4-FFF2-40B4-BE49-F238E27FC236}">
                <a16:creationId xmlns:a16="http://schemas.microsoft.com/office/drawing/2014/main" id="{4DAE2DB6-E1FF-4EAB-B67C-84D081A2D3EA}"/>
              </a:ext>
            </a:extLst>
          </p:cNvPr>
          <p:cNvSpPr/>
          <p:nvPr/>
        </p:nvSpPr>
        <p:spPr>
          <a:xfrm>
            <a:off x="2039304" y="4157350"/>
            <a:ext cx="152029" cy="1582796"/>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72" name="テキスト ボックス 71">
            <a:extLst>
              <a:ext uri="{FF2B5EF4-FFF2-40B4-BE49-F238E27FC236}">
                <a16:creationId xmlns:a16="http://schemas.microsoft.com/office/drawing/2014/main" id="{88EA21A5-5B93-A9C6-3085-3A410C2B1B99}"/>
              </a:ext>
            </a:extLst>
          </p:cNvPr>
          <p:cNvSpPr txBox="1"/>
          <p:nvPr/>
        </p:nvSpPr>
        <p:spPr>
          <a:xfrm>
            <a:off x="156927" y="6022731"/>
            <a:ext cx="2639396" cy="338554"/>
          </a:xfrm>
          <a:prstGeom prst="rect">
            <a:avLst/>
          </a:prstGeom>
          <a:noFill/>
        </p:spPr>
        <p:txBody>
          <a:bodyPr wrap="square">
            <a:spAutoFit/>
          </a:bodyPr>
          <a:lstStyle/>
          <a:p>
            <a:r>
              <a:rPr lang="en-US" altLang="ja-JP" sz="1600" b="1">
                <a:latin typeface="+mn-ea"/>
              </a:rPr>
              <a:t>Wafer Scale Cluster</a:t>
            </a:r>
          </a:p>
        </p:txBody>
      </p:sp>
    </p:spTree>
    <p:extLst>
      <p:ext uri="{BB962C8B-B14F-4D97-AF65-F5344CB8AC3E}">
        <p14:creationId xmlns:p14="http://schemas.microsoft.com/office/powerpoint/2010/main" val="260774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1B410B7-7CED-4E4B-9DE6-A028DF6CC9C3}"/>
              </a:ext>
            </a:extLst>
          </p:cNvPr>
          <p:cNvSpPr>
            <a:spLocks noGrp="1"/>
          </p:cNvSpPr>
          <p:nvPr>
            <p:ph type="title"/>
          </p:nvPr>
        </p:nvSpPr>
        <p:spPr/>
        <p:txBody>
          <a:bodyPr/>
          <a:lstStyle/>
          <a:p>
            <a:r>
              <a:rPr lang="ja-JP" altLang="en-US">
                <a:latin typeface="+mn-ea"/>
                <a:ea typeface="+mn-ea"/>
              </a:rPr>
              <a:t>世界最大チップ </a:t>
            </a:r>
            <a:r>
              <a:rPr lang="en-US" altLang="ja-JP">
                <a:latin typeface="+mn-ea"/>
                <a:ea typeface="+mn-ea"/>
              </a:rPr>
              <a:t>Wafer Scale Engine 3</a:t>
            </a:r>
            <a:endParaRPr lang="ja-JP" altLang="en-US">
              <a:latin typeface="+mn-ea"/>
              <a:ea typeface="+mn-ea"/>
            </a:endParaRPr>
          </a:p>
        </p:txBody>
      </p:sp>
      <p:pic>
        <p:nvPicPr>
          <p:cNvPr id="5" name="Picture 6">
            <a:extLst>
              <a:ext uri="{FF2B5EF4-FFF2-40B4-BE49-F238E27FC236}">
                <a16:creationId xmlns:a16="http://schemas.microsoft.com/office/drawing/2014/main" id="{6E3E8A03-090A-4F89-9109-02A1C16604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0922" y="1183179"/>
            <a:ext cx="3008028" cy="26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表 2">
            <a:extLst>
              <a:ext uri="{FF2B5EF4-FFF2-40B4-BE49-F238E27FC236}">
                <a16:creationId xmlns:a16="http://schemas.microsoft.com/office/drawing/2014/main" id="{D2519672-C6AA-44EA-E946-DBAE0FE14633}"/>
              </a:ext>
            </a:extLst>
          </p:cNvPr>
          <p:cNvGraphicFramePr>
            <a:graphicFrameLocks noGrp="1"/>
          </p:cNvGraphicFramePr>
          <p:nvPr>
            <p:extLst>
              <p:ext uri="{D42A27DB-BD31-4B8C-83A1-F6EECF244321}">
                <p14:modId xmlns:p14="http://schemas.microsoft.com/office/powerpoint/2010/main" val="889169113"/>
              </p:ext>
            </p:extLst>
          </p:nvPr>
        </p:nvGraphicFramePr>
        <p:xfrm>
          <a:off x="354869" y="3802358"/>
          <a:ext cx="11424176" cy="2599321"/>
        </p:xfrm>
        <a:graphic>
          <a:graphicData uri="http://schemas.openxmlformats.org/drawingml/2006/table">
            <a:tbl>
              <a:tblPr firstRow="1" bandRow="1">
                <a:tableStyleId>{5C22544A-7EE6-4342-B048-85BDC9FD1C3A}</a:tableStyleId>
              </a:tblPr>
              <a:tblGrid>
                <a:gridCol w="2265390">
                  <a:extLst>
                    <a:ext uri="{9D8B030D-6E8A-4147-A177-3AD203B41FA5}">
                      <a16:colId xmlns:a16="http://schemas.microsoft.com/office/drawing/2014/main" val="2702780004"/>
                    </a:ext>
                  </a:extLst>
                </a:gridCol>
                <a:gridCol w="3009236">
                  <a:extLst>
                    <a:ext uri="{9D8B030D-6E8A-4147-A177-3AD203B41FA5}">
                      <a16:colId xmlns:a16="http://schemas.microsoft.com/office/drawing/2014/main" val="490504897"/>
                    </a:ext>
                  </a:extLst>
                </a:gridCol>
                <a:gridCol w="3524706">
                  <a:extLst>
                    <a:ext uri="{9D8B030D-6E8A-4147-A177-3AD203B41FA5}">
                      <a16:colId xmlns:a16="http://schemas.microsoft.com/office/drawing/2014/main" val="1056142481"/>
                    </a:ext>
                  </a:extLst>
                </a:gridCol>
                <a:gridCol w="2624844">
                  <a:extLst>
                    <a:ext uri="{9D8B030D-6E8A-4147-A177-3AD203B41FA5}">
                      <a16:colId xmlns:a16="http://schemas.microsoft.com/office/drawing/2014/main" val="2920847930"/>
                    </a:ext>
                  </a:extLst>
                </a:gridCol>
              </a:tblGrid>
              <a:tr h="291487">
                <a:tc>
                  <a:txBody>
                    <a:bodyPr/>
                    <a:lstStyle/>
                    <a:p>
                      <a:pPr algn="l"/>
                      <a:r>
                        <a:rPr lang="en-US" sz="1050" kern="100">
                          <a:solidFill>
                            <a:schemeClr val="tx1"/>
                          </a:solidFill>
                          <a:effectLst/>
                          <a:latin typeface="+mn-ea"/>
                          <a:ea typeface="+mn-ea"/>
                          <a:cs typeface="Times New Roman" panose="02020603050405020304" pitchFamily="18" charset="0"/>
                        </a:rPr>
                        <a:t> </a:t>
                      </a:r>
                      <a:endParaRPr lang="ja-JP" sz="1050" kern="100">
                        <a:solidFill>
                          <a:schemeClr val="tx1"/>
                        </a:solidFill>
                        <a:effectLst/>
                        <a:latin typeface="+mn-ea"/>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00">
                          <a:solidFill>
                            <a:schemeClr val="tx1"/>
                          </a:solidFill>
                          <a:effectLst/>
                          <a:latin typeface="+mn-ea"/>
                          <a:ea typeface="+mn-ea"/>
                          <a:cs typeface="Times New Roman" panose="02020603050405020304" pitchFamily="18" charset="0"/>
                        </a:rPr>
                        <a:t>WSE-3</a:t>
                      </a:r>
                      <a:endParaRPr lang="ja-JP" sz="1800"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800" kern="100">
                          <a:solidFill>
                            <a:schemeClr val="tx1"/>
                          </a:solidFill>
                          <a:effectLst/>
                          <a:latin typeface="+mn-ea"/>
                          <a:ea typeface="+mn-ea"/>
                          <a:cs typeface="Times New Roman" panose="02020603050405020304" pitchFamily="18" charset="0"/>
                        </a:rPr>
                        <a:t>最新</a:t>
                      </a:r>
                      <a:r>
                        <a:rPr lang="en-US" altLang="ja-JP" sz="1800" kern="100">
                          <a:solidFill>
                            <a:schemeClr val="tx1"/>
                          </a:solidFill>
                          <a:effectLst/>
                          <a:latin typeface="+mn-ea"/>
                          <a:ea typeface="+mn-ea"/>
                          <a:cs typeface="Times New Roman" panose="02020603050405020304" pitchFamily="18" charset="0"/>
                        </a:rPr>
                        <a:t>GPU</a:t>
                      </a:r>
                      <a:endParaRPr lang="ja-JP" sz="1800"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00">
                          <a:solidFill>
                            <a:schemeClr val="tx1"/>
                          </a:solidFill>
                          <a:effectLst/>
                          <a:latin typeface="+mn-ea"/>
                          <a:ea typeface="+mn-ea"/>
                          <a:cs typeface="Times New Roman" panose="02020603050405020304" pitchFamily="18" charset="0"/>
                        </a:rPr>
                        <a:t>Cerebras</a:t>
                      </a:r>
                      <a:r>
                        <a:rPr lang="ja-JP" sz="1800" kern="100">
                          <a:solidFill>
                            <a:schemeClr val="tx1"/>
                          </a:solidFill>
                          <a:effectLst/>
                          <a:latin typeface="+mn-ea"/>
                          <a:ea typeface="+mn-ea"/>
                          <a:cs typeface="Times New Roman" panose="02020603050405020304" pitchFamily="18" charset="0"/>
                        </a:rPr>
                        <a:t>の優位性</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28485659"/>
                  </a:ext>
                </a:extLst>
              </a:tr>
              <a:tr h="443303">
                <a:tc>
                  <a:txBody>
                    <a:bodyPr/>
                    <a:lstStyle/>
                    <a:p>
                      <a:pPr algn="l"/>
                      <a:r>
                        <a:rPr lang="ja-JP" sz="1800" b="1" kern="100">
                          <a:solidFill>
                            <a:schemeClr val="tx1"/>
                          </a:solidFill>
                          <a:effectLst/>
                          <a:latin typeface="游明朝" panose="02020400000000000000" pitchFamily="18" charset="-128"/>
                          <a:ea typeface="メイリオ" panose="020B0604030504040204" pitchFamily="50" charset="-128"/>
                          <a:cs typeface="Times New Roman" panose="02020603050405020304" pitchFamily="18" charset="0"/>
                        </a:rPr>
                        <a:t>チップサイズ</a:t>
                      </a:r>
                      <a:endParaRPr lang="ja-JP" sz="1800" b="1"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46,225 mm</a:t>
                      </a:r>
                      <a:r>
                        <a:rPr lang="ja-JP" sz="1800" b="1" kern="100">
                          <a:solidFill>
                            <a:schemeClr val="tx1"/>
                          </a:solidFill>
                          <a:effectLst/>
                          <a:latin typeface="+mn-ea"/>
                          <a:ea typeface="+mn-ea"/>
                          <a:cs typeface="Times New Roman" panose="02020603050405020304" pitchFamily="18" charset="0"/>
                        </a:rPr>
                        <a:t>²</a:t>
                      </a:r>
                      <a:r>
                        <a:rPr lang="en-US" altLang="ja-JP" sz="1400" b="1" kern="100">
                          <a:solidFill>
                            <a:schemeClr val="tx1"/>
                          </a:solidFill>
                          <a:effectLst/>
                          <a:latin typeface="+mn-ea"/>
                          <a:ea typeface="+mn-ea"/>
                          <a:cs typeface="Times New Roman" panose="02020603050405020304" pitchFamily="18" charset="0"/>
                        </a:rPr>
                        <a:t>(21.5cm</a:t>
                      </a:r>
                      <a:r>
                        <a:rPr lang="ja-JP" altLang="en-US" sz="1400" b="1" kern="100">
                          <a:solidFill>
                            <a:schemeClr val="tx1"/>
                          </a:solidFill>
                          <a:effectLst/>
                          <a:latin typeface="+mn-ea"/>
                          <a:ea typeface="+mn-ea"/>
                          <a:cs typeface="Times New Roman" panose="02020603050405020304" pitchFamily="18" charset="0"/>
                        </a:rPr>
                        <a:t>角</a:t>
                      </a:r>
                      <a:r>
                        <a:rPr lang="en-US" altLang="ja-JP" sz="1400" b="1" kern="100">
                          <a:solidFill>
                            <a:schemeClr val="tx1"/>
                          </a:solidFill>
                          <a:effectLst/>
                          <a:latin typeface="+mn-ea"/>
                          <a:ea typeface="+mn-ea"/>
                          <a:cs typeface="Times New Roman" panose="02020603050405020304" pitchFamily="18" charset="0"/>
                        </a:rPr>
                        <a:t>)</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826 mm</a:t>
                      </a:r>
                      <a:r>
                        <a:rPr lang="ja-JP" sz="1800" b="1" kern="100">
                          <a:solidFill>
                            <a:schemeClr val="tx1"/>
                          </a:solidFill>
                          <a:effectLst/>
                          <a:latin typeface="+mn-ea"/>
                          <a:ea typeface="+mn-ea"/>
                          <a:cs typeface="Times New Roman" panose="02020603050405020304" pitchFamily="18" charset="0"/>
                        </a:rPr>
                        <a:t>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800" b="1" kern="100">
                          <a:solidFill>
                            <a:schemeClr val="tx1"/>
                          </a:solidFill>
                          <a:effectLst/>
                          <a:latin typeface="+mn-ea"/>
                          <a:ea typeface="+mn-ea"/>
                          <a:cs typeface="Times New Roman" panose="02020603050405020304" pitchFamily="18" charset="0"/>
                        </a:rPr>
                        <a:t>57 X</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437829974"/>
                  </a:ext>
                </a:extLst>
              </a:tr>
              <a:tr h="534622">
                <a:tc>
                  <a:txBody>
                    <a:bodyPr/>
                    <a:lstStyle/>
                    <a:p>
                      <a:pPr algn="l"/>
                      <a:r>
                        <a:rPr lang="ja-JP" sz="1800" b="1" kern="100">
                          <a:solidFill>
                            <a:schemeClr val="tx1"/>
                          </a:solidFill>
                          <a:effectLst/>
                          <a:latin typeface="游明朝" panose="02020400000000000000" pitchFamily="18" charset="-128"/>
                          <a:ea typeface="メイリオ" panose="020B0604030504040204" pitchFamily="50" charset="-128"/>
                          <a:cs typeface="Times New Roman" panose="02020603050405020304" pitchFamily="18" charset="0"/>
                        </a:rPr>
                        <a:t>コア数</a:t>
                      </a:r>
                      <a:endParaRPr lang="ja-JP" sz="1800" b="1"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900,000</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16,896 FP32 + 528 Tensor</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r>
                        <a:rPr lang="en-US" sz="1800" b="1" kern="100">
                          <a:solidFill>
                            <a:schemeClr val="tx1"/>
                          </a:solidFill>
                          <a:effectLst/>
                          <a:latin typeface="+mn-ea"/>
                          <a:ea typeface="+mn-ea"/>
                          <a:cs typeface="Times New Roman" panose="02020603050405020304" pitchFamily="18" charset="0"/>
                        </a:rPr>
                        <a:t>52</a:t>
                      </a:r>
                      <a:r>
                        <a:rPr lang="ja-JP" altLang="en-US" sz="1800" b="1" kern="100">
                          <a:solidFill>
                            <a:schemeClr val="tx1"/>
                          </a:solidFill>
                          <a:effectLst/>
                          <a:latin typeface="+mn-ea"/>
                          <a:ea typeface="+mn-ea"/>
                          <a:cs typeface="Times New Roman" panose="02020603050405020304" pitchFamily="18" charset="0"/>
                        </a:rPr>
                        <a:t> </a:t>
                      </a:r>
                      <a:r>
                        <a:rPr lang="en-US" sz="1800" b="1" kern="100">
                          <a:solidFill>
                            <a:schemeClr val="tx1"/>
                          </a:solidFill>
                          <a:effectLst/>
                          <a:latin typeface="+mn-ea"/>
                          <a:ea typeface="+mn-ea"/>
                          <a:cs typeface="Times New Roman" panose="02020603050405020304" pitchFamily="18" charset="0"/>
                        </a:rPr>
                        <a:t>X</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158662479"/>
                  </a:ext>
                </a:extLst>
              </a:tr>
              <a:tr h="443303">
                <a:tc>
                  <a:txBody>
                    <a:bodyPr/>
                    <a:lstStyle/>
                    <a:p>
                      <a:pPr algn="l"/>
                      <a:r>
                        <a:rPr lang="ja-JP" sz="1800" b="1" kern="100">
                          <a:solidFill>
                            <a:schemeClr val="tx1"/>
                          </a:solidFill>
                          <a:effectLst/>
                          <a:latin typeface="游明朝" panose="02020400000000000000" pitchFamily="18" charset="-128"/>
                          <a:ea typeface="メイリオ" panose="020B0604030504040204" pitchFamily="50" charset="-128"/>
                          <a:cs typeface="Times New Roman" panose="02020603050405020304" pitchFamily="18" charset="0"/>
                        </a:rPr>
                        <a:t>オンチップ・メモリ</a:t>
                      </a:r>
                      <a:endParaRPr lang="ja-JP" sz="1800" b="1"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44 Gigabytes</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0.05 Gigabytes</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r>
                        <a:rPr lang="en-US" sz="1800" b="1" kern="100">
                          <a:solidFill>
                            <a:schemeClr val="tx1"/>
                          </a:solidFill>
                          <a:effectLst/>
                          <a:latin typeface="+mn-ea"/>
                          <a:ea typeface="+mn-ea"/>
                          <a:cs typeface="Times New Roman" panose="02020603050405020304" pitchFamily="18" charset="0"/>
                        </a:rPr>
                        <a:t>880 X</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529377277"/>
                  </a:ext>
                </a:extLst>
              </a:tr>
              <a:tr h="443303">
                <a:tc>
                  <a:txBody>
                    <a:bodyPr/>
                    <a:lstStyle/>
                    <a:p>
                      <a:pPr algn="l"/>
                      <a:r>
                        <a:rPr lang="ja-JP" sz="1800" b="1" kern="100">
                          <a:solidFill>
                            <a:schemeClr val="tx1"/>
                          </a:solidFill>
                          <a:effectLst/>
                          <a:latin typeface="游明朝" panose="02020400000000000000" pitchFamily="18" charset="-128"/>
                          <a:ea typeface="メイリオ" panose="020B0604030504040204" pitchFamily="50" charset="-128"/>
                          <a:cs typeface="Times New Roman" panose="02020603050405020304" pitchFamily="18" charset="0"/>
                        </a:rPr>
                        <a:t>メモリ帯域幅</a:t>
                      </a:r>
                      <a:endParaRPr lang="ja-JP" sz="1800" b="1"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21 Petabytes/sec</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0.003 Petabytes/sec</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r>
                        <a:rPr lang="en-US" sz="1800" b="1" kern="100">
                          <a:solidFill>
                            <a:schemeClr val="tx1"/>
                          </a:solidFill>
                          <a:effectLst/>
                          <a:latin typeface="+mn-ea"/>
                          <a:ea typeface="+mn-ea"/>
                          <a:cs typeface="Times New Roman" panose="02020603050405020304" pitchFamily="18" charset="0"/>
                        </a:rPr>
                        <a:t>7,000 X</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2693200958"/>
                  </a:ext>
                </a:extLst>
              </a:tr>
              <a:tr h="443303">
                <a:tc>
                  <a:txBody>
                    <a:bodyPr/>
                    <a:lstStyle/>
                    <a:p>
                      <a:pPr algn="l"/>
                      <a:r>
                        <a:rPr lang="ja-JP" sz="1800" b="1" kern="100">
                          <a:solidFill>
                            <a:schemeClr val="tx1"/>
                          </a:solidFill>
                          <a:effectLst/>
                          <a:latin typeface="游明朝" panose="02020400000000000000" pitchFamily="18" charset="-128"/>
                          <a:ea typeface="メイリオ" panose="020B0604030504040204" pitchFamily="50" charset="-128"/>
                          <a:cs typeface="Times New Roman" panose="02020603050405020304" pitchFamily="18" charset="0"/>
                        </a:rPr>
                        <a:t>ファブリック帯域幅</a:t>
                      </a:r>
                      <a:endParaRPr lang="ja-JP" sz="1800" b="1"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214 Petabits/sec</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kern="100">
                          <a:solidFill>
                            <a:schemeClr val="tx1"/>
                          </a:solidFill>
                          <a:effectLst/>
                          <a:latin typeface="+mn-ea"/>
                          <a:ea typeface="+mn-ea"/>
                          <a:cs typeface="Times New Roman" panose="02020603050405020304" pitchFamily="18" charset="0"/>
                        </a:rPr>
                        <a:t>0.0576 Petabits/sec</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r>
                        <a:rPr lang="en-US" sz="1800" b="1" kern="100">
                          <a:solidFill>
                            <a:schemeClr val="tx1"/>
                          </a:solidFill>
                          <a:effectLst/>
                          <a:latin typeface="+mn-ea"/>
                          <a:ea typeface="+mn-ea"/>
                          <a:cs typeface="Times New Roman" panose="02020603050405020304" pitchFamily="18" charset="0"/>
                        </a:rPr>
                        <a:t>3,715 X</a:t>
                      </a:r>
                      <a:endParaRPr lang="ja-JP" sz="1800" b="1"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2254694190"/>
                  </a:ext>
                </a:extLst>
              </a:tr>
            </a:tbl>
          </a:graphicData>
        </a:graphic>
      </p:graphicFrame>
    </p:spTree>
    <p:extLst>
      <p:ext uri="{BB962C8B-B14F-4D97-AF65-F5344CB8AC3E}">
        <p14:creationId xmlns:p14="http://schemas.microsoft.com/office/powerpoint/2010/main" val="270317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EBB04-BEEF-79D3-E837-7645EF566818}"/>
              </a:ext>
            </a:extLst>
          </p:cNvPr>
          <p:cNvSpPr>
            <a:spLocks noGrp="1"/>
          </p:cNvSpPr>
          <p:nvPr>
            <p:ph type="title"/>
          </p:nvPr>
        </p:nvSpPr>
        <p:spPr/>
        <p:txBody>
          <a:bodyPr/>
          <a:lstStyle/>
          <a:p>
            <a:r>
              <a:rPr kumimoji="1" lang="en-US" altLang="ja-JP"/>
              <a:t>CS-3</a:t>
            </a:r>
            <a:r>
              <a:rPr kumimoji="1" lang="ja-JP" altLang="en-US"/>
              <a:t>本体について</a:t>
            </a:r>
          </a:p>
        </p:txBody>
      </p:sp>
      <p:sp>
        <p:nvSpPr>
          <p:cNvPr id="3" name="コンテンツ プレースホルダー 2">
            <a:extLst>
              <a:ext uri="{FF2B5EF4-FFF2-40B4-BE49-F238E27FC236}">
                <a16:creationId xmlns:a16="http://schemas.microsoft.com/office/drawing/2014/main" id="{F5B312CA-A2A6-D1F2-D414-5A26E5E14143}"/>
              </a:ext>
            </a:extLst>
          </p:cNvPr>
          <p:cNvSpPr>
            <a:spLocks noGrp="1"/>
          </p:cNvSpPr>
          <p:nvPr>
            <p:ph idx="1"/>
          </p:nvPr>
        </p:nvSpPr>
        <p:spPr/>
        <p:txBody>
          <a:bodyPr/>
          <a:lstStyle/>
          <a:p>
            <a:r>
              <a:rPr kumimoji="1" lang="en-US" altLang="ja-JP"/>
              <a:t>CS-3</a:t>
            </a:r>
          </a:p>
          <a:p>
            <a:pPr lvl="1"/>
            <a:r>
              <a:rPr lang="ja-JP" altLang="en-US"/>
              <a:t>世界最大チップ </a:t>
            </a:r>
            <a:r>
              <a:rPr lang="en-US" altLang="ja-JP"/>
              <a:t>WSE3</a:t>
            </a:r>
            <a:r>
              <a:rPr kumimoji="1" lang="ja-JP" altLang="en-US"/>
              <a:t>を稼働させるための</a:t>
            </a:r>
            <a:r>
              <a:rPr lang="ja-JP" altLang="en-US"/>
              <a:t>筐体</a:t>
            </a:r>
            <a:endParaRPr kumimoji="1" lang="en-US" altLang="ja-JP"/>
          </a:p>
          <a:p>
            <a:pPr lvl="1"/>
            <a:r>
              <a:rPr lang="ja-JP" altLang="en-US"/>
              <a:t>最大約</a:t>
            </a:r>
            <a:r>
              <a:rPr lang="en-US" altLang="ja-JP"/>
              <a:t>24kW</a:t>
            </a:r>
            <a:r>
              <a:rPr lang="ja-JP" altLang="en-US"/>
              <a:t>の消費電力</a:t>
            </a:r>
            <a:endParaRPr lang="en-US" altLang="ja-JP"/>
          </a:p>
          <a:p>
            <a:pPr lvl="1"/>
            <a:r>
              <a:rPr kumimoji="1" lang="ja-JP" altLang="en-US"/>
              <a:t>冷却機能は水冷式または空冷式を選択可</a:t>
            </a:r>
            <a:endParaRPr kumimoji="1" lang="en-US" altLang="ja-JP"/>
          </a:p>
          <a:p>
            <a:pPr lvl="1"/>
            <a:r>
              <a:rPr lang="ja-JP" altLang="en-US"/>
              <a:t>システム</a:t>
            </a:r>
            <a:r>
              <a:rPr lang="en-US" altLang="ja-JP"/>
              <a:t>IO</a:t>
            </a:r>
            <a:r>
              <a:rPr lang="ja-JP" altLang="en-US"/>
              <a:t>は</a:t>
            </a:r>
            <a:r>
              <a:rPr lang="en-US" altLang="ja-JP"/>
              <a:t>1.2TbE(12x100GbE)</a:t>
            </a:r>
            <a:endParaRPr kumimoji="1" lang="en-US" altLang="ja-JP"/>
          </a:p>
          <a:p>
            <a:endParaRPr kumimoji="1" lang="ja-JP" altLang="en-US"/>
          </a:p>
        </p:txBody>
      </p:sp>
      <p:pic>
        <p:nvPicPr>
          <p:cNvPr id="5" name="図 4">
            <a:extLst>
              <a:ext uri="{FF2B5EF4-FFF2-40B4-BE49-F238E27FC236}">
                <a16:creationId xmlns:a16="http://schemas.microsoft.com/office/drawing/2014/main" id="{C2EDDADD-F71B-B72A-C511-5F0C70E1BF75}"/>
              </a:ext>
            </a:extLst>
          </p:cNvPr>
          <p:cNvPicPr>
            <a:picLocks noChangeAspect="1"/>
          </p:cNvPicPr>
          <p:nvPr/>
        </p:nvPicPr>
        <p:blipFill>
          <a:blip r:embed="rId2"/>
          <a:stretch>
            <a:fillRect/>
          </a:stretch>
        </p:blipFill>
        <p:spPr>
          <a:xfrm>
            <a:off x="436459" y="3851226"/>
            <a:ext cx="1846028" cy="2549355"/>
          </a:xfrm>
          <a:prstGeom prst="rect">
            <a:avLst/>
          </a:prstGeom>
        </p:spPr>
      </p:pic>
      <p:pic>
        <p:nvPicPr>
          <p:cNvPr id="4" name="図 3">
            <a:extLst>
              <a:ext uri="{FF2B5EF4-FFF2-40B4-BE49-F238E27FC236}">
                <a16:creationId xmlns:a16="http://schemas.microsoft.com/office/drawing/2014/main" id="{A1E373C2-36B1-D7A0-00E4-30D93CBB03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47" t="1238" r="8707" b="7182"/>
          <a:stretch/>
        </p:blipFill>
        <p:spPr bwMode="auto">
          <a:xfrm>
            <a:off x="2707347" y="3708930"/>
            <a:ext cx="2294569" cy="2691651"/>
          </a:xfrm>
          <a:prstGeom prst="rect">
            <a:avLst/>
          </a:prstGeom>
          <a:noFill/>
          <a:ln>
            <a:noFill/>
          </a:ln>
        </p:spPr>
      </p:pic>
      <p:pic>
        <p:nvPicPr>
          <p:cNvPr id="6" name="図 8" descr="座る, レゴ, 回路, テーブル が含まれている画像&#10;&#10;説明は自動で生成されたものです">
            <a:extLst>
              <a:ext uri="{FF2B5EF4-FFF2-40B4-BE49-F238E27FC236}">
                <a16:creationId xmlns:a16="http://schemas.microsoft.com/office/drawing/2014/main" id="{46E12375-5969-DB79-10AC-DF6577057CB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43" b="96442" l="3553" r="95768">
                        <a14:foregroundMark x1="17764" y1="31835" x2="17764" y2="31835"/>
                        <a14:foregroundMark x1="8046" y1="62172" x2="8046" y2="62172"/>
                        <a14:foregroundMark x1="4075" y1="56273" x2="4075" y2="56273"/>
                        <a14:foregroundMark x1="3657" y1="47659" x2="3657" y2="47659"/>
                        <a14:foregroundMark x1="8203" y1="51124" x2="8203" y2="51124"/>
                        <a14:foregroundMark x1="23929" y1="26124" x2="23929" y2="26124"/>
                        <a14:foregroundMark x1="27900" y1="24251" x2="12487" y2="31461"/>
                        <a14:foregroundMark x1="32027" y1="81461" x2="32027" y2="81461"/>
                        <a14:foregroundMark x1="27011" y1="90637" x2="27011" y2="90637"/>
                        <a14:foregroundMark x1="27952" y1="96442" x2="27952" y2="96442"/>
                        <a14:foregroundMark x1="11390" y1="32022" x2="11390" y2="32022"/>
                        <a14:foregroundMark x1="10449" y1="35206" x2="10449" y2="35206"/>
                        <a14:foregroundMark x1="10293" y1="33146" x2="10293" y2="33146"/>
                        <a14:foregroundMark x1="10606" y1="36142" x2="10606" y2="36142"/>
                        <a14:foregroundMark x1="54284" y1="10393" x2="54284" y2="10393"/>
                        <a14:foregroundMark x1="57889" y1="9176" x2="57889" y2="9176"/>
                        <a14:foregroundMark x1="62330" y1="7397" x2="62330" y2="7397"/>
                        <a14:foregroundMark x1="62644" y1="936" x2="62644" y2="936"/>
                        <a14:foregroundMark x1="88924" y1="9738" x2="88924" y2="9738"/>
                        <a14:foregroundMark x1="89394" y1="16667" x2="89394" y2="16667"/>
                        <a14:foregroundMark x1="85946" y1="16011" x2="85946" y2="16011"/>
                        <a14:foregroundMark x1="95768" y1="15543" x2="95768" y2="15543"/>
                        <a14:foregroundMark x1="86102" y1="6835" x2="86102" y2="6835"/>
                        <a14:foregroundMark x1="83542" y1="4869" x2="83542" y2="4869"/>
                        <a14:foregroundMark x1="84378" y1="5150" x2="84378" y2="5150"/>
                        <a14:foregroundMark x1="79624" y1="5337" x2="79624" y2="5337"/>
                        <a14:foregroundMark x1="78997" y1="5524" x2="78997" y2="5524"/>
                        <a14:foregroundMark x1="81400" y1="4401" x2="81400" y2="4401"/>
                        <a14:foregroundMark x1="74504" y1="9176" x2="74504" y2="9176"/>
                        <a14:foregroundMark x1="64734" y1="7772" x2="64734" y2="7772"/>
                        <a14:foregroundMark x1="66353" y1="21348" x2="66353" y2="21348"/>
                        <a14:foregroundMark x1="22675" y1="44476" x2="22675" y2="44476"/>
                        <a14:foregroundMark x1="8046" y1="49906" x2="8046" y2="49906"/>
                        <a14:foregroundMark x1="13532" y1="56554" x2="13532" y2="56554"/>
                        <a14:foregroundMark x1="13218" y1="68820" x2="13218" y2="68820"/>
                      </a14:backgroundRemoval>
                    </a14:imgEffect>
                  </a14:imgLayer>
                </a14:imgProps>
              </a:ext>
            </a:extLst>
          </a:blip>
          <a:stretch>
            <a:fillRect/>
          </a:stretch>
        </p:blipFill>
        <p:spPr>
          <a:xfrm>
            <a:off x="6297105" y="2545914"/>
            <a:ext cx="5540028" cy="2906132"/>
          </a:xfrm>
          <a:prstGeom prst="rect">
            <a:avLst/>
          </a:prstGeom>
        </p:spPr>
      </p:pic>
    </p:spTree>
    <p:extLst>
      <p:ext uri="{BB962C8B-B14F-4D97-AF65-F5344CB8AC3E}">
        <p14:creationId xmlns:p14="http://schemas.microsoft.com/office/powerpoint/2010/main" val="253582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1B410B7-7CED-4E4B-9DE6-A028DF6CC9C3}"/>
              </a:ext>
            </a:extLst>
          </p:cNvPr>
          <p:cNvSpPr>
            <a:spLocks noGrp="1"/>
          </p:cNvSpPr>
          <p:nvPr>
            <p:ph type="title"/>
          </p:nvPr>
        </p:nvSpPr>
        <p:spPr/>
        <p:txBody>
          <a:bodyPr/>
          <a:lstStyle/>
          <a:p>
            <a:r>
              <a:rPr lang="en-US" altLang="ja-JP"/>
              <a:t>CS-3</a:t>
            </a:r>
            <a:r>
              <a:rPr lang="ja-JP" altLang="en-US"/>
              <a:t>のクラスタ化を可能にする</a:t>
            </a:r>
            <a:r>
              <a:rPr lang="en-US" altLang="ja-JP"/>
              <a:t>2</a:t>
            </a:r>
            <a:r>
              <a:rPr lang="ja-JP" altLang="en-US"/>
              <a:t>つのハードウェア</a:t>
            </a:r>
          </a:p>
        </p:txBody>
      </p:sp>
      <p:sp>
        <p:nvSpPr>
          <p:cNvPr id="4" name="コンテンツ プレースホルダー 3">
            <a:extLst>
              <a:ext uri="{FF2B5EF4-FFF2-40B4-BE49-F238E27FC236}">
                <a16:creationId xmlns:a16="http://schemas.microsoft.com/office/drawing/2014/main" id="{BC16312B-EA42-B98F-038A-76CB0F8C7F83}"/>
              </a:ext>
            </a:extLst>
          </p:cNvPr>
          <p:cNvSpPr>
            <a:spLocks noGrp="1"/>
          </p:cNvSpPr>
          <p:nvPr>
            <p:ph idx="1"/>
          </p:nvPr>
        </p:nvSpPr>
        <p:spPr>
          <a:xfrm>
            <a:off x="354867" y="1128799"/>
            <a:ext cx="5580000" cy="5040000"/>
          </a:xfrm>
        </p:spPr>
        <p:txBody>
          <a:bodyPr/>
          <a:lstStyle/>
          <a:p>
            <a:r>
              <a:rPr kumimoji="1" lang="en-US" altLang="ja-JP"/>
              <a:t>Memory-X</a:t>
            </a:r>
          </a:p>
          <a:p>
            <a:pPr lvl="1"/>
            <a:r>
              <a:rPr kumimoji="1" lang="en-US" altLang="ja-JP"/>
              <a:t>CS-3</a:t>
            </a:r>
            <a:r>
              <a:rPr kumimoji="1" lang="ja-JP" altLang="en-US"/>
              <a:t>用大容量外部メモリ</a:t>
            </a:r>
          </a:p>
          <a:p>
            <a:pPr lvl="1"/>
            <a:r>
              <a:rPr kumimoji="1" lang="ja-JP" altLang="en-US"/>
              <a:t>ここに一旦、</a:t>
            </a:r>
            <a:r>
              <a:rPr kumimoji="1" lang="en-US" altLang="ja-JP"/>
              <a:t>AI</a:t>
            </a:r>
            <a:r>
              <a:rPr kumimoji="1" lang="ja-JP" altLang="en-US"/>
              <a:t>モデル</a:t>
            </a:r>
            <a:r>
              <a:rPr kumimoji="1" lang="en-US" altLang="ja-JP"/>
              <a:t>/</a:t>
            </a:r>
            <a:r>
              <a:rPr kumimoji="1" lang="ja-JP" altLang="en-US"/>
              <a:t>重みを格納</a:t>
            </a:r>
          </a:p>
          <a:p>
            <a:pPr lvl="1"/>
            <a:r>
              <a:rPr kumimoji="1" lang="ja-JP" altLang="en-US"/>
              <a:t>重みは</a:t>
            </a:r>
            <a:r>
              <a:rPr kumimoji="1" lang="en-US" altLang="ja-JP"/>
              <a:t>CS-3</a:t>
            </a:r>
            <a:r>
              <a:rPr kumimoji="1" lang="ja-JP" altLang="en-US"/>
              <a:t>から受け取った勾配を元に計算</a:t>
            </a:r>
          </a:p>
          <a:p>
            <a:endParaRPr kumimoji="1" lang="en-US" altLang="ja-JP"/>
          </a:p>
          <a:p>
            <a:r>
              <a:rPr kumimoji="1" lang="en-US" altLang="ja-JP"/>
              <a:t>Swarm-X</a:t>
            </a:r>
          </a:p>
          <a:p>
            <a:pPr lvl="1"/>
            <a:r>
              <a:rPr kumimoji="1" lang="en-US" altLang="ja-JP"/>
              <a:t>CS-3</a:t>
            </a:r>
            <a:r>
              <a:rPr kumimoji="1" lang="ja-JP" altLang="en-US"/>
              <a:t>クラスタ構成用ハードウェア</a:t>
            </a:r>
            <a:endParaRPr kumimoji="1" lang="en-US" altLang="ja-JP"/>
          </a:p>
          <a:p>
            <a:pPr lvl="1"/>
            <a:r>
              <a:rPr kumimoji="1" lang="en-US" altLang="ja-JP"/>
              <a:t>Memory-X</a:t>
            </a:r>
            <a:r>
              <a:rPr kumimoji="1" lang="ja-JP" altLang="en-US"/>
              <a:t>の情報を複数の</a:t>
            </a:r>
            <a:r>
              <a:rPr kumimoji="1" lang="en-US" altLang="ja-JP"/>
              <a:t>CS-3</a:t>
            </a:r>
            <a:r>
              <a:rPr kumimoji="1" lang="ja-JP" altLang="en-US"/>
              <a:t>に分配</a:t>
            </a:r>
            <a:endParaRPr kumimoji="1" lang="en-US" altLang="ja-JP"/>
          </a:p>
          <a:p>
            <a:pPr lvl="1"/>
            <a:r>
              <a:rPr kumimoji="1" lang="ja-JP" altLang="en-US"/>
              <a:t>複数の</a:t>
            </a:r>
            <a:r>
              <a:rPr kumimoji="1" lang="en-US" altLang="ja-JP"/>
              <a:t>CS-3</a:t>
            </a:r>
            <a:r>
              <a:rPr kumimoji="1" lang="ja-JP" altLang="en-US"/>
              <a:t>から受取った勾配を</a:t>
            </a:r>
            <a:r>
              <a:rPr kumimoji="1" lang="en-US" altLang="ja-JP"/>
              <a:t>Memory-X</a:t>
            </a:r>
            <a:r>
              <a:rPr kumimoji="1" lang="ja-JP" altLang="en-US"/>
              <a:t>に保存</a:t>
            </a:r>
            <a:endParaRPr kumimoji="1" lang="en-US" altLang="ja-JP"/>
          </a:p>
          <a:p>
            <a:pPr lvl="1"/>
            <a:endParaRPr kumimoji="1" lang="ja-JP" altLang="en-US"/>
          </a:p>
        </p:txBody>
      </p:sp>
      <p:sp>
        <p:nvSpPr>
          <p:cNvPr id="30" name="Rectangle 33">
            <a:extLst>
              <a:ext uri="{FF2B5EF4-FFF2-40B4-BE49-F238E27FC236}">
                <a16:creationId xmlns:a16="http://schemas.microsoft.com/office/drawing/2014/main" id="{50A19C2F-0F38-62A4-95F7-3B9D50F98E5E}"/>
              </a:ext>
            </a:extLst>
          </p:cNvPr>
          <p:cNvSpPr/>
          <p:nvPr/>
        </p:nvSpPr>
        <p:spPr>
          <a:xfrm>
            <a:off x="6509514" y="2890066"/>
            <a:ext cx="990600" cy="236155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endParaRPr lang="en-US" sz="1200" b="1">
              <a:solidFill>
                <a:schemeClr val="tx1"/>
              </a:solidFill>
              <a:latin typeface="+mj-lt"/>
              <a:ea typeface="+mj-ea"/>
              <a:cs typeface="Arial" panose="020B0604020202020204" pitchFamily="34" charset="0"/>
            </a:endParaRPr>
          </a:p>
        </p:txBody>
      </p:sp>
      <p:sp>
        <p:nvSpPr>
          <p:cNvPr id="33" name="Rectangle 34">
            <a:extLst>
              <a:ext uri="{FF2B5EF4-FFF2-40B4-BE49-F238E27FC236}">
                <a16:creationId xmlns:a16="http://schemas.microsoft.com/office/drawing/2014/main" id="{C895EBB1-9FE2-640B-79E2-8B7FC5738FA5}"/>
              </a:ext>
            </a:extLst>
          </p:cNvPr>
          <p:cNvSpPr/>
          <p:nvPr/>
        </p:nvSpPr>
        <p:spPr>
          <a:xfrm>
            <a:off x="6585714" y="3727624"/>
            <a:ext cx="838200" cy="838200"/>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solidFill>
                <a:schemeClr val="tx1"/>
              </a:solidFill>
              <a:latin typeface="+mj-lt"/>
              <a:ea typeface="+mj-ea"/>
              <a:cs typeface="Arial" panose="020B0604020202020204" pitchFamily="34" charset="0"/>
            </a:endParaRPr>
          </a:p>
        </p:txBody>
      </p:sp>
      <p:sp>
        <p:nvSpPr>
          <p:cNvPr id="49" name="TextBox 36">
            <a:extLst>
              <a:ext uri="{FF2B5EF4-FFF2-40B4-BE49-F238E27FC236}">
                <a16:creationId xmlns:a16="http://schemas.microsoft.com/office/drawing/2014/main" id="{FAD20CEF-6113-3EE0-2013-6DC2854F9972}"/>
              </a:ext>
            </a:extLst>
          </p:cNvPr>
          <p:cNvSpPr txBox="1"/>
          <p:nvPr/>
        </p:nvSpPr>
        <p:spPr>
          <a:xfrm>
            <a:off x="6515372" y="3010316"/>
            <a:ext cx="949607" cy="461665"/>
          </a:xfrm>
          <a:prstGeom prst="rect">
            <a:avLst/>
          </a:prstGeom>
          <a:noFill/>
          <a:ln>
            <a:solidFill>
              <a:schemeClr val="tx1"/>
            </a:solidFill>
          </a:ln>
        </p:spPr>
        <p:txBody>
          <a:bodyPr wrap="square" rtlCol="0">
            <a:spAutoFit/>
          </a:bodyPr>
          <a:lstStyle/>
          <a:p>
            <a:pPr algn="ctr"/>
            <a:r>
              <a:rPr lang="en-US" sz="1200" b="1">
                <a:latin typeface="+mj-lt"/>
                <a:ea typeface="+mj-ea"/>
                <a:cs typeface="Arial" panose="020B0604020202020204" pitchFamily="34" charset="0"/>
              </a:rPr>
              <a:t>Weight</a:t>
            </a:r>
          </a:p>
          <a:p>
            <a:pPr algn="ctr"/>
            <a:r>
              <a:rPr lang="en-US" sz="1200" b="1">
                <a:latin typeface="+mj-lt"/>
                <a:ea typeface="+mj-ea"/>
                <a:cs typeface="Arial" panose="020B0604020202020204" pitchFamily="34" charset="0"/>
              </a:rPr>
              <a:t>Memory</a:t>
            </a:r>
          </a:p>
        </p:txBody>
      </p:sp>
      <p:sp>
        <p:nvSpPr>
          <p:cNvPr id="52" name="Rectangle 37">
            <a:extLst>
              <a:ext uri="{FF2B5EF4-FFF2-40B4-BE49-F238E27FC236}">
                <a16:creationId xmlns:a16="http://schemas.microsoft.com/office/drawing/2014/main" id="{33CA3D5D-4837-79BA-D9D6-51119299DD42}"/>
              </a:ext>
            </a:extLst>
          </p:cNvPr>
          <p:cNvSpPr/>
          <p:nvPr/>
        </p:nvSpPr>
        <p:spPr>
          <a:xfrm>
            <a:off x="6890514" y="3803824"/>
            <a:ext cx="457200" cy="457200"/>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a:solidFill>
                <a:schemeClr val="tx1"/>
              </a:solidFill>
              <a:latin typeface="+mj-lt"/>
              <a:ea typeface="+mj-ea"/>
              <a:cs typeface="Arial" panose="020B0604020202020204" pitchFamily="34" charset="0"/>
            </a:endParaRPr>
          </a:p>
        </p:txBody>
      </p:sp>
      <p:sp>
        <p:nvSpPr>
          <p:cNvPr id="53" name="Rectangle 38">
            <a:extLst>
              <a:ext uri="{FF2B5EF4-FFF2-40B4-BE49-F238E27FC236}">
                <a16:creationId xmlns:a16="http://schemas.microsoft.com/office/drawing/2014/main" id="{D089F475-E8D0-170E-CC27-F9A37E7DB4B9}"/>
              </a:ext>
            </a:extLst>
          </p:cNvPr>
          <p:cNvSpPr/>
          <p:nvPr/>
        </p:nvSpPr>
        <p:spPr>
          <a:xfrm>
            <a:off x="6814314" y="3880024"/>
            <a:ext cx="457200" cy="45720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latin typeface="+mj-lt"/>
              <a:ea typeface="+mj-ea"/>
              <a:cs typeface="Arial" panose="020B0604020202020204" pitchFamily="34" charset="0"/>
            </a:endParaRPr>
          </a:p>
        </p:txBody>
      </p:sp>
      <p:sp>
        <p:nvSpPr>
          <p:cNvPr id="54" name="Rectangle 39">
            <a:extLst>
              <a:ext uri="{FF2B5EF4-FFF2-40B4-BE49-F238E27FC236}">
                <a16:creationId xmlns:a16="http://schemas.microsoft.com/office/drawing/2014/main" id="{FEE44EA6-ABDF-81FF-3B8D-FF2FC4282161}"/>
              </a:ext>
            </a:extLst>
          </p:cNvPr>
          <p:cNvSpPr/>
          <p:nvPr/>
        </p:nvSpPr>
        <p:spPr>
          <a:xfrm>
            <a:off x="6738114" y="3956224"/>
            <a:ext cx="457200" cy="45720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solidFill>
                <a:schemeClr val="tx1"/>
              </a:solidFill>
              <a:latin typeface="+mj-lt"/>
              <a:ea typeface="+mj-ea"/>
              <a:cs typeface="Arial" panose="020B0604020202020204" pitchFamily="34" charset="0"/>
            </a:endParaRPr>
          </a:p>
        </p:txBody>
      </p:sp>
      <p:sp>
        <p:nvSpPr>
          <p:cNvPr id="55" name="Rectangle 40">
            <a:extLst>
              <a:ext uri="{FF2B5EF4-FFF2-40B4-BE49-F238E27FC236}">
                <a16:creationId xmlns:a16="http://schemas.microsoft.com/office/drawing/2014/main" id="{3CA9740F-13D7-28E7-41EB-6DAD941FE627}"/>
              </a:ext>
            </a:extLst>
          </p:cNvPr>
          <p:cNvSpPr/>
          <p:nvPr/>
        </p:nvSpPr>
        <p:spPr>
          <a:xfrm>
            <a:off x="6661914" y="4032424"/>
            <a:ext cx="457200" cy="4572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solidFill>
                <a:schemeClr val="tx1"/>
              </a:solidFill>
              <a:latin typeface="+mj-lt"/>
              <a:ea typeface="+mj-ea"/>
              <a:cs typeface="Arial" panose="020B0604020202020204" pitchFamily="34" charset="0"/>
            </a:endParaRPr>
          </a:p>
        </p:txBody>
      </p:sp>
      <p:cxnSp>
        <p:nvCxnSpPr>
          <p:cNvPr id="61" name="Straight Arrow Connector 41">
            <a:extLst>
              <a:ext uri="{FF2B5EF4-FFF2-40B4-BE49-F238E27FC236}">
                <a16:creationId xmlns:a16="http://schemas.microsoft.com/office/drawing/2014/main" id="{66C79AF6-858E-9BEE-3F6E-F1B866F4427A}"/>
              </a:ext>
            </a:extLst>
          </p:cNvPr>
          <p:cNvCxnSpPr>
            <a:cxnSpLocks/>
          </p:cNvCxnSpPr>
          <p:nvPr/>
        </p:nvCxnSpPr>
        <p:spPr>
          <a:xfrm flipH="1">
            <a:off x="7576314" y="3880024"/>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42">
            <a:extLst>
              <a:ext uri="{FF2B5EF4-FFF2-40B4-BE49-F238E27FC236}">
                <a16:creationId xmlns:a16="http://schemas.microsoft.com/office/drawing/2014/main" id="{BF187F71-821E-CAE9-6C96-64B9DBE33C2D}"/>
              </a:ext>
            </a:extLst>
          </p:cNvPr>
          <p:cNvCxnSpPr>
            <a:cxnSpLocks/>
          </p:cNvCxnSpPr>
          <p:nvPr/>
        </p:nvCxnSpPr>
        <p:spPr>
          <a:xfrm>
            <a:off x="7576314" y="3727624"/>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45">
            <a:extLst>
              <a:ext uri="{FF2B5EF4-FFF2-40B4-BE49-F238E27FC236}">
                <a16:creationId xmlns:a16="http://schemas.microsoft.com/office/drawing/2014/main" id="{BA572FE6-13DB-C826-EBBF-FED583E27CA9}"/>
              </a:ext>
            </a:extLst>
          </p:cNvPr>
          <p:cNvSpPr txBox="1"/>
          <p:nvPr/>
        </p:nvSpPr>
        <p:spPr>
          <a:xfrm>
            <a:off x="7437422" y="3305564"/>
            <a:ext cx="926856" cy="307777"/>
          </a:xfrm>
          <a:prstGeom prst="rect">
            <a:avLst/>
          </a:prstGeom>
          <a:noFill/>
          <a:ln>
            <a:noFill/>
          </a:ln>
        </p:spPr>
        <p:txBody>
          <a:bodyPr wrap="none" rtlCol="0">
            <a:spAutoFit/>
          </a:bodyPr>
          <a:lstStyle/>
          <a:p>
            <a:pPr algn="ctr"/>
            <a:r>
              <a:rPr lang="en-US" sz="1400" b="1">
                <a:latin typeface="+mj-lt"/>
                <a:ea typeface="+mj-ea"/>
                <a:cs typeface="Arial" panose="020B0604020202020204" pitchFamily="34" charset="0"/>
              </a:rPr>
              <a:t>Weights</a:t>
            </a:r>
          </a:p>
        </p:txBody>
      </p:sp>
      <p:cxnSp>
        <p:nvCxnSpPr>
          <p:cNvPr id="67" name="Straight Arrow Connector 48">
            <a:extLst>
              <a:ext uri="{FF2B5EF4-FFF2-40B4-BE49-F238E27FC236}">
                <a16:creationId xmlns:a16="http://schemas.microsoft.com/office/drawing/2014/main" id="{1ACE8FBD-6EF0-C449-380F-04C6C7B7F905}"/>
              </a:ext>
            </a:extLst>
          </p:cNvPr>
          <p:cNvCxnSpPr>
            <a:cxnSpLocks/>
          </p:cNvCxnSpPr>
          <p:nvPr/>
        </p:nvCxnSpPr>
        <p:spPr>
          <a:xfrm flipH="1">
            <a:off x="9467736" y="28066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49">
            <a:extLst>
              <a:ext uri="{FF2B5EF4-FFF2-40B4-BE49-F238E27FC236}">
                <a16:creationId xmlns:a16="http://schemas.microsoft.com/office/drawing/2014/main" id="{69DA816B-2378-7B21-FE40-9B8F7A7C9DD9}"/>
              </a:ext>
            </a:extLst>
          </p:cNvPr>
          <p:cNvCxnSpPr>
            <a:cxnSpLocks/>
          </p:cNvCxnSpPr>
          <p:nvPr/>
        </p:nvCxnSpPr>
        <p:spPr>
          <a:xfrm>
            <a:off x="9467736" y="26542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51">
            <a:extLst>
              <a:ext uri="{FF2B5EF4-FFF2-40B4-BE49-F238E27FC236}">
                <a16:creationId xmlns:a16="http://schemas.microsoft.com/office/drawing/2014/main" id="{32BACE6E-ED74-B985-45CF-B326495624E5}"/>
              </a:ext>
            </a:extLst>
          </p:cNvPr>
          <p:cNvSpPr txBox="1"/>
          <p:nvPr/>
        </p:nvSpPr>
        <p:spPr>
          <a:xfrm>
            <a:off x="9417975" y="2826228"/>
            <a:ext cx="876843" cy="307777"/>
          </a:xfrm>
          <a:prstGeom prst="rect">
            <a:avLst/>
          </a:prstGeom>
          <a:noFill/>
          <a:ln>
            <a:noFill/>
          </a:ln>
        </p:spPr>
        <p:txBody>
          <a:bodyPr wrap="none" lIns="0" rIns="0" rtlCol="0">
            <a:spAutoFit/>
          </a:bodyPr>
          <a:lstStyle/>
          <a:p>
            <a:pPr algn="ctr"/>
            <a:r>
              <a:rPr lang="en-US" sz="1400" b="1">
                <a:latin typeface="+mj-lt"/>
                <a:ea typeface="+mj-ea"/>
                <a:cs typeface="Arial" panose="020B0604020202020204" pitchFamily="34" charset="0"/>
              </a:rPr>
              <a:t>Gradients</a:t>
            </a:r>
          </a:p>
        </p:txBody>
      </p:sp>
      <p:cxnSp>
        <p:nvCxnSpPr>
          <p:cNvPr id="70" name="Straight Arrow Connector 53">
            <a:extLst>
              <a:ext uri="{FF2B5EF4-FFF2-40B4-BE49-F238E27FC236}">
                <a16:creationId xmlns:a16="http://schemas.microsoft.com/office/drawing/2014/main" id="{F66BEE87-E757-C4A0-3340-663FC00BBD58}"/>
              </a:ext>
            </a:extLst>
          </p:cNvPr>
          <p:cNvCxnSpPr>
            <a:cxnSpLocks/>
          </p:cNvCxnSpPr>
          <p:nvPr/>
        </p:nvCxnSpPr>
        <p:spPr>
          <a:xfrm>
            <a:off x="9467736" y="34162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54">
            <a:extLst>
              <a:ext uri="{FF2B5EF4-FFF2-40B4-BE49-F238E27FC236}">
                <a16:creationId xmlns:a16="http://schemas.microsoft.com/office/drawing/2014/main" id="{2F3F3D46-3733-B672-09C4-86F8BB6FA484}"/>
              </a:ext>
            </a:extLst>
          </p:cNvPr>
          <p:cNvCxnSpPr>
            <a:cxnSpLocks/>
          </p:cNvCxnSpPr>
          <p:nvPr/>
        </p:nvCxnSpPr>
        <p:spPr>
          <a:xfrm flipH="1">
            <a:off x="9467736" y="44068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55">
            <a:extLst>
              <a:ext uri="{FF2B5EF4-FFF2-40B4-BE49-F238E27FC236}">
                <a16:creationId xmlns:a16="http://schemas.microsoft.com/office/drawing/2014/main" id="{0C8B4888-6EA4-0146-25D7-133DF6B1698E}"/>
              </a:ext>
            </a:extLst>
          </p:cNvPr>
          <p:cNvCxnSpPr>
            <a:cxnSpLocks/>
          </p:cNvCxnSpPr>
          <p:nvPr/>
        </p:nvCxnSpPr>
        <p:spPr>
          <a:xfrm>
            <a:off x="9467736" y="42544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56">
            <a:extLst>
              <a:ext uri="{FF2B5EF4-FFF2-40B4-BE49-F238E27FC236}">
                <a16:creationId xmlns:a16="http://schemas.microsoft.com/office/drawing/2014/main" id="{11CD950F-12D7-687F-1238-ACB66F9E07C5}"/>
              </a:ext>
            </a:extLst>
          </p:cNvPr>
          <p:cNvCxnSpPr>
            <a:cxnSpLocks/>
          </p:cNvCxnSpPr>
          <p:nvPr/>
        </p:nvCxnSpPr>
        <p:spPr>
          <a:xfrm flipH="1">
            <a:off x="9467736" y="51688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57">
            <a:extLst>
              <a:ext uri="{FF2B5EF4-FFF2-40B4-BE49-F238E27FC236}">
                <a16:creationId xmlns:a16="http://schemas.microsoft.com/office/drawing/2014/main" id="{4BFF2E3B-CBD5-8894-A122-9ACD0223294E}"/>
              </a:ext>
            </a:extLst>
          </p:cNvPr>
          <p:cNvCxnSpPr>
            <a:cxnSpLocks/>
          </p:cNvCxnSpPr>
          <p:nvPr/>
        </p:nvCxnSpPr>
        <p:spPr>
          <a:xfrm>
            <a:off x="9467736" y="50164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3">
            <a:extLst>
              <a:ext uri="{FF2B5EF4-FFF2-40B4-BE49-F238E27FC236}">
                <a16:creationId xmlns:a16="http://schemas.microsoft.com/office/drawing/2014/main" id="{B74F2F06-E2AC-87CC-AC9C-AF257A1A1804}"/>
              </a:ext>
            </a:extLst>
          </p:cNvPr>
          <p:cNvGrpSpPr/>
          <p:nvPr/>
        </p:nvGrpSpPr>
        <p:grpSpPr>
          <a:xfrm flipH="1">
            <a:off x="8400936" y="2207126"/>
            <a:ext cx="990601" cy="3047356"/>
            <a:chOff x="6400799" y="3124843"/>
            <a:chExt cx="990601" cy="3047356"/>
          </a:xfrm>
        </p:grpSpPr>
        <p:cxnSp>
          <p:nvCxnSpPr>
            <p:cNvPr id="76" name="Straight Arrow Connector 77">
              <a:extLst>
                <a:ext uri="{FF2B5EF4-FFF2-40B4-BE49-F238E27FC236}">
                  <a16:creationId xmlns:a16="http://schemas.microsoft.com/office/drawing/2014/main" id="{772E8030-F71B-2E81-BB97-7C2E379BAF8D}"/>
                </a:ext>
              </a:extLst>
            </p:cNvPr>
            <p:cNvCxnSpPr>
              <a:cxnSpLocks/>
            </p:cNvCxnSpPr>
            <p:nvPr/>
          </p:nvCxnSpPr>
          <p:spPr>
            <a:xfrm>
              <a:off x="6400799" y="3505200"/>
              <a:ext cx="299406" cy="39301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8">
              <a:extLst>
                <a:ext uri="{FF2B5EF4-FFF2-40B4-BE49-F238E27FC236}">
                  <a16:creationId xmlns:a16="http://schemas.microsoft.com/office/drawing/2014/main" id="{D6107A08-F3BB-0E28-1510-87B6F4B0D7A9}"/>
                </a:ext>
              </a:extLst>
            </p:cNvPr>
            <p:cNvCxnSpPr>
              <a:cxnSpLocks/>
            </p:cNvCxnSpPr>
            <p:nvPr/>
          </p:nvCxnSpPr>
          <p:spPr>
            <a:xfrm flipV="1">
              <a:off x="6400799" y="3898216"/>
              <a:ext cx="299406" cy="36898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9">
              <a:extLst>
                <a:ext uri="{FF2B5EF4-FFF2-40B4-BE49-F238E27FC236}">
                  <a16:creationId xmlns:a16="http://schemas.microsoft.com/office/drawing/2014/main" id="{7932310E-1FC6-8C51-C751-606395782A77}"/>
                </a:ext>
              </a:extLst>
            </p:cNvPr>
            <p:cNvCxnSpPr>
              <a:cxnSpLocks/>
            </p:cNvCxnSpPr>
            <p:nvPr/>
          </p:nvCxnSpPr>
          <p:spPr>
            <a:xfrm>
              <a:off x="6400799" y="5105400"/>
              <a:ext cx="299406" cy="38100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80">
              <a:extLst>
                <a:ext uri="{FF2B5EF4-FFF2-40B4-BE49-F238E27FC236}">
                  <a16:creationId xmlns:a16="http://schemas.microsoft.com/office/drawing/2014/main" id="{7FE5C6A8-6DE6-DA3A-9A5F-45E5583FF215}"/>
                </a:ext>
              </a:extLst>
            </p:cNvPr>
            <p:cNvCxnSpPr>
              <a:cxnSpLocks/>
            </p:cNvCxnSpPr>
            <p:nvPr/>
          </p:nvCxnSpPr>
          <p:spPr>
            <a:xfrm flipV="1">
              <a:off x="6400799" y="5486400"/>
              <a:ext cx="299406" cy="38100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81">
              <a:extLst>
                <a:ext uri="{FF2B5EF4-FFF2-40B4-BE49-F238E27FC236}">
                  <a16:creationId xmlns:a16="http://schemas.microsoft.com/office/drawing/2014/main" id="{FA595F60-5549-FE95-02EC-1724976B3C37}"/>
                </a:ext>
              </a:extLst>
            </p:cNvPr>
            <p:cNvCxnSpPr>
              <a:cxnSpLocks/>
            </p:cNvCxnSpPr>
            <p:nvPr/>
          </p:nvCxnSpPr>
          <p:spPr>
            <a:xfrm>
              <a:off x="6700205" y="3898216"/>
              <a:ext cx="386686" cy="8261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2">
              <a:extLst>
                <a:ext uri="{FF2B5EF4-FFF2-40B4-BE49-F238E27FC236}">
                  <a16:creationId xmlns:a16="http://schemas.microsoft.com/office/drawing/2014/main" id="{D4A01C9D-9C55-E536-7E05-C0AC11BFC1A1}"/>
                </a:ext>
              </a:extLst>
            </p:cNvPr>
            <p:cNvCxnSpPr>
              <a:cxnSpLocks/>
            </p:cNvCxnSpPr>
            <p:nvPr/>
          </p:nvCxnSpPr>
          <p:spPr>
            <a:xfrm flipV="1">
              <a:off x="6700205" y="4724401"/>
              <a:ext cx="386686" cy="761999"/>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3">
              <a:extLst>
                <a:ext uri="{FF2B5EF4-FFF2-40B4-BE49-F238E27FC236}">
                  <a16:creationId xmlns:a16="http://schemas.microsoft.com/office/drawing/2014/main" id="{5F4226B7-3455-568C-0C79-20D905F6385F}"/>
                </a:ext>
              </a:extLst>
            </p:cNvPr>
            <p:cNvCxnSpPr>
              <a:cxnSpLocks/>
              <a:stCxn id="86" idx="6"/>
            </p:cNvCxnSpPr>
            <p:nvPr/>
          </p:nvCxnSpPr>
          <p:spPr>
            <a:xfrm>
              <a:off x="7239000" y="4724400"/>
              <a:ext cx="15240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Rectangle 84">
              <a:extLst>
                <a:ext uri="{FF2B5EF4-FFF2-40B4-BE49-F238E27FC236}">
                  <a16:creationId xmlns:a16="http://schemas.microsoft.com/office/drawing/2014/main" id="{AF3253EF-2F73-25DE-A167-E4E309D1CD0B}"/>
                </a:ext>
              </a:extLst>
            </p:cNvPr>
            <p:cNvSpPr/>
            <p:nvPr/>
          </p:nvSpPr>
          <p:spPr>
            <a:xfrm>
              <a:off x="6400800" y="3124843"/>
              <a:ext cx="990600" cy="3047356"/>
            </a:xfrm>
            <a:prstGeom prst="rect">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endParaRPr lang="en-US" sz="1200" b="1">
                <a:solidFill>
                  <a:schemeClr val="tx1"/>
                </a:solidFill>
                <a:latin typeface="+mj-lt"/>
                <a:ea typeface="+mj-ea"/>
                <a:cs typeface="Arial" panose="020B0604020202020204" pitchFamily="34" charset="0"/>
              </a:endParaRPr>
            </a:p>
          </p:txBody>
        </p:sp>
        <p:sp>
          <p:nvSpPr>
            <p:cNvPr id="84" name="Oval 74">
              <a:extLst>
                <a:ext uri="{FF2B5EF4-FFF2-40B4-BE49-F238E27FC236}">
                  <a16:creationId xmlns:a16="http://schemas.microsoft.com/office/drawing/2014/main" id="{38FE4615-257C-1557-0218-F2838D50395B}"/>
                </a:ext>
              </a:extLst>
            </p:cNvPr>
            <p:cNvSpPr/>
            <p:nvPr/>
          </p:nvSpPr>
          <p:spPr>
            <a:xfrm>
              <a:off x="6553200" y="3733800"/>
              <a:ext cx="304800" cy="304800"/>
            </a:xfrm>
            <a:prstGeom prst="ellipse">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a:solidFill>
                  <a:schemeClr val="tx1"/>
                </a:solidFill>
                <a:latin typeface="+mj-lt"/>
                <a:ea typeface="+mj-ea"/>
                <a:cs typeface="Arial" panose="020B0604020202020204" pitchFamily="34" charset="0"/>
              </a:endParaRPr>
            </a:p>
          </p:txBody>
        </p:sp>
        <p:sp>
          <p:nvSpPr>
            <p:cNvPr id="85" name="Oval 75">
              <a:extLst>
                <a:ext uri="{FF2B5EF4-FFF2-40B4-BE49-F238E27FC236}">
                  <a16:creationId xmlns:a16="http://schemas.microsoft.com/office/drawing/2014/main" id="{A56286C6-9471-0026-2CE3-93E7267FEE79}"/>
                </a:ext>
              </a:extLst>
            </p:cNvPr>
            <p:cNvSpPr/>
            <p:nvPr/>
          </p:nvSpPr>
          <p:spPr>
            <a:xfrm>
              <a:off x="6553200" y="5334000"/>
              <a:ext cx="304800" cy="304800"/>
            </a:xfrm>
            <a:prstGeom prst="ellipse">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a:solidFill>
                  <a:schemeClr val="tx1"/>
                </a:solidFill>
                <a:latin typeface="+mj-lt"/>
                <a:ea typeface="+mj-ea"/>
                <a:cs typeface="Arial" panose="020B0604020202020204" pitchFamily="34" charset="0"/>
              </a:endParaRPr>
            </a:p>
          </p:txBody>
        </p:sp>
        <p:sp>
          <p:nvSpPr>
            <p:cNvPr id="86" name="Oval 76">
              <a:extLst>
                <a:ext uri="{FF2B5EF4-FFF2-40B4-BE49-F238E27FC236}">
                  <a16:creationId xmlns:a16="http://schemas.microsoft.com/office/drawing/2014/main" id="{028E784B-10BE-5D5C-1DC3-6949EC5DDBE0}"/>
                </a:ext>
              </a:extLst>
            </p:cNvPr>
            <p:cNvSpPr/>
            <p:nvPr/>
          </p:nvSpPr>
          <p:spPr>
            <a:xfrm>
              <a:off x="6934200" y="4572000"/>
              <a:ext cx="304800" cy="304800"/>
            </a:xfrm>
            <a:prstGeom prst="ellipse">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a:solidFill>
                  <a:schemeClr val="tx1"/>
                </a:solidFill>
                <a:latin typeface="+mj-lt"/>
                <a:ea typeface="+mj-ea"/>
                <a:cs typeface="Arial" panose="020B0604020202020204" pitchFamily="34" charset="0"/>
              </a:endParaRPr>
            </a:p>
          </p:txBody>
        </p:sp>
      </p:grpSp>
      <p:cxnSp>
        <p:nvCxnSpPr>
          <p:cNvPr id="87" name="Straight Arrow Connector 85">
            <a:extLst>
              <a:ext uri="{FF2B5EF4-FFF2-40B4-BE49-F238E27FC236}">
                <a16:creationId xmlns:a16="http://schemas.microsoft.com/office/drawing/2014/main" id="{2760F20B-E2E8-E9ED-C23F-2E3871B1E25E}"/>
              </a:ext>
            </a:extLst>
          </p:cNvPr>
          <p:cNvCxnSpPr>
            <a:cxnSpLocks/>
          </p:cNvCxnSpPr>
          <p:nvPr/>
        </p:nvCxnSpPr>
        <p:spPr>
          <a:xfrm flipH="1">
            <a:off x="9467736" y="3568659"/>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41E8746-F492-4E90-7892-C8AE587AD05E}"/>
              </a:ext>
            </a:extLst>
          </p:cNvPr>
          <p:cNvSpPr txBox="1"/>
          <p:nvPr/>
        </p:nvSpPr>
        <p:spPr>
          <a:xfrm>
            <a:off x="8092169" y="1657102"/>
            <a:ext cx="1608133" cy="461665"/>
          </a:xfrm>
          <a:prstGeom prst="rect">
            <a:avLst/>
          </a:prstGeom>
          <a:noFill/>
          <a:ln>
            <a:noFill/>
          </a:ln>
        </p:spPr>
        <p:txBody>
          <a:bodyPr wrap="none">
            <a:spAutoFit/>
          </a:bodyPr>
          <a:lstStyle/>
          <a:p>
            <a:pPr algn="ctr"/>
            <a:r>
              <a:rPr lang="en-US" altLang="ja-JP" sz="2400" b="1">
                <a:latin typeface="+mj-lt"/>
                <a:ea typeface="+mj-ea"/>
                <a:cs typeface="Arial" panose="020B0604020202020204" pitchFamily="34" charset="0"/>
              </a:rPr>
              <a:t>Swarm-X</a:t>
            </a:r>
            <a:endParaRPr lang="en-US" altLang="ja-JP" sz="2600" b="1">
              <a:latin typeface="+mj-lt"/>
              <a:ea typeface="+mj-ea"/>
              <a:cs typeface="Arial" panose="020B0604020202020204" pitchFamily="34" charset="0"/>
            </a:endParaRPr>
          </a:p>
        </p:txBody>
      </p:sp>
      <p:sp>
        <p:nvSpPr>
          <p:cNvPr id="91" name="TextBox 19">
            <a:extLst>
              <a:ext uri="{FF2B5EF4-FFF2-40B4-BE49-F238E27FC236}">
                <a16:creationId xmlns:a16="http://schemas.microsoft.com/office/drawing/2014/main" id="{13F3E441-AEBC-8347-F2F8-B6294C3975EE}"/>
              </a:ext>
            </a:extLst>
          </p:cNvPr>
          <p:cNvSpPr txBox="1"/>
          <p:nvPr/>
        </p:nvSpPr>
        <p:spPr>
          <a:xfrm>
            <a:off x="6147185" y="2384960"/>
            <a:ext cx="1779654" cy="461665"/>
          </a:xfrm>
          <a:prstGeom prst="rect">
            <a:avLst/>
          </a:prstGeom>
          <a:noFill/>
          <a:ln>
            <a:noFill/>
          </a:ln>
        </p:spPr>
        <p:txBody>
          <a:bodyPr wrap="none" rtlCol="0">
            <a:spAutoFit/>
          </a:bodyPr>
          <a:lstStyle/>
          <a:p>
            <a:r>
              <a:rPr lang="en-US" altLang="ja-JP" sz="2400" b="1">
                <a:latin typeface="+mj-lt"/>
                <a:ea typeface="+mj-ea"/>
              </a:rPr>
              <a:t>Memory-X</a:t>
            </a:r>
            <a:endParaRPr lang="en-US" sz="2400" b="1">
              <a:latin typeface="+mj-lt"/>
              <a:ea typeface="+mj-ea"/>
            </a:endParaRPr>
          </a:p>
        </p:txBody>
      </p:sp>
      <p:sp>
        <p:nvSpPr>
          <p:cNvPr id="92" name="TextBox 45">
            <a:extLst>
              <a:ext uri="{FF2B5EF4-FFF2-40B4-BE49-F238E27FC236}">
                <a16:creationId xmlns:a16="http://schemas.microsoft.com/office/drawing/2014/main" id="{EA806023-763B-5695-DACC-D84762C15EAF}"/>
              </a:ext>
            </a:extLst>
          </p:cNvPr>
          <p:cNvSpPr txBox="1"/>
          <p:nvPr/>
        </p:nvSpPr>
        <p:spPr>
          <a:xfrm>
            <a:off x="9355096" y="2295163"/>
            <a:ext cx="1032654" cy="338554"/>
          </a:xfrm>
          <a:prstGeom prst="rect">
            <a:avLst/>
          </a:prstGeom>
          <a:noFill/>
          <a:ln>
            <a:noFill/>
          </a:ln>
        </p:spPr>
        <p:txBody>
          <a:bodyPr wrap="none" rtlCol="0">
            <a:spAutoFit/>
          </a:bodyPr>
          <a:lstStyle/>
          <a:p>
            <a:pPr algn="ctr"/>
            <a:r>
              <a:rPr lang="en-US" sz="1600" b="1">
                <a:latin typeface="+mj-lt"/>
                <a:ea typeface="+mj-ea"/>
                <a:cs typeface="Arial" panose="020B0604020202020204" pitchFamily="34" charset="0"/>
              </a:rPr>
              <a:t>Weights</a:t>
            </a:r>
            <a:endParaRPr lang="en-US" sz="1200" b="1">
              <a:latin typeface="+mj-lt"/>
              <a:ea typeface="+mj-ea"/>
              <a:cs typeface="Arial" panose="020B0604020202020204" pitchFamily="34" charset="0"/>
            </a:endParaRPr>
          </a:p>
        </p:txBody>
      </p:sp>
      <p:sp>
        <p:nvSpPr>
          <p:cNvPr id="95" name="テキスト ボックス 94">
            <a:extLst>
              <a:ext uri="{FF2B5EF4-FFF2-40B4-BE49-F238E27FC236}">
                <a16:creationId xmlns:a16="http://schemas.microsoft.com/office/drawing/2014/main" id="{5C9203F1-D168-A05B-7C12-ED8A648D96E0}"/>
              </a:ext>
            </a:extLst>
          </p:cNvPr>
          <p:cNvSpPr txBox="1"/>
          <p:nvPr/>
        </p:nvSpPr>
        <p:spPr>
          <a:xfrm>
            <a:off x="6550501" y="5321259"/>
            <a:ext cx="3453193" cy="584775"/>
          </a:xfrm>
          <a:prstGeom prst="rect">
            <a:avLst/>
          </a:prstGeom>
          <a:noFill/>
          <a:ln>
            <a:noFill/>
          </a:ln>
        </p:spPr>
        <p:txBody>
          <a:bodyPr wrap="square">
            <a:spAutoFit/>
          </a:bodyPr>
          <a:lstStyle/>
          <a:p>
            <a:pPr marL="342900" indent="-342900">
              <a:buFont typeface="Wingdings" panose="05000000000000000000" pitchFamily="2" charset="2"/>
              <a:buChar char="p"/>
            </a:pPr>
            <a:r>
              <a:rPr lang="en-US" altLang="ja-JP" sz="1600" b="1">
                <a:latin typeface="+mj-lt"/>
                <a:ea typeface="+mj-ea"/>
              </a:rPr>
              <a:t>CS-3</a:t>
            </a:r>
            <a:r>
              <a:rPr lang="ja-JP" altLang="en-US" sz="1600" b="1">
                <a:latin typeface="+mj-lt"/>
                <a:ea typeface="+mj-ea"/>
              </a:rPr>
              <a:t>を簡単にスケールアップ可能</a:t>
            </a:r>
            <a:endParaRPr lang="en-US" altLang="ja-JP" sz="1600" b="1">
              <a:latin typeface="+mj-lt"/>
              <a:ea typeface="+mj-ea"/>
            </a:endParaRPr>
          </a:p>
          <a:p>
            <a:r>
              <a:rPr lang="en-US" altLang="ja-JP" sz="1600" b="1">
                <a:latin typeface="+mj-lt"/>
                <a:ea typeface="+mj-ea"/>
              </a:rPr>
              <a:t>※</a:t>
            </a:r>
            <a:r>
              <a:rPr lang="ja-JP" altLang="en-US" sz="1600" b="1">
                <a:latin typeface="+mj-lt"/>
                <a:ea typeface="+mj-ea"/>
              </a:rPr>
              <a:t>最大で</a:t>
            </a:r>
            <a:r>
              <a:rPr lang="en-US" altLang="ja-JP" sz="1600" b="1">
                <a:latin typeface="+mj-lt"/>
                <a:ea typeface="+mj-ea"/>
              </a:rPr>
              <a:t>2048</a:t>
            </a:r>
            <a:r>
              <a:rPr lang="ja-JP" altLang="en-US" sz="1600" b="1">
                <a:latin typeface="+mj-lt"/>
                <a:ea typeface="+mj-ea"/>
              </a:rPr>
              <a:t>台まで拡張可能</a:t>
            </a:r>
          </a:p>
        </p:txBody>
      </p:sp>
      <p:sp>
        <p:nvSpPr>
          <p:cNvPr id="66" name="TextBox 46">
            <a:extLst>
              <a:ext uri="{FF2B5EF4-FFF2-40B4-BE49-F238E27FC236}">
                <a16:creationId xmlns:a16="http://schemas.microsoft.com/office/drawing/2014/main" id="{9A93417B-AFCC-C2DD-FC11-62D767260CBE}"/>
              </a:ext>
            </a:extLst>
          </p:cNvPr>
          <p:cNvSpPr txBox="1"/>
          <p:nvPr/>
        </p:nvSpPr>
        <p:spPr>
          <a:xfrm>
            <a:off x="7507353" y="3945311"/>
            <a:ext cx="876842" cy="307777"/>
          </a:xfrm>
          <a:prstGeom prst="rect">
            <a:avLst/>
          </a:prstGeom>
          <a:noFill/>
          <a:ln>
            <a:noFill/>
          </a:ln>
        </p:spPr>
        <p:txBody>
          <a:bodyPr wrap="none" lIns="0" rIns="0" rtlCol="0">
            <a:spAutoFit/>
          </a:bodyPr>
          <a:lstStyle/>
          <a:p>
            <a:pPr algn="ctr"/>
            <a:r>
              <a:rPr lang="en-US" sz="1400" b="1">
                <a:latin typeface="+mj-lt"/>
                <a:ea typeface="+mj-ea"/>
              </a:rPr>
              <a:t>Gradients</a:t>
            </a:r>
            <a:endParaRPr lang="en-US" sz="1400" b="1">
              <a:latin typeface="+mj-lt"/>
              <a:ea typeface="+mj-ea"/>
              <a:cs typeface="Arial" panose="020B0604020202020204" pitchFamily="34" charset="0"/>
            </a:endParaRPr>
          </a:p>
        </p:txBody>
      </p:sp>
      <p:sp>
        <p:nvSpPr>
          <p:cNvPr id="3" name="Rectangle 10">
            <a:extLst>
              <a:ext uri="{FF2B5EF4-FFF2-40B4-BE49-F238E27FC236}">
                <a16:creationId xmlns:a16="http://schemas.microsoft.com/office/drawing/2014/main" id="{ECDE35D2-E08B-9CF4-6B00-3A22857B20DF}"/>
              </a:ext>
            </a:extLst>
          </p:cNvPr>
          <p:cNvSpPr/>
          <p:nvPr/>
        </p:nvSpPr>
        <p:spPr>
          <a:xfrm>
            <a:off x="6558543" y="4621508"/>
            <a:ext cx="899198" cy="533400"/>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latin typeface="+mj-lt"/>
                <a:ea typeface="+mj-ea"/>
                <a:cs typeface="Arial" panose="020B0604020202020204" pitchFamily="34" charset="0"/>
              </a:rPr>
              <a:t>Optimizer Compute</a:t>
            </a:r>
          </a:p>
        </p:txBody>
      </p:sp>
      <p:pic>
        <p:nvPicPr>
          <p:cNvPr id="20" name="Picture 20">
            <a:extLst>
              <a:ext uri="{FF2B5EF4-FFF2-40B4-BE49-F238E27FC236}">
                <a16:creationId xmlns:a16="http://schemas.microsoft.com/office/drawing/2014/main" id="{468A975B-6C3A-8A22-2A61-A8283E27ED5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t="52117"/>
          <a:stretch/>
        </p:blipFill>
        <p:spPr>
          <a:xfrm>
            <a:off x="10742979" y="2612551"/>
            <a:ext cx="838094" cy="1375654"/>
          </a:xfrm>
          <a:prstGeom prst="rect">
            <a:avLst/>
          </a:prstGeom>
        </p:spPr>
      </p:pic>
      <p:pic>
        <p:nvPicPr>
          <p:cNvPr id="21" name="Picture 20">
            <a:extLst>
              <a:ext uri="{FF2B5EF4-FFF2-40B4-BE49-F238E27FC236}">
                <a16:creationId xmlns:a16="http://schemas.microsoft.com/office/drawing/2014/main" id="{90E7658B-485E-23D2-00C6-F0466C3DBD3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t="52117"/>
          <a:stretch/>
        </p:blipFill>
        <p:spPr>
          <a:xfrm>
            <a:off x="10610741" y="2969841"/>
            <a:ext cx="838094" cy="1375654"/>
          </a:xfrm>
          <a:prstGeom prst="rect">
            <a:avLst/>
          </a:prstGeom>
        </p:spPr>
      </p:pic>
      <p:pic>
        <p:nvPicPr>
          <p:cNvPr id="24" name="Picture 20">
            <a:extLst>
              <a:ext uri="{FF2B5EF4-FFF2-40B4-BE49-F238E27FC236}">
                <a16:creationId xmlns:a16="http://schemas.microsoft.com/office/drawing/2014/main" id="{C933629C-E0B0-4E0D-0F92-3B90FE1BD26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t="52117"/>
          <a:stretch/>
        </p:blipFill>
        <p:spPr>
          <a:xfrm>
            <a:off x="10478504" y="3327131"/>
            <a:ext cx="838094" cy="1375654"/>
          </a:xfrm>
          <a:prstGeom prst="rect">
            <a:avLst/>
          </a:prstGeom>
        </p:spPr>
      </p:pic>
      <p:pic>
        <p:nvPicPr>
          <p:cNvPr id="26" name="Picture 20">
            <a:extLst>
              <a:ext uri="{FF2B5EF4-FFF2-40B4-BE49-F238E27FC236}">
                <a16:creationId xmlns:a16="http://schemas.microsoft.com/office/drawing/2014/main" id="{0F09CCA4-2A46-7359-B6A4-673B4D71F75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t="52117"/>
          <a:stretch/>
        </p:blipFill>
        <p:spPr>
          <a:xfrm>
            <a:off x="10346267" y="3684422"/>
            <a:ext cx="838094" cy="1375654"/>
          </a:xfrm>
          <a:prstGeom prst="rect">
            <a:avLst/>
          </a:prstGeom>
        </p:spPr>
      </p:pic>
      <p:sp>
        <p:nvSpPr>
          <p:cNvPr id="27" name="テキスト ボックス 26">
            <a:extLst>
              <a:ext uri="{FF2B5EF4-FFF2-40B4-BE49-F238E27FC236}">
                <a16:creationId xmlns:a16="http://schemas.microsoft.com/office/drawing/2014/main" id="{43C711B0-9DD9-F95A-7E4C-501FE8733A81}"/>
              </a:ext>
            </a:extLst>
          </p:cNvPr>
          <p:cNvSpPr txBox="1"/>
          <p:nvPr/>
        </p:nvSpPr>
        <p:spPr>
          <a:xfrm>
            <a:off x="10508343" y="2098698"/>
            <a:ext cx="1072730" cy="461665"/>
          </a:xfrm>
          <a:prstGeom prst="rect">
            <a:avLst/>
          </a:prstGeom>
          <a:noFill/>
          <a:ln>
            <a:noFill/>
          </a:ln>
        </p:spPr>
        <p:txBody>
          <a:bodyPr wrap="none">
            <a:spAutoFit/>
          </a:bodyPr>
          <a:lstStyle/>
          <a:p>
            <a:pPr algn="ctr"/>
            <a:r>
              <a:rPr lang="en-US" altLang="ja-JP" sz="2400" b="1">
                <a:latin typeface="+mj-lt"/>
                <a:ea typeface="+mj-ea"/>
                <a:cs typeface="Arial" panose="020B0604020202020204" pitchFamily="34" charset="0"/>
              </a:rPr>
              <a:t>CS-3s</a:t>
            </a:r>
            <a:endParaRPr lang="en-US" altLang="ja-JP" sz="2600" b="1">
              <a:latin typeface="+mj-lt"/>
              <a:ea typeface="+mj-ea"/>
              <a:cs typeface="Arial" panose="020B0604020202020204" pitchFamily="34" charset="0"/>
            </a:endParaRPr>
          </a:p>
        </p:txBody>
      </p:sp>
    </p:spTree>
    <p:extLst>
      <p:ext uri="{BB962C8B-B14F-4D97-AF65-F5344CB8AC3E}">
        <p14:creationId xmlns:p14="http://schemas.microsoft.com/office/powerpoint/2010/main" val="206317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1B410B7-7CED-4E4B-9DE6-A028DF6CC9C3}"/>
              </a:ext>
            </a:extLst>
          </p:cNvPr>
          <p:cNvSpPr>
            <a:spLocks noGrp="1"/>
          </p:cNvSpPr>
          <p:nvPr>
            <p:ph type="title"/>
          </p:nvPr>
        </p:nvSpPr>
        <p:spPr/>
        <p:txBody>
          <a:bodyPr/>
          <a:lstStyle/>
          <a:p>
            <a:r>
              <a:rPr lang="en-US" altLang="ja-JP"/>
              <a:t>CS-3</a:t>
            </a:r>
            <a:r>
              <a:rPr lang="ja-JP" altLang="en-US"/>
              <a:t>のクラスタ化を可能にするソフトウェア</a:t>
            </a:r>
          </a:p>
        </p:txBody>
      </p:sp>
      <p:sp>
        <p:nvSpPr>
          <p:cNvPr id="4" name="コンテンツ プレースホルダー 3">
            <a:extLst>
              <a:ext uri="{FF2B5EF4-FFF2-40B4-BE49-F238E27FC236}">
                <a16:creationId xmlns:a16="http://schemas.microsoft.com/office/drawing/2014/main" id="{B18DBB4B-960C-F961-084F-184D25199EC8}"/>
              </a:ext>
            </a:extLst>
          </p:cNvPr>
          <p:cNvSpPr>
            <a:spLocks noGrp="1"/>
          </p:cNvSpPr>
          <p:nvPr>
            <p:ph idx="1"/>
          </p:nvPr>
        </p:nvSpPr>
        <p:spPr>
          <a:xfrm>
            <a:off x="354866" y="1128799"/>
            <a:ext cx="6000945" cy="5040000"/>
          </a:xfrm>
        </p:spPr>
        <p:txBody>
          <a:bodyPr/>
          <a:lstStyle/>
          <a:p>
            <a:r>
              <a:rPr lang="en-US" altLang="ja-JP"/>
              <a:t>Weight Streaming</a:t>
            </a:r>
          </a:p>
          <a:p>
            <a:pPr lvl="1">
              <a:lnSpc>
                <a:spcPct val="100000"/>
              </a:lnSpc>
            </a:pPr>
            <a:r>
              <a:rPr lang="en-US" altLang="ja-JP"/>
              <a:t>CS-3</a:t>
            </a:r>
            <a:r>
              <a:rPr lang="ja-JP" altLang="en-US"/>
              <a:t>用ストリーミングソフトウェア</a:t>
            </a:r>
            <a:endParaRPr lang="en-US" altLang="ja-JP"/>
          </a:p>
          <a:p>
            <a:pPr lvl="1">
              <a:lnSpc>
                <a:spcPct val="100000"/>
              </a:lnSpc>
            </a:pPr>
            <a:r>
              <a:rPr lang="ja-JP" altLang="en-US"/>
              <a:t>どのような</a:t>
            </a:r>
            <a:r>
              <a:rPr lang="en-US" altLang="ja-JP"/>
              <a:t>AI</a:t>
            </a:r>
            <a:r>
              <a:rPr lang="ja-JP" altLang="en-US"/>
              <a:t>モデルでも、</a:t>
            </a:r>
            <a:r>
              <a:rPr lang="en-US" altLang="ja-JP"/>
              <a:t>1</a:t>
            </a:r>
            <a:r>
              <a:rPr lang="ja-JP" altLang="en-US"/>
              <a:t>レイヤ毎に</a:t>
            </a:r>
            <a:r>
              <a:rPr lang="en-US" altLang="ja-JP"/>
              <a:t>Memory-X</a:t>
            </a:r>
            <a:r>
              <a:rPr lang="ja-JP" altLang="en-US"/>
              <a:t>から取り出し、</a:t>
            </a:r>
            <a:r>
              <a:rPr lang="en-US" altLang="ja-JP"/>
              <a:t>CS-3 WSE</a:t>
            </a:r>
            <a:r>
              <a:rPr lang="ja-JP" altLang="en-US"/>
              <a:t>へロード</a:t>
            </a:r>
            <a:endParaRPr lang="en-US" altLang="ja-JP"/>
          </a:p>
          <a:p>
            <a:pPr lvl="1">
              <a:lnSpc>
                <a:spcPct val="100000"/>
              </a:lnSpc>
            </a:pPr>
            <a:r>
              <a:rPr lang="ja-JP" altLang="en-US"/>
              <a:t>更に</a:t>
            </a:r>
            <a:r>
              <a:rPr lang="en-US" altLang="ja-JP"/>
              <a:t>Memory-X</a:t>
            </a:r>
            <a:r>
              <a:rPr lang="ja-JP" altLang="en-US"/>
              <a:t>と</a:t>
            </a:r>
            <a:r>
              <a:rPr lang="en-US" altLang="ja-JP"/>
              <a:t>CS-3</a:t>
            </a:r>
            <a:r>
              <a:rPr lang="ja-JP" altLang="en-US"/>
              <a:t>の処理をオーバーラップさせることで通信及び処理効率を最適化</a:t>
            </a:r>
          </a:p>
          <a:p>
            <a:pPr lvl="1"/>
            <a:endParaRPr lang="ja-JP" altLang="en-US"/>
          </a:p>
        </p:txBody>
      </p:sp>
      <p:pic>
        <p:nvPicPr>
          <p:cNvPr id="30" name="図 29">
            <a:extLst>
              <a:ext uri="{FF2B5EF4-FFF2-40B4-BE49-F238E27FC236}">
                <a16:creationId xmlns:a16="http://schemas.microsoft.com/office/drawing/2014/main" id="{EBA21C9D-FDF8-CB10-497E-1FCDA083BA20}"/>
              </a:ext>
            </a:extLst>
          </p:cNvPr>
          <p:cNvPicPr>
            <a:picLocks noChangeAspect="1"/>
          </p:cNvPicPr>
          <p:nvPr/>
        </p:nvPicPr>
        <p:blipFill>
          <a:blip r:embed="rId3"/>
          <a:stretch>
            <a:fillRect/>
          </a:stretch>
        </p:blipFill>
        <p:spPr>
          <a:xfrm>
            <a:off x="4087682" y="4865805"/>
            <a:ext cx="5502184" cy="1446020"/>
          </a:xfrm>
          <a:prstGeom prst="rect">
            <a:avLst/>
          </a:prstGeom>
        </p:spPr>
      </p:pic>
      <p:sp>
        <p:nvSpPr>
          <p:cNvPr id="25" name="正方形/長方形 24">
            <a:extLst>
              <a:ext uri="{FF2B5EF4-FFF2-40B4-BE49-F238E27FC236}">
                <a16:creationId xmlns:a16="http://schemas.microsoft.com/office/drawing/2014/main" id="{F63EC2F7-8F11-47E6-8E4E-0934A11A1BCC}"/>
              </a:ext>
            </a:extLst>
          </p:cNvPr>
          <p:cNvSpPr/>
          <p:nvPr/>
        </p:nvSpPr>
        <p:spPr>
          <a:xfrm>
            <a:off x="2155806" y="4903329"/>
            <a:ext cx="7896809" cy="1453854"/>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mj-ea"/>
            </a:endParaRPr>
          </a:p>
        </p:txBody>
      </p:sp>
      <p:sp>
        <p:nvSpPr>
          <p:cNvPr id="83" name="テキスト ボックス 82">
            <a:extLst>
              <a:ext uri="{FF2B5EF4-FFF2-40B4-BE49-F238E27FC236}">
                <a16:creationId xmlns:a16="http://schemas.microsoft.com/office/drawing/2014/main" id="{6AFECCC8-5AEB-60F4-7EE8-AEB4F634BDA5}"/>
              </a:ext>
            </a:extLst>
          </p:cNvPr>
          <p:cNvSpPr txBox="1"/>
          <p:nvPr/>
        </p:nvSpPr>
        <p:spPr>
          <a:xfrm>
            <a:off x="2412416" y="4675758"/>
            <a:ext cx="1986197" cy="400110"/>
          </a:xfrm>
          <a:prstGeom prst="rect">
            <a:avLst/>
          </a:prstGeom>
          <a:solidFill>
            <a:schemeClr val="bg1"/>
          </a:solidFill>
        </p:spPr>
        <p:txBody>
          <a:bodyPr wrap="square" rtlCol="0">
            <a:spAutoFit/>
          </a:bodyPr>
          <a:lstStyle/>
          <a:p>
            <a:pPr algn="ctr"/>
            <a:r>
              <a:rPr kumimoji="1" lang="ja-JP" altLang="en-US" sz="2000">
                <a:solidFill>
                  <a:schemeClr val="tx2"/>
                </a:solidFill>
                <a:latin typeface="+mj-lt"/>
                <a:ea typeface="+mj-ea"/>
              </a:rPr>
              <a:t>内部処理イメージ</a:t>
            </a:r>
          </a:p>
        </p:txBody>
      </p:sp>
      <p:sp>
        <p:nvSpPr>
          <p:cNvPr id="31" name="テキスト ボックス 30">
            <a:extLst>
              <a:ext uri="{FF2B5EF4-FFF2-40B4-BE49-F238E27FC236}">
                <a16:creationId xmlns:a16="http://schemas.microsoft.com/office/drawing/2014/main" id="{921046B0-E908-F987-E2F9-3EDA31115BC9}"/>
              </a:ext>
            </a:extLst>
          </p:cNvPr>
          <p:cNvSpPr txBox="1"/>
          <p:nvPr/>
        </p:nvSpPr>
        <p:spPr>
          <a:xfrm>
            <a:off x="3149156" y="5248406"/>
            <a:ext cx="1334348" cy="461665"/>
          </a:xfrm>
          <a:prstGeom prst="rect">
            <a:avLst/>
          </a:prstGeom>
          <a:noFill/>
        </p:spPr>
        <p:txBody>
          <a:bodyPr wrap="square" rtlCol="0">
            <a:spAutoFit/>
          </a:bodyPr>
          <a:lstStyle/>
          <a:p>
            <a:r>
              <a:rPr kumimoji="1" lang="en-US" altLang="ja-JP" sz="2400">
                <a:solidFill>
                  <a:schemeClr val="tx2"/>
                </a:solidFill>
                <a:latin typeface="+mj-lt"/>
                <a:ea typeface="+mj-ea"/>
              </a:rPr>
              <a:t>CS-3</a:t>
            </a:r>
            <a:endParaRPr kumimoji="1" lang="ja-JP" altLang="en-US" sz="2400">
              <a:solidFill>
                <a:schemeClr val="tx2"/>
              </a:solidFill>
              <a:latin typeface="+mj-lt"/>
              <a:ea typeface="+mj-ea"/>
            </a:endParaRPr>
          </a:p>
        </p:txBody>
      </p:sp>
      <p:sp>
        <p:nvSpPr>
          <p:cNvPr id="64" name="テキスト ボックス 63">
            <a:extLst>
              <a:ext uri="{FF2B5EF4-FFF2-40B4-BE49-F238E27FC236}">
                <a16:creationId xmlns:a16="http://schemas.microsoft.com/office/drawing/2014/main" id="{7E77FC09-4338-138B-1188-A465DCB7FAB8}"/>
              </a:ext>
            </a:extLst>
          </p:cNvPr>
          <p:cNvSpPr txBox="1"/>
          <p:nvPr/>
        </p:nvSpPr>
        <p:spPr>
          <a:xfrm>
            <a:off x="2354981" y="5653262"/>
            <a:ext cx="1986197" cy="461665"/>
          </a:xfrm>
          <a:prstGeom prst="rect">
            <a:avLst/>
          </a:prstGeom>
          <a:noFill/>
        </p:spPr>
        <p:txBody>
          <a:bodyPr wrap="square" rtlCol="0">
            <a:spAutoFit/>
          </a:bodyPr>
          <a:lstStyle/>
          <a:p>
            <a:r>
              <a:rPr kumimoji="1" lang="en-US" altLang="ja-JP" sz="2400">
                <a:solidFill>
                  <a:schemeClr val="tx2"/>
                </a:solidFill>
                <a:latin typeface="+mj-lt"/>
                <a:ea typeface="+mj-ea"/>
              </a:rPr>
              <a:t>Memory-X</a:t>
            </a:r>
            <a:endParaRPr kumimoji="1" lang="ja-JP" altLang="en-US" sz="2400">
              <a:solidFill>
                <a:schemeClr val="tx2"/>
              </a:solidFill>
              <a:latin typeface="+mj-lt"/>
              <a:ea typeface="+mj-ea"/>
            </a:endParaRPr>
          </a:p>
        </p:txBody>
      </p:sp>
      <p:pic>
        <p:nvPicPr>
          <p:cNvPr id="7" name="図 6">
            <a:extLst>
              <a:ext uri="{FF2B5EF4-FFF2-40B4-BE49-F238E27FC236}">
                <a16:creationId xmlns:a16="http://schemas.microsoft.com/office/drawing/2014/main" id="{251700AE-4CA4-577F-EF3A-8F6AF61D6D1B}"/>
              </a:ext>
            </a:extLst>
          </p:cNvPr>
          <p:cNvPicPr>
            <a:picLocks noChangeAspect="1"/>
          </p:cNvPicPr>
          <p:nvPr/>
        </p:nvPicPr>
        <p:blipFill>
          <a:blip r:embed="rId4"/>
          <a:stretch>
            <a:fillRect/>
          </a:stretch>
        </p:blipFill>
        <p:spPr>
          <a:xfrm>
            <a:off x="7168354" y="1730445"/>
            <a:ext cx="1858975" cy="1922573"/>
          </a:xfrm>
          <a:prstGeom prst="rect">
            <a:avLst/>
          </a:prstGeom>
        </p:spPr>
      </p:pic>
      <p:sp>
        <p:nvSpPr>
          <p:cNvPr id="8" name="四角形: 角を丸くする 7">
            <a:extLst>
              <a:ext uri="{FF2B5EF4-FFF2-40B4-BE49-F238E27FC236}">
                <a16:creationId xmlns:a16="http://schemas.microsoft.com/office/drawing/2014/main" id="{F32C343B-9344-0711-91C9-606F62EBBA7F}"/>
              </a:ext>
            </a:extLst>
          </p:cNvPr>
          <p:cNvSpPr/>
          <p:nvPr/>
        </p:nvSpPr>
        <p:spPr>
          <a:xfrm>
            <a:off x="6952163" y="1543482"/>
            <a:ext cx="2195094" cy="225896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mj-ea"/>
            </a:endParaRPr>
          </a:p>
        </p:txBody>
      </p:sp>
      <p:sp>
        <p:nvSpPr>
          <p:cNvPr id="9" name="TextBox 19">
            <a:extLst>
              <a:ext uri="{FF2B5EF4-FFF2-40B4-BE49-F238E27FC236}">
                <a16:creationId xmlns:a16="http://schemas.microsoft.com/office/drawing/2014/main" id="{4A578E1B-8729-706F-3B63-2FB3AC07FAEE}"/>
              </a:ext>
            </a:extLst>
          </p:cNvPr>
          <p:cNvSpPr txBox="1"/>
          <p:nvPr/>
        </p:nvSpPr>
        <p:spPr>
          <a:xfrm>
            <a:off x="7354546" y="1212648"/>
            <a:ext cx="1409952" cy="369332"/>
          </a:xfrm>
          <a:prstGeom prst="rect">
            <a:avLst/>
          </a:prstGeom>
          <a:solidFill>
            <a:schemeClr val="bg1"/>
          </a:solidFill>
          <a:ln>
            <a:noFill/>
          </a:ln>
        </p:spPr>
        <p:txBody>
          <a:bodyPr wrap="square" rtlCol="0">
            <a:spAutoFit/>
          </a:bodyPr>
          <a:lstStyle/>
          <a:p>
            <a:pPr algn="ctr"/>
            <a:r>
              <a:rPr lang="en-US" altLang="ja-JP" b="1">
                <a:latin typeface="+mj-lt"/>
                <a:ea typeface="+mj-ea"/>
              </a:rPr>
              <a:t>Memory-X</a:t>
            </a:r>
            <a:endParaRPr lang="en-US" b="1">
              <a:latin typeface="+mj-lt"/>
              <a:ea typeface="+mj-ea"/>
            </a:endParaRPr>
          </a:p>
        </p:txBody>
      </p:sp>
      <p:cxnSp>
        <p:nvCxnSpPr>
          <p:cNvPr id="10" name="直線矢印コネクタ 9">
            <a:extLst>
              <a:ext uri="{FF2B5EF4-FFF2-40B4-BE49-F238E27FC236}">
                <a16:creationId xmlns:a16="http://schemas.microsoft.com/office/drawing/2014/main" id="{7D1CBEC4-8D82-B825-F3C4-85772986F38B}"/>
              </a:ext>
            </a:extLst>
          </p:cNvPr>
          <p:cNvCxnSpPr>
            <a:cxnSpLocks/>
          </p:cNvCxnSpPr>
          <p:nvPr/>
        </p:nvCxnSpPr>
        <p:spPr>
          <a:xfrm>
            <a:off x="8906650" y="3904718"/>
            <a:ext cx="100425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39034E31-D817-00F2-AC73-B7068B89FDC7}"/>
              </a:ext>
            </a:extLst>
          </p:cNvPr>
          <p:cNvCxnSpPr>
            <a:cxnSpLocks/>
          </p:cNvCxnSpPr>
          <p:nvPr/>
        </p:nvCxnSpPr>
        <p:spPr>
          <a:xfrm>
            <a:off x="8393308" y="4060307"/>
            <a:ext cx="15207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CC44ACD-9CB1-48A6-4811-7CDB4A624A91}"/>
              </a:ext>
            </a:extLst>
          </p:cNvPr>
          <p:cNvCxnSpPr>
            <a:cxnSpLocks/>
          </p:cNvCxnSpPr>
          <p:nvPr/>
        </p:nvCxnSpPr>
        <p:spPr>
          <a:xfrm>
            <a:off x="7850383" y="4304857"/>
            <a:ext cx="206362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7C7AC283-A3E9-541E-98A0-70FADB681DC8}"/>
              </a:ext>
            </a:extLst>
          </p:cNvPr>
          <p:cNvCxnSpPr>
            <a:cxnSpLocks/>
          </p:cNvCxnSpPr>
          <p:nvPr/>
        </p:nvCxnSpPr>
        <p:spPr>
          <a:xfrm>
            <a:off x="7275488" y="4543207"/>
            <a:ext cx="263628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AA48E37-4923-41F2-C2E3-FB1F11A5E9C8}"/>
              </a:ext>
            </a:extLst>
          </p:cNvPr>
          <p:cNvCxnSpPr>
            <a:cxnSpLocks/>
            <a:stCxn id="26" idx="2"/>
          </p:cNvCxnSpPr>
          <p:nvPr/>
        </p:nvCxnSpPr>
        <p:spPr>
          <a:xfrm>
            <a:off x="7297933" y="3714983"/>
            <a:ext cx="0" cy="8282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8E0E72C-D690-0693-1374-DC4FEFE50834}"/>
              </a:ext>
            </a:extLst>
          </p:cNvPr>
          <p:cNvCxnSpPr>
            <a:cxnSpLocks/>
          </p:cNvCxnSpPr>
          <p:nvPr/>
        </p:nvCxnSpPr>
        <p:spPr>
          <a:xfrm>
            <a:off x="7850383" y="3685212"/>
            <a:ext cx="0" cy="63873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2B7CF21-3A00-D102-1553-B038B8BC087F}"/>
              </a:ext>
            </a:extLst>
          </p:cNvPr>
          <p:cNvCxnSpPr>
            <a:cxnSpLocks/>
          </p:cNvCxnSpPr>
          <p:nvPr/>
        </p:nvCxnSpPr>
        <p:spPr>
          <a:xfrm>
            <a:off x="8393308" y="3685212"/>
            <a:ext cx="0" cy="39606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4A4C1A4-D3F4-AF66-BCC9-C64572481CE8}"/>
              </a:ext>
            </a:extLst>
          </p:cNvPr>
          <p:cNvCxnSpPr>
            <a:cxnSpLocks/>
            <a:stCxn id="29" idx="2"/>
          </p:cNvCxnSpPr>
          <p:nvPr/>
        </p:nvCxnSpPr>
        <p:spPr>
          <a:xfrm flipH="1">
            <a:off x="8927631" y="3714677"/>
            <a:ext cx="1613" cy="19004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7CBBC25-EC49-3181-310E-AC05995C5158}"/>
              </a:ext>
            </a:extLst>
          </p:cNvPr>
          <p:cNvSpPr txBox="1"/>
          <p:nvPr/>
        </p:nvSpPr>
        <p:spPr>
          <a:xfrm>
            <a:off x="6898735" y="3850887"/>
            <a:ext cx="415498" cy="369332"/>
          </a:xfrm>
          <a:prstGeom prst="rect">
            <a:avLst/>
          </a:prstGeom>
          <a:noFill/>
          <a:ln>
            <a:noFill/>
          </a:ln>
        </p:spPr>
        <p:txBody>
          <a:bodyPr wrap="none" rtlCol="0" anchor="ctr" anchorCtr="1">
            <a:spAutoFit/>
          </a:bodyPr>
          <a:lstStyle/>
          <a:p>
            <a:r>
              <a:rPr lang="ja-JP" altLang="en-US" b="1">
                <a:latin typeface="+mj-lt"/>
                <a:ea typeface="+mj-ea"/>
              </a:rPr>
              <a:t>①</a:t>
            </a:r>
            <a:endParaRPr kumimoji="1" lang="ja-JP" altLang="en-US" b="1">
              <a:latin typeface="+mj-lt"/>
              <a:ea typeface="+mj-ea"/>
            </a:endParaRPr>
          </a:p>
        </p:txBody>
      </p:sp>
      <p:sp>
        <p:nvSpPr>
          <p:cNvPr id="19" name="テキスト ボックス 18">
            <a:extLst>
              <a:ext uri="{FF2B5EF4-FFF2-40B4-BE49-F238E27FC236}">
                <a16:creationId xmlns:a16="http://schemas.microsoft.com/office/drawing/2014/main" id="{AE55E5FC-ED74-8147-A7D5-15A93E8C4422}"/>
              </a:ext>
            </a:extLst>
          </p:cNvPr>
          <p:cNvSpPr txBox="1"/>
          <p:nvPr/>
        </p:nvSpPr>
        <p:spPr>
          <a:xfrm>
            <a:off x="7502814" y="3790720"/>
            <a:ext cx="415498" cy="369332"/>
          </a:xfrm>
          <a:prstGeom prst="rect">
            <a:avLst/>
          </a:prstGeom>
          <a:noFill/>
          <a:ln>
            <a:noFill/>
          </a:ln>
        </p:spPr>
        <p:txBody>
          <a:bodyPr wrap="none" rtlCol="0" anchor="ctr" anchorCtr="1">
            <a:spAutoFit/>
          </a:bodyPr>
          <a:lstStyle/>
          <a:p>
            <a:r>
              <a:rPr lang="ja-JP" altLang="en-US" b="1">
                <a:latin typeface="+mj-lt"/>
                <a:ea typeface="+mj-ea"/>
              </a:rPr>
              <a:t>②</a:t>
            </a:r>
            <a:endParaRPr kumimoji="1" lang="ja-JP" altLang="en-US" b="1">
              <a:latin typeface="+mj-lt"/>
              <a:ea typeface="+mj-ea"/>
            </a:endParaRPr>
          </a:p>
        </p:txBody>
      </p:sp>
      <p:sp>
        <p:nvSpPr>
          <p:cNvPr id="20" name="テキスト ボックス 19">
            <a:extLst>
              <a:ext uri="{FF2B5EF4-FFF2-40B4-BE49-F238E27FC236}">
                <a16:creationId xmlns:a16="http://schemas.microsoft.com/office/drawing/2014/main" id="{A22462F6-6FE5-BF0B-41EC-BB5D349EAC86}"/>
              </a:ext>
            </a:extLst>
          </p:cNvPr>
          <p:cNvSpPr txBox="1"/>
          <p:nvPr/>
        </p:nvSpPr>
        <p:spPr>
          <a:xfrm>
            <a:off x="8049710" y="3743948"/>
            <a:ext cx="415498" cy="369332"/>
          </a:xfrm>
          <a:prstGeom prst="rect">
            <a:avLst/>
          </a:prstGeom>
          <a:noFill/>
          <a:ln>
            <a:noFill/>
          </a:ln>
        </p:spPr>
        <p:txBody>
          <a:bodyPr wrap="none" rtlCol="0" anchor="ctr" anchorCtr="1">
            <a:spAutoFit/>
          </a:bodyPr>
          <a:lstStyle/>
          <a:p>
            <a:r>
              <a:rPr lang="ja-JP" altLang="en-US" b="1">
                <a:latin typeface="+mj-lt"/>
                <a:ea typeface="+mj-ea"/>
              </a:rPr>
              <a:t>③</a:t>
            </a:r>
            <a:endParaRPr kumimoji="1" lang="ja-JP" altLang="en-US" b="1">
              <a:latin typeface="+mj-lt"/>
              <a:ea typeface="+mj-ea"/>
            </a:endParaRPr>
          </a:p>
        </p:txBody>
      </p:sp>
      <p:sp>
        <p:nvSpPr>
          <p:cNvPr id="21" name="テキスト ボックス 20">
            <a:extLst>
              <a:ext uri="{FF2B5EF4-FFF2-40B4-BE49-F238E27FC236}">
                <a16:creationId xmlns:a16="http://schemas.microsoft.com/office/drawing/2014/main" id="{DBAE0C11-92DC-ED78-F4A9-3696D50CDF09}"/>
              </a:ext>
            </a:extLst>
          </p:cNvPr>
          <p:cNvSpPr txBox="1"/>
          <p:nvPr/>
        </p:nvSpPr>
        <p:spPr>
          <a:xfrm>
            <a:off x="8564579" y="3716969"/>
            <a:ext cx="415498" cy="369332"/>
          </a:xfrm>
          <a:prstGeom prst="rect">
            <a:avLst/>
          </a:prstGeom>
          <a:noFill/>
          <a:ln>
            <a:noFill/>
          </a:ln>
        </p:spPr>
        <p:txBody>
          <a:bodyPr wrap="none" rtlCol="0" anchor="ctr" anchorCtr="1">
            <a:spAutoFit/>
          </a:bodyPr>
          <a:lstStyle/>
          <a:p>
            <a:r>
              <a:rPr kumimoji="1" lang="ja-JP" altLang="en-US" b="1">
                <a:latin typeface="+mj-lt"/>
                <a:ea typeface="+mj-ea"/>
              </a:rPr>
              <a:t>④</a:t>
            </a:r>
          </a:p>
        </p:txBody>
      </p:sp>
      <p:sp>
        <p:nvSpPr>
          <p:cNvPr id="23" name="テキスト ボックス 22">
            <a:extLst>
              <a:ext uri="{FF2B5EF4-FFF2-40B4-BE49-F238E27FC236}">
                <a16:creationId xmlns:a16="http://schemas.microsoft.com/office/drawing/2014/main" id="{819B1A8F-43EF-02E4-47CB-1EBE5EAA41D6}"/>
              </a:ext>
            </a:extLst>
          </p:cNvPr>
          <p:cNvSpPr txBox="1"/>
          <p:nvPr/>
        </p:nvSpPr>
        <p:spPr>
          <a:xfrm>
            <a:off x="9983822" y="2675417"/>
            <a:ext cx="1177892" cy="461665"/>
          </a:xfrm>
          <a:prstGeom prst="rect">
            <a:avLst/>
          </a:prstGeom>
          <a:noFill/>
        </p:spPr>
        <p:txBody>
          <a:bodyPr wrap="square">
            <a:spAutoFit/>
          </a:bodyPr>
          <a:lstStyle/>
          <a:p>
            <a:r>
              <a:rPr lang="en-US" altLang="ja-JP" sz="2400" b="1">
                <a:latin typeface="+mj-lt"/>
                <a:ea typeface="+mj-ea"/>
              </a:rPr>
              <a:t>CS-3</a:t>
            </a:r>
            <a:endParaRPr lang="ja-JP" altLang="en-US" sz="2400" b="1">
              <a:latin typeface="+mj-lt"/>
              <a:ea typeface="+mj-ea"/>
            </a:endParaRPr>
          </a:p>
        </p:txBody>
      </p:sp>
      <p:sp>
        <p:nvSpPr>
          <p:cNvPr id="26" name="四角形: 角を丸くする 25">
            <a:extLst>
              <a:ext uri="{FF2B5EF4-FFF2-40B4-BE49-F238E27FC236}">
                <a16:creationId xmlns:a16="http://schemas.microsoft.com/office/drawing/2014/main" id="{911FCB5C-2AED-91EB-7F34-90DD09CED350}"/>
              </a:ext>
            </a:extLst>
          </p:cNvPr>
          <p:cNvSpPr/>
          <p:nvPr/>
        </p:nvSpPr>
        <p:spPr>
          <a:xfrm>
            <a:off x="7127845" y="1618536"/>
            <a:ext cx="340176" cy="2096447"/>
          </a:xfrm>
          <a:prstGeom prst="roundRect">
            <a:avLst/>
          </a:prstGeom>
          <a:noFill/>
          <a:ln w="730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mj-ea"/>
            </a:endParaRPr>
          </a:p>
        </p:txBody>
      </p:sp>
      <p:sp>
        <p:nvSpPr>
          <p:cNvPr id="27" name="四角形: 角を丸くする 26">
            <a:extLst>
              <a:ext uri="{FF2B5EF4-FFF2-40B4-BE49-F238E27FC236}">
                <a16:creationId xmlns:a16="http://schemas.microsoft.com/office/drawing/2014/main" id="{572FB4AE-9D0E-6575-9AC2-1D5BC16D9605}"/>
              </a:ext>
            </a:extLst>
          </p:cNvPr>
          <p:cNvSpPr/>
          <p:nvPr/>
        </p:nvSpPr>
        <p:spPr>
          <a:xfrm>
            <a:off x="7677506" y="1612533"/>
            <a:ext cx="340176" cy="2102144"/>
          </a:xfrm>
          <a:prstGeom prst="roundRect">
            <a:avLst/>
          </a:prstGeom>
          <a:noFill/>
          <a:ln w="730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mj-ea"/>
            </a:endParaRPr>
          </a:p>
        </p:txBody>
      </p:sp>
      <p:sp>
        <p:nvSpPr>
          <p:cNvPr id="28" name="四角形: 角を丸くする 27">
            <a:extLst>
              <a:ext uri="{FF2B5EF4-FFF2-40B4-BE49-F238E27FC236}">
                <a16:creationId xmlns:a16="http://schemas.microsoft.com/office/drawing/2014/main" id="{EB4BB9E1-6AB1-6592-8846-E0C5FBE0CCC0}"/>
              </a:ext>
            </a:extLst>
          </p:cNvPr>
          <p:cNvSpPr/>
          <p:nvPr/>
        </p:nvSpPr>
        <p:spPr>
          <a:xfrm>
            <a:off x="8227166" y="1612533"/>
            <a:ext cx="340177" cy="2102144"/>
          </a:xfrm>
          <a:prstGeom prst="roundRect">
            <a:avLst/>
          </a:prstGeom>
          <a:noFill/>
          <a:ln w="73025">
            <a:solidFill>
              <a:srgbClr val="00A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mj-ea"/>
            </a:endParaRPr>
          </a:p>
        </p:txBody>
      </p:sp>
      <p:sp>
        <p:nvSpPr>
          <p:cNvPr id="29" name="四角形: 角を丸くする 28">
            <a:extLst>
              <a:ext uri="{FF2B5EF4-FFF2-40B4-BE49-F238E27FC236}">
                <a16:creationId xmlns:a16="http://schemas.microsoft.com/office/drawing/2014/main" id="{6A8619B5-272C-4121-0511-7E423087F5A7}"/>
              </a:ext>
            </a:extLst>
          </p:cNvPr>
          <p:cNvSpPr/>
          <p:nvPr/>
        </p:nvSpPr>
        <p:spPr>
          <a:xfrm>
            <a:off x="8776825" y="1612535"/>
            <a:ext cx="304838" cy="2102142"/>
          </a:xfrm>
          <a:prstGeom prst="roundRect">
            <a:avLst/>
          </a:prstGeom>
          <a:noFill/>
          <a:ln w="730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mj-ea"/>
            </a:endParaRPr>
          </a:p>
        </p:txBody>
      </p:sp>
      <p:pic>
        <p:nvPicPr>
          <p:cNvPr id="65" name="Picture 20">
            <a:extLst>
              <a:ext uri="{FF2B5EF4-FFF2-40B4-BE49-F238E27FC236}">
                <a16:creationId xmlns:a16="http://schemas.microsoft.com/office/drawing/2014/main" id="{51A609A6-CDE9-3404-BABD-8BE51D619B4E}"/>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t="52117"/>
          <a:stretch/>
        </p:blipFill>
        <p:spPr>
          <a:xfrm>
            <a:off x="10049060" y="3242660"/>
            <a:ext cx="848796" cy="1400177"/>
          </a:xfrm>
          <a:prstGeom prst="rect">
            <a:avLst/>
          </a:prstGeom>
          <a:ln>
            <a:solidFill>
              <a:schemeClr val="tx1"/>
            </a:solidFill>
          </a:ln>
        </p:spPr>
      </p:pic>
      <p:cxnSp>
        <p:nvCxnSpPr>
          <p:cNvPr id="110" name="直線矢印コネクタ 109">
            <a:extLst>
              <a:ext uri="{FF2B5EF4-FFF2-40B4-BE49-F238E27FC236}">
                <a16:creationId xmlns:a16="http://schemas.microsoft.com/office/drawing/2014/main" id="{2365EF2A-5D93-19A1-80EE-F4F5E6C194A0}"/>
              </a:ext>
            </a:extLst>
          </p:cNvPr>
          <p:cNvCxnSpPr>
            <a:cxnSpLocks/>
          </p:cNvCxnSpPr>
          <p:nvPr/>
        </p:nvCxnSpPr>
        <p:spPr>
          <a:xfrm>
            <a:off x="2412416" y="3856734"/>
            <a:ext cx="255242" cy="658655"/>
          </a:xfrm>
          <a:prstGeom prst="straightConnector1">
            <a:avLst/>
          </a:prstGeom>
          <a:ln w="539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1B410B7-7CED-4E4B-9DE6-A028DF6CC9C3}"/>
              </a:ext>
            </a:extLst>
          </p:cNvPr>
          <p:cNvSpPr>
            <a:spLocks noGrp="1"/>
          </p:cNvSpPr>
          <p:nvPr>
            <p:ph type="title"/>
          </p:nvPr>
        </p:nvSpPr>
        <p:spPr/>
        <p:txBody>
          <a:bodyPr/>
          <a:lstStyle/>
          <a:p>
            <a:r>
              <a:rPr lang="en-US" altLang="ja-JP"/>
              <a:t>Wafer Scale Cluster</a:t>
            </a:r>
            <a:r>
              <a:rPr lang="ja-JP" altLang="en-US"/>
              <a:t>でスケールアップ</a:t>
            </a:r>
          </a:p>
        </p:txBody>
      </p:sp>
      <p:sp>
        <p:nvSpPr>
          <p:cNvPr id="3" name="コンテンツ プレースホルダー 2">
            <a:extLst>
              <a:ext uri="{FF2B5EF4-FFF2-40B4-BE49-F238E27FC236}">
                <a16:creationId xmlns:a16="http://schemas.microsoft.com/office/drawing/2014/main" id="{BBA6E4A4-D965-920A-A698-6857A89DCB26}"/>
              </a:ext>
            </a:extLst>
          </p:cNvPr>
          <p:cNvSpPr>
            <a:spLocks noGrp="1"/>
          </p:cNvSpPr>
          <p:nvPr>
            <p:ph idx="1"/>
          </p:nvPr>
        </p:nvSpPr>
        <p:spPr/>
        <p:txBody>
          <a:bodyPr/>
          <a:lstStyle/>
          <a:p>
            <a:r>
              <a:rPr lang="en-US" altLang="ja-JP" sz="2400" b="1" dirty="0">
                <a:latin typeface="+mn-ea"/>
              </a:rPr>
              <a:t>Wafer Scale Cluster</a:t>
            </a:r>
            <a:r>
              <a:rPr lang="ja-JP" altLang="en-US" sz="2400" b="1" dirty="0">
                <a:latin typeface="+mn-ea"/>
              </a:rPr>
              <a:t>ラックを相互接続するだけです</a:t>
            </a:r>
            <a:endParaRPr lang="en-US" altLang="ja-JP" sz="2400" b="1" dirty="0">
              <a:latin typeface="+mn-ea"/>
            </a:endParaRPr>
          </a:p>
          <a:p>
            <a:pPr lvl="1"/>
            <a:r>
              <a:rPr lang="en-US" altLang="ja-JP" dirty="0">
                <a:solidFill>
                  <a:schemeClr val="tx1"/>
                </a:solidFill>
              </a:rPr>
              <a:t>CS-3</a:t>
            </a:r>
            <a:r>
              <a:rPr lang="ja-JP" altLang="en-US" dirty="0">
                <a:solidFill>
                  <a:schemeClr val="tx1"/>
                </a:solidFill>
              </a:rPr>
              <a:t>では最大</a:t>
            </a:r>
            <a:r>
              <a:rPr lang="en-US" altLang="ja-JP" dirty="0">
                <a:solidFill>
                  <a:schemeClr val="tx1"/>
                </a:solidFill>
              </a:rPr>
              <a:t>2048</a:t>
            </a:r>
            <a:r>
              <a:rPr lang="ja-JP" altLang="en-US" dirty="0">
                <a:solidFill>
                  <a:schemeClr val="tx1"/>
                </a:solidFill>
              </a:rPr>
              <a:t>ラックまで接続可能</a:t>
            </a:r>
            <a:endParaRPr lang="en-US" altLang="ja-JP" dirty="0">
              <a:solidFill>
                <a:schemeClr val="tx1"/>
              </a:solidFill>
            </a:endParaRPr>
          </a:p>
          <a:p>
            <a:pPr lvl="1"/>
            <a:r>
              <a:rPr lang="ja-JP" altLang="en-US" sz="2000" dirty="0">
                <a:solidFill>
                  <a:schemeClr val="tx1"/>
                </a:solidFill>
              </a:rPr>
              <a:t>クラスタは</a:t>
            </a:r>
            <a:r>
              <a:rPr lang="en-US" altLang="ja-JP" sz="2000" dirty="0">
                <a:solidFill>
                  <a:schemeClr val="tx1"/>
                </a:solidFill>
              </a:rPr>
              <a:t>1</a:t>
            </a:r>
            <a:r>
              <a:rPr lang="ja-JP" altLang="en-US" sz="2000" dirty="0">
                <a:solidFill>
                  <a:schemeClr val="tx1"/>
                </a:solidFill>
              </a:rPr>
              <a:t>つのデバイスとしてプログラミング可能</a:t>
            </a:r>
            <a:endParaRPr lang="en-US" altLang="ja-JP" sz="2000" dirty="0">
              <a:solidFill>
                <a:schemeClr val="tx1"/>
              </a:solidFill>
            </a:endParaRPr>
          </a:p>
          <a:p>
            <a:pPr lvl="1"/>
            <a:r>
              <a:rPr lang="en-US" altLang="ja-JP" sz="2000" dirty="0">
                <a:solidFill>
                  <a:schemeClr val="tx1"/>
                </a:solidFill>
              </a:rPr>
              <a:t>2048</a:t>
            </a:r>
            <a:r>
              <a:rPr lang="ja-JP" altLang="en-US" sz="2000" dirty="0">
                <a:solidFill>
                  <a:schemeClr val="tx1"/>
                </a:solidFill>
              </a:rPr>
              <a:t>台の</a:t>
            </a:r>
            <a:r>
              <a:rPr lang="en-US" altLang="ja-JP" sz="2000" dirty="0">
                <a:solidFill>
                  <a:schemeClr val="tx1"/>
                </a:solidFill>
              </a:rPr>
              <a:t>CS-3</a:t>
            </a:r>
            <a:r>
              <a:rPr lang="ja-JP" altLang="en-US" sz="2000" dirty="0">
                <a:solidFill>
                  <a:schemeClr val="tx1"/>
                </a:solidFill>
              </a:rPr>
              <a:t>の</a:t>
            </a:r>
            <a:r>
              <a:rPr lang="en-US" altLang="ja-JP" sz="2000" dirty="0">
                <a:solidFill>
                  <a:schemeClr val="tx1"/>
                </a:solidFill>
              </a:rPr>
              <a:t>AI</a:t>
            </a:r>
            <a:r>
              <a:rPr lang="ja-JP" altLang="en-US" sz="2000" dirty="0">
                <a:solidFill>
                  <a:schemeClr val="tx1"/>
                </a:solidFill>
              </a:rPr>
              <a:t>性能は</a:t>
            </a:r>
            <a:r>
              <a:rPr lang="en-US" altLang="ja-JP" sz="2000" dirty="0">
                <a:solidFill>
                  <a:schemeClr val="tx1"/>
                </a:solidFill>
              </a:rPr>
              <a:t>256 </a:t>
            </a:r>
            <a:r>
              <a:rPr lang="en-US" altLang="ja-JP" sz="2000" dirty="0" err="1">
                <a:solidFill>
                  <a:schemeClr val="tx1"/>
                </a:solidFill>
              </a:rPr>
              <a:t>ExaFLOPs</a:t>
            </a:r>
            <a:endParaRPr lang="en-US" altLang="ja-JP" sz="2000" dirty="0">
              <a:solidFill>
                <a:schemeClr val="tx1"/>
              </a:solidFill>
            </a:endParaRPr>
          </a:p>
          <a:p>
            <a:pPr lvl="1"/>
            <a:endParaRPr kumimoji="1" lang="ja-JP" altLang="en-US" dirty="0"/>
          </a:p>
        </p:txBody>
      </p:sp>
      <p:pic>
        <p:nvPicPr>
          <p:cNvPr id="4" name="図 3">
            <a:extLst>
              <a:ext uri="{FF2B5EF4-FFF2-40B4-BE49-F238E27FC236}">
                <a16:creationId xmlns:a16="http://schemas.microsoft.com/office/drawing/2014/main" id="{2400C7C4-0B31-C13B-568E-C563756EB330}"/>
              </a:ext>
            </a:extLst>
          </p:cNvPr>
          <p:cNvPicPr>
            <a:picLocks noChangeAspect="1"/>
          </p:cNvPicPr>
          <p:nvPr/>
        </p:nvPicPr>
        <p:blipFill>
          <a:blip r:embed="rId3"/>
          <a:stretch>
            <a:fillRect/>
          </a:stretch>
        </p:blipFill>
        <p:spPr>
          <a:xfrm>
            <a:off x="933267" y="3194608"/>
            <a:ext cx="10363200" cy="3286125"/>
          </a:xfrm>
          <a:prstGeom prst="rect">
            <a:avLst/>
          </a:prstGeom>
        </p:spPr>
      </p:pic>
    </p:spTree>
    <p:extLst>
      <p:ext uri="{BB962C8B-B14F-4D97-AF65-F5344CB8AC3E}">
        <p14:creationId xmlns:p14="http://schemas.microsoft.com/office/powerpoint/2010/main" val="208608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1B410B7-7CED-4E4B-9DE6-A028DF6CC9C3}"/>
              </a:ext>
            </a:extLst>
          </p:cNvPr>
          <p:cNvSpPr>
            <a:spLocks noGrp="1"/>
          </p:cNvSpPr>
          <p:nvPr>
            <p:ph type="title"/>
          </p:nvPr>
        </p:nvSpPr>
        <p:spPr/>
        <p:txBody>
          <a:bodyPr/>
          <a:lstStyle/>
          <a:p>
            <a:r>
              <a:rPr lang="en-US" altLang="ja-JP"/>
              <a:t>CS-3</a:t>
            </a:r>
            <a:r>
              <a:rPr lang="ja-JP" altLang="en-US"/>
              <a:t>クラスタ：</a:t>
            </a:r>
            <a:r>
              <a:rPr lang="en-US" altLang="ja-JP"/>
              <a:t>Condor Galaxy</a:t>
            </a:r>
            <a:r>
              <a:rPr lang="ja-JP" altLang="en-US"/>
              <a:t>システム</a:t>
            </a:r>
          </a:p>
        </p:txBody>
      </p:sp>
      <p:sp>
        <p:nvSpPr>
          <p:cNvPr id="18" name="コンテンツ プレースホルダー 17">
            <a:extLst>
              <a:ext uri="{FF2B5EF4-FFF2-40B4-BE49-F238E27FC236}">
                <a16:creationId xmlns:a16="http://schemas.microsoft.com/office/drawing/2014/main" id="{E0A4D0D1-9759-025E-911E-CB115A206658}"/>
              </a:ext>
            </a:extLst>
          </p:cNvPr>
          <p:cNvSpPr>
            <a:spLocks noGrp="1"/>
          </p:cNvSpPr>
          <p:nvPr>
            <p:ph idx="1"/>
          </p:nvPr>
        </p:nvSpPr>
        <p:spPr/>
        <p:txBody>
          <a:bodyPr/>
          <a:lstStyle/>
          <a:p>
            <a:r>
              <a:rPr lang="en-US" altLang="ja-JP"/>
              <a:t>CS-3(</a:t>
            </a:r>
            <a:r>
              <a:rPr lang="ja-JP" altLang="en-US"/>
              <a:t>または</a:t>
            </a:r>
            <a:r>
              <a:rPr lang="en-US" altLang="ja-JP"/>
              <a:t>CS-2)</a:t>
            </a:r>
            <a:r>
              <a:rPr lang="ja-JP" altLang="en-US"/>
              <a:t>を</a:t>
            </a:r>
            <a:r>
              <a:rPr lang="en-US" altLang="ja-JP"/>
              <a:t>64</a:t>
            </a:r>
            <a:r>
              <a:rPr lang="ja-JP" altLang="en-US"/>
              <a:t>台で</a:t>
            </a:r>
            <a:r>
              <a:rPr lang="en-US" altLang="ja-JP"/>
              <a:t>1</a:t>
            </a:r>
            <a:r>
              <a:rPr lang="ja-JP" altLang="en-US"/>
              <a:t>セットとして稼働！今後、更に追加投入予定！</a:t>
            </a:r>
          </a:p>
          <a:p>
            <a:endParaRPr lang="ja-JP" altLang="en-US"/>
          </a:p>
        </p:txBody>
      </p:sp>
      <p:graphicFrame>
        <p:nvGraphicFramePr>
          <p:cNvPr id="4" name="Content Placeholder 14">
            <a:extLst>
              <a:ext uri="{FF2B5EF4-FFF2-40B4-BE49-F238E27FC236}">
                <a16:creationId xmlns:a16="http://schemas.microsoft.com/office/drawing/2014/main" id="{571DD7BE-F002-538D-2CC6-C3DD27BF00FA}"/>
              </a:ext>
            </a:extLst>
          </p:cNvPr>
          <p:cNvGraphicFramePr>
            <a:graphicFrameLocks/>
          </p:cNvGraphicFramePr>
          <p:nvPr/>
        </p:nvGraphicFramePr>
        <p:xfrm>
          <a:off x="7521095" y="4612113"/>
          <a:ext cx="3557089" cy="198563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図 9">
            <a:extLst>
              <a:ext uri="{FF2B5EF4-FFF2-40B4-BE49-F238E27FC236}">
                <a16:creationId xmlns:a16="http://schemas.microsoft.com/office/drawing/2014/main" id="{FB335C59-5969-E1DA-1657-18C4C00D6F2F}"/>
              </a:ext>
            </a:extLst>
          </p:cNvPr>
          <p:cNvPicPr>
            <a:picLocks noChangeAspect="1"/>
          </p:cNvPicPr>
          <p:nvPr/>
        </p:nvPicPr>
        <p:blipFill>
          <a:blip r:embed="rId4"/>
          <a:stretch>
            <a:fillRect/>
          </a:stretch>
        </p:blipFill>
        <p:spPr>
          <a:xfrm>
            <a:off x="723983" y="4802739"/>
            <a:ext cx="5021065" cy="1697544"/>
          </a:xfrm>
          <a:prstGeom prst="rect">
            <a:avLst/>
          </a:prstGeom>
        </p:spPr>
      </p:pic>
      <p:sp>
        <p:nvSpPr>
          <p:cNvPr id="11" name="テキスト ボックス 10">
            <a:extLst>
              <a:ext uri="{FF2B5EF4-FFF2-40B4-BE49-F238E27FC236}">
                <a16:creationId xmlns:a16="http://schemas.microsoft.com/office/drawing/2014/main" id="{4C813758-7F48-8FF6-0712-8C579079AAA3}"/>
              </a:ext>
            </a:extLst>
          </p:cNvPr>
          <p:cNvSpPr txBox="1"/>
          <p:nvPr/>
        </p:nvSpPr>
        <p:spPr>
          <a:xfrm>
            <a:off x="628846" y="4156408"/>
            <a:ext cx="6188783" cy="646331"/>
          </a:xfrm>
          <a:prstGeom prst="rect">
            <a:avLst/>
          </a:prstGeom>
          <a:noFill/>
        </p:spPr>
        <p:txBody>
          <a:bodyPr wrap="square">
            <a:spAutoFit/>
          </a:bodyPr>
          <a:lstStyle/>
          <a:p>
            <a:r>
              <a:rPr lang="en-US" altLang="ja-JP" b="1" u="sng">
                <a:latin typeface="+mn-ea"/>
              </a:rPr>
              <a:t>UAE</a:t>
            </a:r>
            <a:r>
              <a:rPr lang="ja-JP" altLang="en-US" b="1" u="sng">
                <a:latin typeface="+mn-ea"/>
              </a:rPr>
              <a:t>の</a:t>
            </a:r>
            <a:r>
              <a:rPr lang="en-US" altLang="ja-JP" b="1" i="0" u="sng">
                <a:solidFill>
                  <a:srgbClr val="222222"/>
                </a:solidFill>
                <a:effectLst/>
                <a:latin typeface="+mn-ea"/>
              </a:rPr>
              <a:t>AI</a:t>
            </a:r>
            <a:r>
              <a:rPr lang="ja-JP" altLang="en-US" b="1" i="0" u="sng">
                <a:solidFill>
                  <a:srgbClr val="222222"/>
                </a:solidFill>
                <a:effectLst/>
                <a:latin typeface="+mn-ea"/>
              </a:rPr>
              <a:t>企業「</a:t>
            </a:r>
            <a:r>
              <a:rPr lang="en-US" altLang="ja-JP" b="1" i="0" u="sng">
                <a:solidFill>
                  <a:srgbClr val="222222"/>
                </a:solidFill>
                <a:effectLst/>
                <a:latin typeface="+mn-ea"/>
              </a:rPr>
              <a:t>G42</a:t>
            </a:r>
            <a:r>
              <a:rPr lang="ja-JP" altLang="en-US" b="1" i="0" u="sng">
                <a:solidFill>
                  <a:srgbClr val="222222"/>
                </a:solidFill>
                <a:effectLst/>
                <a:latin typeface="+mn-ea"/>
              </a:rPr>
              <a:t>」が購入</a:t>
            </a:r>
            <a:endParaRPr lang="en-US" altLang="ja-JP" b="1" i="0" u="sng">
              <a:solidFill>
                <a:srgbClr val="222222"/>
              </a:solidFill>
              <a:effectLst/>
              <a:latin typeface="+mn-ea"/>
            </a:endParaRPr>
          </a:p>
          <a:p>
            <a:r>
              <a:rPr lang="ja-JP" altLang="en-US" b="1" i="0" u="sng">
                <a:solidFill>
                  <a:srgbClr val="222222"/>
                </a:solidFill>
                <a:effectLst/>
                <a:latin typeface="+mn-ea"/>
              </a:rPr>
              <a:t>このシステムでアラビア語</a:t>
            </a:r>
            <a:r>
              <a:rPr lang="en-US" altLang="ja-JP" b="1" i="0" u="sng">
                <a:solidFill>
                  <a:srgbClr val="222222"/>
                </a:solidFill>
                <a:effectLst/>
                <a:latin typeface="+mn-ea"/>
              </a:rPr>
              <a:t>LLM</a:t>
            </a:r>
            <a:r>
              <a:rPr lang="ja-JP" altLang="en-US" b="1" i="0" u="sng">
                <a:solidFill>
                  <a:srgbClr val="222222"/>
                </a:solidFill>
                <a:effectLst/>
                <a:latin typeface="+mn-ea"/>
              </a:rPr>
              <a:t>「</a:t>
            </a:r>
            <a:r>
              <a:rPr lang="en-US" altLang="ja-JP" b="1" i="0" u="sng">
                <a:solidFill>
                  <a:srgbClr val="222222"/>
                </a:solidFill>
                <a:effectLst/>
                <a:latin typeface="+mn-ea"/>
              </a:rPr>
              <a:t>Jais</a:t>
            </a:r>
            <a:r>
              <a:rPr lang="ja-JP" altLang="en-US" b="1" i="0" u="sng">
                <a:solidFill>
                  <a:srgbClr val="222222"/>
                </a:solidFill>
                <a:effectLst/>
                <a:latin typeface="+mn-ea"/>
              </a:rPr>
              <a:t>」開発し発表</a:t>
            </a:r>
          </a:p>
        </p:txBody>
      </p:sp>
      <p:grpSp>
        <p:nvGrpSpPr>
          <p:cNvPr id="16" name="グループ化 15">
            <a:extLst>
              <a:ext uri="{FF2B5EF4-FFF2-40B4-BE49-F238E27FC236}">
                <a16:creationId xmlns:a16="http://schemas.microsoft.com/office/drawing/2014/main" id="{65BF56CA-1D42-C29B-E98F-FF2910F0137D}"/>
              </a:ext>
            </a:extLst>
          </p:cNvPr>
          <p:cNvGrpSpPr/>
          <p:nvPr/>
        </p:nvGrpSpPr>
        <p:grpSpPr>
          <a:xfrm>
            <a:off x="983450" y="1639864"/>
            <a:ext cx="9544734" cy="2472770"/>
            <a:chOff x="983449" y="1269839"/>
            <a:chExt cx="10094735" cy="2834744"/>
          </a:xfrm>
        </p:grpSpPr>
        <p:pic>
          <p:nvPicPr>
            <p:cNvPr id="3" name="図 2">
              <a:extLst>
                <a:ext uri="{FF2B5EF4-FFF2-40B4-BE49-F238E27FC236}">
                  <a16:creationId xmlns:a16="http://schemas.microsoft.com/office/drawing/2014/main" id="{C8F58191-8BC2-4588-D9B2-AB75455B6472}"/>
                </a:ext>
              </a:extLst>
            </p:cNvPr>
            <p:cNvPicPr>
              <a:picLocks noChangeAspect="1"/>
            </p:cNvPicPr>
            <p:nvPr/>
          </p:nvPicPr>
          <p:blipFill>
            <a:blip r:embed="rId5"/>
            <a:stretch>
              <a:fillRect/>
            </a:stretch>
          </p:blipFill>
          <p:spPr>
            <a:xfrm>
              <a:off x="983449" y="1269839"/>
              <a:ext cx="10094735" cy="2834744"/>
            </a:xfrm>
            <a:prstGeom prst="rect">
              <a:avLst/>
            </a:prstGeom>
          </p:spPr>
        </p:pic>
        <p:sp>
          <p:nvSpPr>
            <p:cNvPr id="2" name="テキスト ボックス 1">
              <a:extLst>
                <a:ext uri="{FF2B5EF4-FFF2-40B4-BE49-F238E27FC236}">
                  <a16:creationId xmlns:a16="http://schemas.microsoft.com/office/drawing/2014/main" id="{E9D34BCA-48D5-24D8-CAE8-8B38FA416462}"/>
                </a:ext>
              </a:extLst>
            </p:cNvPr>
            <p:cNvSpPr txBox="1"/>
            <p:nvPr/>
          </p:nvSpPr>
          <p:spPr>
            <a:xfrm>
              <a:off x="1118464" y="1417077"/>
              <a:ext cx="1086338" cy="369332"/>
            </a:xfrm>
            <a:prstGeom prst="rect">
              <a:avLst/>
            </a:prstGeom>
            <a:noFill/>
          </p:spPr>
          <p:txBody>
            <a:bodyPr wrap="square" rtlCol="0">
              <a:spAutoFit/>
            </a:bodyPr>
            <a:lstStyle/>
            <a:p>
              <a:r>
                <a:rPr kumimoji="1" lang="ja-JP" altLang="en-US" b="1">
                  <a:solidFill>
                    <a:schemeClr val="bg1"/>
                  </a:solidFill>
                </a:rPr>
                <a:t>稼働中</a:t>
              </a:r>
            </a:p>
          </p:txBody>
        </p:sp>
        <p:sp>
          <p:nvSpPr>
            <p:cNvPr id="5" name="テキスト ボックス 4">
              <a:extLst>
                <a:ext uri="{FF2B5EF4-FFF2-40B4-BE49-F238E27FC236}">
                  <a16:creationId xmlns:a16="http://schemas.microsoft.com/office/drawing/2014/main" id="{12DA97FB-807C-BCE3-AF13-91EAE6CDFE08}"/>
                </a:ext>
              </a:extLst>
            </p:cNvPr>
            <p:cNvSpPr txBox="1"/>
            <p:nvPr/>
          </p:nvSpPr>
          <p:spPr>
            <a:xfrm>
              <a:off x="4512491" y="1417077"/>
              <a:ext cx="1878110" cy="411504"/>
            </a:xfrm>
            <a:prstGeom prst="rect">
              <a:avLst/>
            </a:prstGeom>
            <a:noFill/>
          </p:spPr>
          <p:txBody>
            <a:bodyPr wrap="square" rtlCol="0">
              <a:spAutoFit/>
            </a:bodyPr>
            <a:lstStyle/>
            <a:p>
              <a:r>
                <a:rPr kumimoji="1" lang="en-US" altLang="ja-JP" b="1">
                  <a:solidFill>
                    <a:schemeClr val="bg1"/>
                  </a:solidFill>
                </a:rPr>
                <a:t>2024 Q2</a:t>
              </a:r>
              <a:r>
                <a:rPr kumimoji="1" lang="ja-JP" altLang="en-US" b="1">
                  <a:solidFill>
                    <a:schemeClr val="bg1"/>
                  </a:solidFill>
                </a:rPr>
                <a:t>稼働</a:t>
              </a:r>
            </a:p>
          </p:txBody>
        </p:sp>
        <p:sp>
          <p:nvSpPr>
            <p:cNvPr id="7" name="テキスト ボックス 6">
              <a:extLst>
                <a:ext uri="{FF2B5EF4-FFF2-40B4-BE49-F238E27FC236}">
                  <a16:creationId xmlns:a16="http://schemas.microsoft.com/office/drawing/2014/main" id="{F5FCC3AF-1115-47F5-9F56-D4F7529B71EA}"/>
                </a:ext>
              </a:extLst>
            </p:cNvPr>
            <p:cNvSpPr txBox="1"/>
            <p:nvPr/>
          </p:nvSpPr>
          <p:spPr>
            <a:xfrm>
              <a:off x="7986080" y="1417077"/>
              <a:ext cx="1790205" cy="411504"/>
            </a:xfrm>
            <a:prstGeom prst="rect">
              <a:avLst/>
            </a:prstGeom>
            <a:noFill/>
          </p:spPr>
          <p:txBody>
            <a:bodyPr wrap="square" rtlCol="0">
              <a:spAutoFit/>
            </a:bodyPr>
            <a:lstStyle/>
            <a:p>
              <a:r>
                <a:rPr kumimoji="1" lang="en-US" altLang="ja-JP" b="1">
                  <a:solidFill>
                    <a:schemeClr val="bg1"/>
                  </a:solidFill>
                </a:rPr>
                <a:t>2024 Q2</a:t>
              </a:r>
              <a:r>
                <a:rPr kumimoji="1" lang="ja-JP" altLang="en-US" b="1">
                  <a:solidFill>
                    <a:schemeClr val="bg1"/>
                  </a:solidFill>
                </a:rPr>
                <a:t>稼働</a:t>
              </a:r>
            </a:p>
          </p:txBody>
        </p:sp>
        <p:sp>
          <p:nvSpPr>
            <p:cNvPr id="12" name="正方形/長方形 11">
              <a:extLst>
                <a:ext uri="{FF2B5EF4-FFF2-40B4-BE49-F238E27FC236}">
                  <a16:creationId xmlns:a16="http://schemas.microsoft.com/office/drawing/2014/main" id="{C027DEF6-454C-82C2-5B16-526061A419FD}"/>
                </a:ext>
              </a:extLst>
            </p:cNvPr>
            <p:cNvSpPr/>
            <p:nvPr/>
          </p:nvSpPr>
          <p:spPr>
            <a:xfrm>
              <a:off x="1233817" y="3180215"/>
              <a:ext cx="1790206" cy="78542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latin typeface="+mn-ea"/>
                </a:rPr>
                <a:t>・ </a:t>
              </a:r>
              <a:r>
                <a:rPr kumimoji="1" lang="en-US" altLang="ja-JP" sz="1600">
                  <a:solidFill>
                    <a:schemeClr val="tx1"/>
                  </a:solidFill>
                  <a:latin typeface="+mn-ea"/>
                </a:rPr>
                <a:t>4 ExaFLOPs</a:t>
              </a:r>
            </a:p>
            <a:p>
              <a:r>
                <a:rPr kumimoji="1" lang="ja-JP" altLang="en-US" sz="1600">
                  <a:solidFill>
                    <a:schemeClr val="tx1"/>
                  </a:solidFill>
                  <a:latin typeface="+mn-ea"/>
                </a:rPr>
                <a:t>・ </a:t>
              </a:r>
              <a:r>
                <a:rPr kumimoji="1" lang="en-US" altLang="ja-JP" sz="1600">
                  <a:solidFill>
                    <a:schemeClr val="tx1"/>
                  </a:solidFill>
                  <a:latin typeface="+mn-ea"/>
                </a:rPr>
                <a:t>CS-2 x 64</a:t>
              </a:r>
            </a:p>
            <a:p>
              <a:r>
                <a:rPr lang="ja-JP" altLang="en-US" sz="1600">
                  <a:solidFill>
                    <a:schemeClr val="tx1"/>
                  </a:solidFill>
                  <a:latin typeface="+mn-ea"/>
                </a:rPr>
                <a:t>・ </a:t>
              </a:r>
              <a:r>
                <a:rPr lang="en-US" altLang="ja-JP" sz="1600">
                  <a:solidFill>
                    <a:schemeClr val="tx1"/>
                  </a:solidFill>
                  <a:latin typeface="+mn-ea"/>
                </a:rPr>
                <a:t>82TB</a:t>
              </a:r>
              <a:r>
                <a:rPr lang="ja-JP" altLang="en-US" sz="1600">
                  <a:solidFill>
                    <a:schemeClr val="tx1"/>
                  </a:solidFill>
                  <a:latin typeface="+mn-ea"/>
                </a:rPr>
                <a:t>のメモリ</a:t>
              </a:r>
              <a:endParaRPr lang="en-US" altLang="ja-JP">
                <a:solidFill>
                  <a:schemeClr val="tx1"/>
                </a:solidFill>
                <a:latin typeface="+mn-ea"/>
              </a:endParaRPr>
            </a:p>
          </p:txBody>
        </p:sp>
        <p:sp>
          <p:nvSpPr>
            <p:cNvPr id="14" name="正方形/長方形 13">
              <a:extLst>
                <a:ext uri="{FF2B5EF4-FFF2-40B4-BE49-F238E27FC236}">
                  <a16:creationId xmlns:a16="http://schemas.microsoft.com/office/drawing/2014/main" id="{E62DEF62-2956-1B7C-6209-B3AE095E755B}"/>
                </a:ext>
              </a:extLst>
            </p:cNvPr>
            <p:cNvSpPr/>
            <p:nvPr/>
          </p:nvSpPr>
          <p:spPr>
            <a:xfrm>
              <a:off x="4645651" y="3180215"/>
              <a:ext cx="1790206" cy="78542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latin typeface="+mn-ea"/>
                </a:rPr>
                <a:t>・ </a:t>
              </a:r>
              <a:r>
                <a:rPr kumimoji="1" lang="en-US" altLang="ja-JP" sz="1600">
                  <a:solidFill>
                    <a:schemeClr val="tx1"/>
                  </a:solidFill>
                  <a:latin typeface="+mn-ea"/>
                </a:rPr>
                <a:t>4 ExaFLOPs</a:t>
              </a:r>
            </a:p>
            <a:p>
              <a:r>
                <a:rPr kumimoji="1" lang="ja-JP" altLang="en-US" sz="1600">
                  <a:solidFill>
                    <a:schemeClr val="tx1"/>
                  </a:solidFill>
                  <a:latin typeface="+mn-ea"/>
                </a:rPr>
                <a:t>・ </a:t>
              </a:r>
              <a:r>
                <a:rPr kumimoji="1" lang="en-US" altLang="ja-JP" sz="1600">
                  <a:solidFill>
                    <a:schemeClr val="tx1"/>
                  </a:solidFill>
                  <a:latin typeface="+mn-ea"/>
                </a:rPr>
                <a:t>CS-2 x 64</a:t>
              </a:r>
            </a:p>
            <a:p>
              <a:r>
                <a:rPr lang="ja-JP" altLang="en-US" sz="1600">
                  <a:solidFill>
                    <a:schemeClr val="tx1"/>
                  </a:solidFill>
                  <a:latin typeface="+mn-ea"/>
                </a:rPr>
                <a:t>・ </a:t>
              </a:r>
              <a:r>
                <a:rPr lang="en-US" altLang="ja-JP" sz="1600">
                  <a:solidFill>
                    <a:schemeClr val="tx1"/>
                  </a:solidFill>
                  <a:latin typeface="+mn-ea"/>
                </a:rPr>
                <a:t>82TB</a:t>
              </a:r>
              <a:r>
                <a:rPr lang="ja-JP" altLang="en-US" sz="1600">
                  <a:solidFill>
                    <a:schemeClr val="tx1"/>
                  </a:solidFill>
                  <a:latin typeface="+mn-ea"/>
                </a:rPr>
                <a:t>のメモリ</a:t>
              </a:r>
              <a:endParaRPr lang="en-US" altLang="ja-JP">
                <a:solidFill>
                  <a:schemeClr val="tx1"/>
                </a:solidFill>
                <a:latin typeface="+mn-ea"/>
              </a:endParaRPr>
            </a:p>
          </p:txBody>
        </p:sp>
        <p:sp>
          <p:nvSpPr>
            <p:cNvPr id="15" name="正方形/長方形 14">
              <a:extLst>
                <a:ext uri="{FF2B5EF4-FFF2-40B4-BE49-F238E27FC236}">
                  <a16:creationId xmlns:a16="http://schemas.microsoft.com/office/drawing/2014/main" id="{4A160EDC-D51B-3858-5D14-E1F6F62FD50C}"/>
                </a:ext>
              </a:extLst>
            </p:cNvPr>
            <p:cNvSpPr/>
            <p:nvPr/>
          </p:nvSpPr>
          <p:spPr>
            <a:xfrm>
              <a:off x="8062295" y="3180215"/>
              <a:ext cx="1790206" cy="78542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mn-ea"/>
                </a:rPr>
                <a:t>・ </a:t>
              </a:r>
              <a:r>
                <a:rPr lang="en-US" altLang="ja-JP" sz="1600">
                  <a:solidFill>
                    <a:schemeClr val="tx1"/>
                  </a:solidFill>
                  <a:latin typeface="+mn-ea"/>
                </a:rPr>
                <a:t>8</a:t>
              </a:r>
              <a:r>
                <a:rPr kumimoji="1" lang="en-US" altLang="ja-JP" sz="1600">
                  <a:solidFill>
                    <a:schemeClr val="tx1"/>
                  </a:solidFill>
                  <a:latin typeface="+mn-ea"/>
                </a:rPr>
                <a:t> ExaFLOPs</a:t>
              </a:r>
            </a:p>
            <a:p>
              <a:r>
                <a:rPr kumimoji="1" lang="ja-JP" altLang="en-US" sz="1600">
                  <a:solidFill>
                    <a:schemeClr val="tx1"/>
                  </a:solidFill>
                  <a:latin typeface="+mn-ea"/>
                </a:rPr>
                <a:t>・ </a:t>
              </a:r>
              <a:r>
                <a:rPr kumimoji="1" lang="en-US" altLang="ja-JP" sz="1600" b="1" u="sng">
                  <a:solidFill>
                    <a:schemeClr val="tx1"/>
                  </a:solidFill>
                  <a:latin typeface="+mn-ea"/>
                </a:rPr>
                <a:t>CS-3</a:t>
              </a:r>
              <a:r>
                <a:rPr kumimoji="1" lang="en-US" altLang="ja-JP" sz="1600">
                  <a:solidFill>
                    <a:schemeClr val="tx1"/>
                  </a:solidFill>
                  <a:latin typeface="+mn-ea"/>
                </a:rPr>
                <a:t> x 64</a:t>
              </a:r>
            </a:p>
            <a:p>
              <a:r>
                <a:rPr lang="ja-JP" altLang="en-US" sz="1600">
                  <a:solidFill>
                    <a:schemeClr val="tx1"/>
                  </a:solidFill>
                  <a:latin typeface="+mn-ea"/>
                </a:rPr>
                <a:t>・ </a:t>
              </a:r>
              <a:r>
                <a:rPr lang="en-US" altLang="ja-JP" sz="1600">
                  <a:solidFill>
                    <a:schemeClr val="tx1"/>
                  </a:solidFill>
                  <a:latin typeface="+mn-ea"/>
                </a:rPr>
                <a:t>164TB</a:t>
              </a:r>
              <a:r>
                <a:rPr lang="ja-JP" altLang="en-US" sz="1600">
                  <a:solidFill>
                    <a:schemeClr val="tx1"/>
                  </a:solidFill>
                  <a:latin typeface="+mn-ea"/>
                </a:rPr>
                <a:t>のメモリ</a:t>
              </a:r>
              <a:endParaRPr lang="en-US" altLang="ja-JP" sz="1600">
                <a:solidFill>
                  <a:schemeClr val="tx1"/>
                </a:solidFill>
                <a:latin typeface="+mn-ea"/>
              </a:endParaRPr>
            </a:p>
          </p:txBody>
        </p:sp>
      </p:grpSp>
      <p:sp>
        <p:nvSpPr>
          <p:cNvPr id="8" name="テキスト ボックス 7">
            <a:extLst>
              <a:ext uri="{FF2B5EF4-FFF2-40B4-BE49-F238E27FC236}">
                <a16:creationId xmlns:a16="http://schemas.microsoft.com/office/drawing/2014/main" id="{543B6745-5105-20E0-050B-6E22B8DA080B}"/>
              </a:ext>
            </a:extLst>
          </p:cNvPr>
          <p:cNvSpPr txBox="1"/>
          <p:nvPr/>
        </p:nvSpPr>
        <p:spPr>
          <a:xfrm>
            <a:off x="6325300" y="4233264"/>
            <a:ext cx="5688240" cy="369332"/>
          </a:xfrm>
          <a:prstGeom prst="rect">
            <a:avLst/>
          </a:prstGeom>
          <a:noFill/>
        </p:spPr>
        <p:txBody>
          <a:bodyPr wrap="square">
            <a:spAutoFit/>
          </a:bodyPr>
          <a:lstStyle/>
          <a:p>
            <a:r>
              <a:rPr lang="en-US" altLang="ja-JP" b="1" u="sng">
                <a:latin typeface="+mn-ea"/>
              </a:rPr>
              <a:t>CS-3</a:t>
            </a:r>
            <a:r>
              <a:rPr lang="ja-JP" altLang="en-US" b="1" u="sng">
                <a:latin typeface="+mn-ea"/>
              </a:rPr>
              <a:t>の台数を増やしてもパフォーマンスはほぼ線形にアップ</a:t>
            </a:r>
            <a:endParaRPr lang="en-US" altLang="ja-JP" b="1" u="sng">
              <a:latin typeface="+mn-ea"/>
            </a:endParaRPr>
          </a:p>
        </p:txBody>
      </p:sp>
    </p:spTree>
    <p:extLst>
      <p:ext uri="{BB962C8B-B14F-4D97-AF65-F5344CB8AC3E}">
        <p14:creationId xmlns:p14="http://schemas.microsoft.com/office/powerpoint/2010/main" val="43496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24"/>
        <p:cNvGrpSpPr/>
        <p:nvPr/>
      </p:nvGrpSpPr>
      <p:grpSpPr>
        <a:xfrm>
          <a:off x="0" y="0"/>
          <a:ext cx="0" cy="0"/>
          <a:chOff x="0" y="0"/>
          <a:chExt cx="0" cy="0"/>
        </a:xfrm>
      </p:grpSpPr>
      <p:sp>
        <p:nvSpPr>
          <p:cNvPr id="4" name="Title 4">
            <a:extLst>
              <a:ext uri="{FF2B5EF4-FFF2-40B4-BE49-F238E27FC236}">
                <a16:creationId xmlns:a16="http://schemas.microsoft.com/office/drawing/2014/main" id="{287B3593-4615-1580-F407-8F8FFED68BDD}"/>
              </a:ext>
            </a:extLst>
          </p:cNvPr>
          <p:cNvSpPr>
            <a:spLocks noGrp="1"/>
          </p:cNvSpPr>
          <p:nvPr>
            <p:ph type="title"/>
          </p:nvPr>
        </p:nvSpPr>
        <p:spPr/>
        <p:txBody>
          <a:bodyPr/>
          <a:lstStyle/>
          <a:p>
            <a:r>
              <a:rPr lang="en-US" altLang="ja-JP"/>
              <a:t>Cerebras CS-3</a:t>
            </a:r>
            <a:r>
              <a:rPr lang="ja-JP" altLang="en-US"/>
              <a:t>での解決法</a:t>
            </a:r>
            <a:endParaRPr lang="en-US"/>
          </a:p>
        </p:txBody>
      </p:sp>
      <p:sp>
        <p:nvSpPr>
          <p:cNvPr id="34862" name="コンテンツ プレースホルダー 34861">
            <a:extLst>
              <a:ext uri="{FF2B5EF4-FFF2-40B4-BE49-F238E27FC236}">
                <a16:creationId xmlns:a16="http://schemas.microsoft.com/office/drawing/2014/main" id="{DBB23AA3-8861-DA5A-951A-800D286026E1}"/>
              </a:ext>
            </a:extLst>
          </p:cNvPr>
          <p:cNvSpPr>
            <a:spLocks noGrp="1"/>
          </p:cNvSpPr>
          <p:nvPr>
            <p:ph idx="1"/>
          </p:nvPr>
        </p:nvSpPr>
        <p:spPr/>
        <p:txBody>
          <a:bodyPr/>
          <a:lstStyle/>
          <a:p>
            <a:r>
              <a:rPr lang="ja-JP" altLang="en-US"/>
              <a:t>ご紹介した</a:t>
            </a:r>
            <a:r>
              <a:rPr lang="en-US" altLang="ja-JP"/>
              <a:t>Cerebras</a:t>
            </a:r>
            <a:r>
              <a:rPr lang="ja-JP" altLang="en-US"/>
              <a:t>のハードウェアとソフトウェアを利用した解決方法を説明させていただきます</a:t>
            </a:r>
          </a:p>
        </p:txBody>
      </p:sp>
      <p:grpSp>
        <p:nvGrpSpPr>
          <p:cNvPr id="8" name="グループ化 7">
            <a:extLst>
              <a:ext uri="{FF2B5EF4-FFF2-40B4-BE49-F238E27FC236}">
                <a16:creationId xmlns:a16="http://schemas.microsoft.com/office/drawing/2014/main" id="{9850FAD2-2BB9-F4D6-3F37-B4C5E3CF501D}"/>
              </a:ext>
            </a:extLst>
          </p:cNvPr>
          <p:cNvGrpSpPr/>
          <p:nvPr/>
        </p:nvGrpSpPr>
        <p:grpSpPr>
          <a:xfrm>
            <a:off x="6501894" y="2184430"/>
            <a:ext cx="1548458" cy="4364435"/>
            <a:chOff x="3375632" y="1160327"/>
            <a:chExt cx="1960967" cy="6048462"/>
          </a:xfrm>
        </p:grpSpPr>
        <p:pic>
          <p:nvPicPr>
            <p:cNvPr id="9" name="Picture 8" descr="HPE Apollo 2000 Gen10 Plus System | ServerComputeWorks.com.au">
              <a:extLst>
                <a:ext uri="{FF2B5EF4-FFF2-40B4-BE49-F238E27FC236}">
                  <a16:creationId xmlns:a16="http://schemas.microsoft.com/office/drawing/2014/main" id="{3463E0B6-6D0C-5521-22B4-F5B8ACBB8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59" y="4211173"/>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White Papers - Cerebras">
              <a:extLst>
                <a:ext uri="{FF2B5EF4-FFF2-40B4-BE49-F238E27FC236}">
                  <a16:creationId xmlns:a16="http://schemas.microsoft.com/office/drawing/2014/main" id="{BA6C9C78-5614-7E23-C8F2-9636FA0AE9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211" y="4638424"/>
              <a:ext cx="1815867" cy="23500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029F74F-65D7-FFD4-BEDC-9F176982B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5632" y="1160327"/>
              <a:ext cx="1960967" cy="604846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HPE Apollo 2000 Gen10 Plus System | ServerComputeWorks.com.au">
              <a:extLst>
                <a:ext uri="{FF2B5EF4-FFF2-40B4-BE49-F238E27FC236}">
                  <a16:creationId xmlns:a16="http://schemas.microsoft.com/office/drawing/2014/main" id="{A539AEA1-D1A8-CAD9-34AA-F4F9294271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59" y="3980918"/>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PE Apollo 2000 Gen10 Plus System | ServerComputeWorks.com.au">
              <a:extLst>
                <a:ext uri="{FF2B5EF4-FFF2-40B4-BE49-F238E27FC236}">
                  <a16:creationId xmlns:a16="http://schemas.microsoft.com/office/drawing/2014/main" id="{B1E1D59B-CC0B-078C-7669-9798613D0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59" y="3721543"/>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PE Apollo 2000 Gen10 Plus System | ServerComputeWorks.com.au">
              <a:extLst>
                <a:ext uri="{FF2B5EF4-FFF2-40B4-BE49-F238E27FC236}">
                  <a16:creationId xmlns:a16="http://schemas.microsoft.com/office/drawing/2014/main" id="{33090697-5358-7F86-34F4-F7DC54562C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191" y="3442162"/>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ource HPE ProLiant DL325 Gen10 Plus 7262 1P 16GB-R 4LFF 500W RPSサーバー on  m.alibaba.com">
              <a:extLst>
                <a:ext uri="{FF2B5EF4-FFF2-40B4-BE49-F238E27FC236}">
                  <a16:creationId xmlns:a16="http://schemas.microsoft.com/office/drawing/2014/main" id="{1AE667CB-7093-4167-2BCB-3FD9C4E01C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483932"/>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PE Apollo 2000 Gen10 Plus System | ServerComputeWorks.com.au">
              <a:extLst>
                <a:ext uri="{FF2B5EF4-FFF2-40B4-BE49-F238E27FC236}">
                  <a16:creationId xmlns:a16="http://schemas.microsoft.com/office/drawing/2014/main" id="{9F0F682A-5153-CFF4-546A-8BCDEF3050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191" y="3175954"/>
              <a:ext cx="1438114" cy="4630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xploring the Arista 7010T - An Overview">
              <a:extLst>
                <a:ext uri="{FF2B5EF4-FFF2-40B4-BE49-F238E27FC236}">
                  <a16:creationId xmlns:a16="http://schemas.microsoft.com/office/drawing/2014/main" id="{2B61485D-D8EB-13B8-3968-88D5F044D3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5256" y="1274574"/>
              <a:ext cx="1401721" cy="1364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Source HPE ProLiant DL325 Gen10 Plus 7262 1P 16GB-R 4LFF 500W RPSサーバー on  m.alibaba.com">
              <a:extLst>
                <a:ext uri="{FF2B5EF4-FFF2-40B4-BE49-F238E27FC236}">
                  <a16:creationId xmlns:a16="http://schemas.microsoft.com/office/drawing/2014/main" id="{B469A104-F58A-7E0F-E20F-9A2C0695C0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345064"/>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Source HPE ProLiant DL325 Gen10 Plus 7262 1P 16GB-R 4LFF 500W RPSサーバー on  m.alibaba.com">
              <a:extLst>
                <a:ext uri="{FF2B5EF4-FFF2-40B4-BE49-F238E27FC236}">
                  <a16:creationId xmlns:a16="http://schemas.microsoft.com/office/drawing/2014/main" id="{B948825D-6301-272B-0B71-3093FFF81D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210785"/>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Source HPE ProLiant DL325 Gen10 Plus 7262 1P 16GB-R 4LFF 500W RPSサーバー on  m.alibaba.com">
              <a:extLst>
                <a:ext uri="{FF2B5EF4-FFF2-40B4-BE49-F238E27FC236}">
                  <a16:creationId xmlns:a16="http://schemas.microsoft.com/office/drawing/2014/main" id="{6722033A-58B3-E71C-1DB8-D190AA1A63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2084895"/>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Source HPE ProLiant DL325 Gen10 Plus 7262 1P 16GB-R 4LFF 500W RPSサーバー on  m.alibaba.com">
              <a:extLst>
                <a:ext uri="{FF2B5EF4-FFF2-40B4-BE49-F238E27FC236}">
                  <a16:creationId xmlns:a16="http://schemas.microsoft.com/office/drawing/2014/main" id="{A6A60F55-38EB-309C-3FE2-B70ADDC58B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950616"/>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Source HPE ProLiant DL325 Gen10 Plus 7262 1P 16GB-R 4LFF 500W RPSサーバー on  m.alibaba.com">
              <a:extLst>
                <a:ext uri="{FF2B5EF4-FFF2-40B4-BE49-F238E27FC236}">
                  <a16:creationId xmlns:a16="http://schemas.microsoft.com/office/drawing/2014/main" id="{4B97F4CE-37B7-F2CD-48C9-CF8F6C922A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816253"/>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Source HPE ProLiant DL325 Gen10 Plus 7262 1P 16GB-R 4LFF 500W RPSサーバー on  m.alibaba.com">
              <a:extLst>
                <a:ext uri="{FF2B5EF4-FFF2-40B4-BE49-F238E27FC236}">
                  <a16:creationId xmlns:a16="http://schemas.microsoft.com/office/drawing/2014/main" id="{3E3F09D2-E059-5A90-CB1C-65ED77D674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681891"/>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Source HPE ProLiant DL325 Gen10 Plus 7262 1P 16GB-R 4LFF 500W RPSサーバー on  m.alibaba.com">
              <a:extLst>
                <a:ext uri="{FF2B5EF4-FFF2-40B4-BE49-F238E27FC236}">
                  <a16:creationId xmlns:a16="http://schemas.microsoft.com/office/drawing/2014/main" id="{8166D99C-9A57-A0ED-C12D-A26AEC242B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547529"/>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Source HPE ProLiant DL325 Gen10 Plus 7262 1P 16GB-R 4LFF 500W RPSサーバー on  m.alibaba.com">
              <a:extLst>
                <a:ext uri="{FF2B5EF4-FFF2-40B4-BE49-F238E27FC236}">
                  <a16:creationId xmlns:a16="http://schemas.microsoft.com/office/drawing/2014/main" id="{AAA0BB6A-BF75-E8EE-7EF2-0AD2BE22C0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256" y="1413166"/>
              <a:ext cx="1401721" cy="277568"/>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2A6C93C5-52DE-69EE-2053-83D8A0326BDC}"/>
                </a:ext>
              </a:extLst>
            </p:cNvPr>
            <p:cNvPicPr>
              <a:picLocks noChangeAspect="1"/>
            </p:cNvPicPr>
            <p:nvPr/>
          </p:nvPicPr>
          <p:blipFill>
            <a:blip r:embed="rId8"/>
            <a:stretch>
              <a:fillRect/>
            </a:stretch>
          </p:blipFill>
          <p:spPr>
            <a:xfrm>
              <a:off x="3655256" y="1416248"/>
              <a:ext cx="1401721" cy="135620"/>
            </a:xfrm>
            <a:prstGeom prst="rect">
              <a:avLst/>
            </a:prstGeom>
          </p:spPr>
        </p:pic>
        <p:pic>
          <p:nvPicPr>
            <p:cNvPr id="27" name="Picture 10" descr="7260X3 Series 10/25/40/50/100G Data Center Switches - Data Sheet">
              <a:extLst>
                <a:ext uri="{FF2B5EF4-FFF2-40B4-BE49-F238E27FC236}">
                  <a16:creationId xmlns:a16="http://schemas.microsoft.com/office/drawing/2014/main" id="{8B55E78E-5EBF-E4CA-3735-743041B19B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6451" y="2770661"/>
              <a:ext cx="1396109" cy="275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7260X3 Series 10/25/40/50/100G Data Center Switches - Data Sheet">
              <a:extLst>
                <a:ext uri="{FF2B5EF4-FFF2-40B4-BE49-F238E27FC236}">
                  <a16:creationId xmlns:a16="http://schemas.microsoft.com/office/drawing/2014/main" id="{DFBC212B-FBD2-65B1-B8C4-73A51E93893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6451" y="3055027"/>
              <a:ext cx="1396109" cy="27590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10" descr="Cerebras Systems（セレブラスシステムズ） の国内代理店| 東京エレクトロン デバイス株式会社">
            <a:extLst>
              <a:ext uri="{FF2B5EF4-FFF2-40B4-BE49-F238E27FC236}">
                <a16:creationId xmlns:a16="http://schemas.microsoft.com/office/drawing/2014/main" id="{EB173DD9-9C87-96F4-571E-8510605A90C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79235" y="3241170"/>
            <a:ext cx="3292457" cy="1452977"/>
          </a:xfrm>
          <a:prstGeom prst="rect">
            <a:avLst/>
          </a:prstGeom>
          <a:solidFill>
            <a:schemeClr val="bg1"/>
          </a:solidFill>
        </p:spPr>
      </p:pic>
    </p:spTree>
    <p:extLst>
      <p:ext uri="{BB962C8B-B14F-4D97-AF65-F5344CB8AC3E}">
        <p14:creationId xmlns:p14="http://schemas.microsoft.com/office/powerpoint/2010/main" val="88354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24"/>
        <p:cNvGrpSpPr/>
        <p:nvPr/>
      </p:nvGrpSpPr>
      <p:grpSpPr>
        <a:xfrm>
          <a:off x="0" y="0"/>
          <a:ext cx="0" cy="0"/>
          <a:chOff x="0" y="0"/>
          <a:chExt cx="0" cy="0"/>
        </a:xfrm>
      </p:grpSpPr>
      <p:pic>
        <p:nvPicPr>
          <p:cNvPr id="39727" name="図 39726">
            <a:extLst>
              <a:ext uri="{FF2B5EF4-FFF2-40B4-BE49-F238E27FC236}">
                <a16:creationId xmlns:a16="http://schemas.microsoft.com/office/drawing/2014/main" id="{D5ABFB7D-0B0C-69A9-2A5D-A9FB20A4E001}"/>
              </a:ext>
            </a:extLst>
          </p:cNvPr>
          <p:cNvPicPr>
            <a:picLocks noChangeAspect="1"/>
          </p:cNvPicPr>
          <p:nvPr/>
        </p:nvPicPr>
        <p:blipFill>
          <a:blip r:embed="rId3"/>
          <a:stretch>
            <a:fillRect/>
          </a:stretch>
        </p:blipFill>
        <p:spPr>
          <a:xfrm>
            <a:off x="2133257" y="1930073"/>
            <a:ext cx="7925487" cy="3974937"/>
          </a:xfrm>
          <a:prstGeom prst="rect">
            <a:avLst/>
          </a:prstGeom>
        </p:spPr>
      </p:pic>
      <p:sp>
        <p:nvSpPr>
          <p:cNvPr id="3" name="Multiply 2">
            <a:extLst>
              <a:ext uri="{FF2B5EF4-FFF2-40B4-BE49-F238E27FC236}">
                <a16:creationId xmlns:a16="http://schemas.microsoft.com/office/drawing/2014/main" id="{CF8A58A0-3C99-0D01-B9AE-8B680449F374}"/>
              </a:ext>
            </a:extLst>
          </p:cNvPr>
          <p:cNvSpPr/>
          <p:nvPr/>
        </p:nvSpPr>
        <p:spPr>
          <a:xfrm>
            <a:off x="696000" y="1703619"/>
            <a:ext cx="10800000" cy="5040000"/>
          </a:xfrm>
          <a:prstGeom prst="mathMultiply">
            <a:avLst>
              <a:gd name="adj1" fmla="val 1812"/>
            </a:avLst>
          </a:prstGeom>
          <a:solidFill>
            <a:srgbClr val="D609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287B3593-4615-1580-F407-8F8FFED68BDD}"/>
              </a:ext>
            </a:extLst>
          </p:cNvPr>
          <p:cNvSpPr>
            <a:spLocks noGrp="1"/>
          </p:cNvSpPr>
          <p:nvPr>
            <p:ph type="title"/>
          </p:nvPr>
        </p:nvSpPr>
        <p:spPr/>
        <p:txBody>
          <a:bodyPr/>
          <a:lstStyle/>
          <a:p>
            <a:r>
              <a:rPr lang="en-US" altLang="ja-JP"/>
              <a:t>Cerebras CS-3</a:t>
            </a:r>
            <a:r>
              <a:rPr lang="ja-JP" altLang="en-US"/>
              <a:t>での解決法</a:t>
            </a:r>
            <a:endParaRPr lang="en-US"/>
          </a:p>
        </p:txBody>
      </p:sp>
      <p:sp>
        <p:nvSpPr>
          <p:cNvPr id="34862" name="コンテンツ プレースホルダー 34861">
            <a:extLst>
              <a:ext uri="{FF2B5EF4-FFF2-40B4-BE49-F238E27FC236}">
                <a16:creationId xmlns:a16="http://schemas.microsoft.com/office/drawing/2014/main" id="{DBB23AA3-8861-DA5A-951A-800D286026E1}"/>
              </a:ext>
            </a:extLst>
          </p:cNvPr>
          <p:cNvSpPr>
            <a:spLocks noGrp="1"/>
          </p:cNvSpPr>
          <p:nvPr>
            <p:ph idx="1"/>
          </p:nvPr>
        </p:nvSpPr>
        <p:spPr/>
        <p:txBody>
          <a:bodyPr/>
          <a:lstStyle/>
          <a:p>
            <a:r>
              <a:rPr lang="en-US" altLang="ja-JP"/>
              <a:t>Cerebras CS-3</a:t>
            </a:r>
            <a:r>
              <a:rPr lang="ja-JP" altLang="en-US"/>
              <a:t>では、モデルを断片化する必要がありません！</a:t>
            </a:r>
          </a:p>
        </p:txBody>
      </p:sp>
      <p:sp>
        <p:nvSpPr>
          <p:cNvPr id="34865" name="コンテンツ プレースホルダー 34861">
            <a:extLst>
              <a:ext uri="{FF2B5EF4-FFF2-40B4-BE49-F238E27FC236}">
                <a16:creationId xmlns:a16="http://schemas.microsoft.com/office/drawing/2014/main" id="{7FB3E8CD-8A44-8D48-AB52-7A2CEFCC9251}"/>
              </a:ext>
            </a:extLst>
          </p:cNvPr>
          <p:cNvSpPr txBox="1">
            <a:spLocks/>
          </p:cNvSpPr>
          <p:nvPr/>
        </p:nvSpPr>
        <p:spPr>
          <a:xfrm>
            <a:off x="5221983" y="5905010"/>
            <a:ext cx="2735466" cy="564086"/>
          </a:xfrm>
          <a:prstGeom prst="rect">
            <a:avLst/>
          </a:prstGeom>
        </p:spPr>
        <p:txBody>
          <a:bodyPr vert="horz" lIns="91440" tIns="45720" rIns="91440" bIns="45720" rtlCol="0">
            <a:noAutofit/>
          </a:bodyPr>
          <a:lstStyle>
            <a:lvl1pPr marL="3524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600" b="0" i="0" kern="1200">
                <a:solidFill>
                  <a:schemeClr val="tx2"/>
                </a:solidFill>
                <a:latin typeface="Arial" panose="020B0604020202020204" pitchFamily="34" charset="0"/>
                <a:ea typeface="+mn-ea"/>
                <a:cs typeface="Arial" panose="020B0604020202020204" pitchFamily="34" charset="0"/>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400" b="0" i="0" kern="1200">
                <a:solidFill>
                  <a:schemeClr val="tx2"/>
                </a:solidFill>
                <a:latin typeface="Arial" panose="020B0604020202020204" pitchFamily="34" charset="0"/>
                <a:ea typeface="+mn-ea"/>
                <a:cs typeface="Arial" panose="020B0604020202020204" pitchFamily="34" charset="0"/>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6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3600">
                <a:solidFill>
                  <a:schemeClr val="tx1"/>
                </a:solidFill>
                <a:latin typeface="+mn-ea"/>
              </a:rPr>
              <a:t>なぜ</a:t>
            </a:r>
            <a:r>
              <a:rPr lang="ja-JP" altLang="en-US" sz="3600" b="1">
                <a:solidFill>
                  <a:schemeClr val="tx1"/>
                </a:solidFill>
                <a:latin typeface="+mn-ea"/>
              </a:rPr>
              <a:t>？</a:t>
            </a:r>
          </a:p>
        </p:txBody>
      </p:sp>
    </p:spTree>
    <p:extLst>
      <p:ext uri="{BB962C8B-B14F-4D97-AF65-F5344CB8AC3E}">
        <p14:creationId xmlns:p14="http://schemas.microsoft.com/office/powerpoint/2010/main" val="329464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38"/>
        <p:cNvGrpSpPr/>
        <p:nvPr/>
      </p:nvGrpSpPr>
      <p:grpSpPr>
        <a:xfrm>
          <a:off x="0" y="0"/>
          <a:ext cx="0" cy="0"/>
          <a:chOff x="0" y="0"/>
          <a:chExt cx="0" cy="0"/>
        </a:xfrm>
      </p:grpSpPr>
      <p:sp>
        <p:nvSpPr>
          <p:cNvPr id="6" name="Google Shape;35198;g2c37acae10e_0_4932">
            <a:extLst>
              <a:ext uri="{FF2B5EF4-FFF2-40B4-BE49-F238E27FC236}">
                <a16:creationId xmlns:a16="http://schemas.microsoft.com/office/drawing/2014/main" id="{FD092AB7-E036-5F50-38E5-E9A7757924D3}"/>
              </a:ext>
            </a:extLst>
          </p:cNvPr>
          <p:cNvSpPr txBox="1"/>
          <p:nvPr/>
        </p:nvSpPr>
        <p:spPr>
          <a:xfrm>
            <a:off x="636751" y="6166208"/>
            <a:ext cx="11238116" cy="451393"/>
          </a:xfrm>
          <a:prstGeom prst="rect">
            <a:avLst/>
          </a:prstGeom>
          <a:noFill/>
          <a:ln>
            <a:noFill/>
          </a:ln>
        </p:spPr>
        <p:txBody>
          <a:bodyPr spcFirstLastPara="1" wrap="square" lIns="91425" tIns="45700" rIns="91425" bIns="45700" anchor="t" anchorCtr="0">
            <a:noAutofit/>
          </a:bodyPr>
          <a:lstStyle/>
          <a:p>
            <a:pPr>
              <a:lnSpc>
                <a:spcPct val="90000"/>
              </a:lnSpc>
            </a:pPr>
            <a:r>
              <a:rPr lang="ja-JP" altLang="en-US" sz="2400" b="1">
                <a:latin typeface="+mn-ea"/>
                <a:cs typeface="Space Grotesk" pitchFamily="2" charset="77"/>
              </a:rPr>
              <a:t>即ち、どんなに巨大な</a:t>
            </a:r>
            <a:r>
              <a:rPr lang="en-US" altLang="ja-JP" sz="2400" b="1">
                <a:latin typeface="+mn-ea"/>
                <a:cs typeface="Space Grotesk" pitchFamily="2" charset="77"/>
              </a:rPr>
              <a:t>LLM</a:t>
            </a:r>
            <a:r>
              <a:rPr lang="ja-JP" altLang="en-US" sz="2400" b="1">
                <a:latin typeface="+mn-ea"/>
                <a:cs typeface="Space Grotesk" pitchFamily="2" charset="77"/>
              </a:rPr>
              <a:t>でも</a:t>
            </a:r>
            <a:r>
              <a:rPr lang="ja-JP" altLang="en-US" sz="2400" b="1">
                <a:solidFill>
                  <a:schemeClr val="accent6"/>
                </a:solidFill>
                <a:latin typeface="+mn-ea"/>
                <a:cs typeface="Space Grotesk" pitchFamily="2" charset="77"/>
              </a:rPr>
              <a:t>モデルパラレルによる分散処理を考えてなくも良い</a:t>
            </a:r>
            <a:r>
              <a:rPr lang="ja-JP" altLang="en-US" sz="2400" b="1">
                <a:latin typeface="+mn-ea"/>
                <a:cs typeface="Space Grotesk" pitchFamily="2" charset="77"/>
              </a:rPr>
              <a:t>のです！</a:t>
            </a:r>
            <a:endParaRPr lang="en-US" altLang="ja-JP" sz="2400" b="1">
              <a:latin typeface="+mn-ea"/>
              <a:cs typeface="Space Grotesk" pitchFamily="2" charset="77"/>
            </a:endParaRPr>
          </a:p>
        </p:txBody>
      </p:sp>
      <p:sp>
        <p:nvSpPr>
          <p:cNvPr id="8" name="タイトル 7">
            <a:extLst>
              <a:ext uri="{FF2B5EF4-FFF2-40B4-BE49-F238E27FC236}">
                <a16:creationId xmlns:a16="http://schemas.microsoft.com/office/drawing/2014/main" id="{87D4DB43-6961-CB00-4BE1-50B5F292D892}"/>
              </a:ext>
            </a:extLst>
          </p:cNvPr>
          <p:cNvSpPr>
            <a:spLocks noGrp="1"/>
          </p:cNvSpPr>
          <p:nvPr>
            <p:ph type="title"/>
          </p:nvPr>
        </p:nvSpPr>
        <p:spPr/>
        <p:txBody>
          <a:bodyPr/>
          <a:lstStyle/>
          <a:p>
            <a:r>
              <a:rPr lang="en-US" altLang="ja-JP"/>
              <a:t>Cerebras CS-3</a:t>
            </a:r>
            <a:r>
              <a:rPr lang="ja-JP" altLang="en-US"/>
              <a:t>での解決法</a:t>
            </a:r>
          </a:p>
        </p:txBody>
      </p:sp>
      <p:sp>
        <p:nvSpPr>
          <p:cNvPr id="10" name="コンテンツ プレースホルダー 9">
            <a:extLst>
              <a:ext uri="{FF2B5EF4-FFF2-40B4-BE49-F238E27FC236}">
                <a16:creationId xmlns:a16="http://schemas.microsoft.com/office/drawing/2014/main" id="{0B68D610-22EA-BD3F-3718-295C199BF16B}"/>
              </a:ext>
            </a:extLst>
          </p:cNvPr>
          <p:cNvSpPr>
            <a:spLocks noGrp="1"/>
          </p:cNvSpPr>
          <p:nvPr>
            <p:ph idx="1"/>
          </p:nvPr>
        </p:nvSpPr>
        <p:spPr/>
        <p:txBody>
          <a:bodyPr/>
          <a:lstStyle/>
          <a:p>
            <a:r>
              <a:rPr lang="en-US" altLang="ja-JP"/>
              <a:t>CS-3</a:t>
            </a:r>
            <a:r>
              <a:rPr lang="ja-JP" altLang="en-US"/>
              <a:t>　</a:t>
            </a:r>
            <a:r>
              <a:rPr lang="en-US" altLang="ja-JP"/>
              <a:t>1</a:t>
            </a:r>
            <a:r>
              <a:rPr lang="ja-JP" altLang="en-US"/>
              <a:t>台で、巨大モデルを処理できるからです！</a:t>
            </a:r>
            <a:endParaRPr lang="en-US" altLang="ja-JP"/>
          </a:p>
          <a:p>
            <a:r>
              <a:rPr lang="ja-JP" altLang="en-US"/>
              <a:t>大容量の</a:t>
            </a:r>
            <a:r>
              <a:rPr lang="en-US" altLang="ja-JP"/>
              <a:t>Memory-X(</a:t>
            </a:r>
            <a:r>
              <a:rPr lang="ja-JP" altLang="en-US"/>
              <a:t>最大</a:t>
            </a:r>
            <a:r>
              <a:rPr lang="en-US" altLang="ja-JP"/>
              <a:t>1,200 TB</a:t>
            </a:r>
            <a:r>
              <a:rPr lang="ja-JP" altLang="en-US"/>
              <a:t>メモリ</a:t>
            </a:r>
            <a:r>
              <a:rPr lang="en-US" altLang="ja-JP"/>
              <a:t>)</a:t>
            </a:r>
            <a:r>
              <a:rPr lang="ja-JP" altLang="en-US"/>
              <a:t>により、最大</a:t>
            </a:r>
            <a:r>
              <a:rPr lang="en-US" altLang="ja-JP"/>
              <a:t>24</a:t>
            </a:r>
            <a:r>
              <a:rPr lang="ja-JP" altLang="en-US"/>
              <a:t>兆パラメータ</a:t>
            </a:r>
            <a:r>
              <a:rPr lang="en-US" altLang="ja-JP"/>
              <a:t>(24,000B)</a:t>
            </a:r>
            <a:r>
              <a:rPr lang="ja-JP" altLang="en-US"/>
              <a:t>のモデルまで、</a:t>
            </a:r>
            <a:r>
              <a:rPr lang="en-US" altLang="ja-JP"/>
              <a:t>1</a:t>
            </a:r>
            <a:r>
              <a:rPr lang="ja-JP" altLang="en-US"/>
              <a:t>台の</a:t>
            </a:r>
            <a:r>
              <a:rPr lang="en-US" altLang="ja-JP"/>
              <a:t>Cerebras CS-3</a:t>
            </a:r>
            <a:r>
              <a:rPr lang="ja-JP" altLang="en-US"/>
              <a:t>で学習が可能</a:t>
            </a:r>
            <a:endParaRPr lang="en-US" altLang="ja-JP"/>
          </a:p>
        </p:txBody>
      </p:sp>
      <p:grpSp>
        <p:nvGrpSpPr>
          <p:cNvPr id="4" name="グループ化 3">
            <a:extLst>
              <a:ext uri="{FF2B5EF4-FFF2-40B4-BE49-F238E27FC236}">
                <a16:creationId xmlns:a16="http://schemas.microsoft.com/office/drawing/2014/main" id="{8DA16AB4-0C6A-75B9-52BF-C30F36AF9E97}"/>
              </a:ext>
            </a:extLst>
          </p:cNvPr>
          <p:cNvGrpSpPr/>
          <p:nvPr/>
        </p:nvGrpSpPr>
        <p:grpSpPr>
          <a:xfrm>
            <a:off x="2134519" y="2531207"/>
            <a:ext cx="7235558" cy="3566297"/>
            <a:chOff x="2134519" y="2199807"/>
            <a:chExt cx="7235558" cy="3566297"/>
          </a:xfrm>
        </p:grpSpPr>
        <p:sp>
          <p:nvSpPr>
            <p:cNvPr id="34940" name="Google Shape;34940;g2c37acae10e_0_4932"/>
            <p:cNvSpPr/>
            <p:nvPr/>
          </p:nvSpPr>
          <p:spPr>
            <a:xfrm>
              <a:off x="2134519" y="2623169"/>
              <a:ext cx="452179" cy="195633"/>
            </a:xfrm>
            <a:custGeom>
              <a:avLst/>
              <a:gdLst/>
              <a:ahLst/>
              <a:cxnLst/>
              <a:rect l="l" t="t" r="r" b="b"/>
              <a:pathLst>
                <a:path w="13623" h="6066" fill="none" extrusionOk="0">
                  <a:moveTo>
                    <a:pt x="0" y="1"/>
                  </a:moveTo>
                  <a:lnTo>
                    <a:pt x="13623" y="1"/>
                  </a:lnTo>
                  <a:lnTo>
                    <a:pt x="13623"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1" name="Google Shape;34941;g2c37acae10e_0_4932"/>
            <p:cNvSpPr/>
            <p:nvPr/>
          </p:nvSpPr>
          <p:spPr>
            <a:xfrm>
              <a:off x="2586665" y="2623169"/>
              <a:ext cx="452179" cy="195633"/>
            </a:xfrm>
            <a:custGeom>
              <a:avLst/>
              <a:gdLst/>
              <a:ahLst/>
              <a:cxnLst/>
              <a:rect l="l" t="t" r="r" b="b"/>
              <a:pathLst>
                <a:path w="13623"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2" name="Google Shape;34942;g2c37acae10e_0_4932"/>
            <p:cNvSpPr/>
            <p:nvPr/>
          </p:nvSpPr>
          <p:spPr>
            <a:xfrm>
              <a:off x="3038810" y="2623169"/>
              <a:ext cx="452212" cy="195633"/>
            </a:xfrm>
            <a:custGeom>
              <a:avLst/>
              <a:gdLst/>
              <a:ahLst/>
              <a:cxnLst/>
              <a:rect l="l" t="t" r="r" b="b"/>
              <a:pathLst>
                <a:path w="13624"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3" name="Google Shape;34943;g2c37acae10e_0_4932"/>
            <p:cNvSpPr/>
            <p:nvPr/>
          </p:nvSpPr>
          <p:spPr>
            <a:xfrm>
              <a:off x="3490989" y="2623169"/>
              <a:ext cx="452179" cy="195633"/>
            </a:xfrm>
            <a:custGeom>
              <a:avLst/>
              <a:gdLst/>
              <a:ahLst/>
              <a:cxnLst/>
              <a:rect l="l" t="t" r="r" b="b"/>
              <a:pathLst>
                <a:path w="13623" h="6066" fill="none" extrusionOk="0">
                  <a:moveTo>
                    <a:pt x="0" y="1"/>
                  </a:moveTo>
                  <a:lnTo>
                    <a:pt x="13622" y="1"/>
                  </a:lnTo>
                  <a:lnTo>
                    <a:pt x="13622"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4" name="Google Shape;34944;g2c37acae10e_0_4932"/>
            <p:cNvSpPr/>
            <p:nvPr/>
          </p:nvSpPr>
          <p:spPr>
            <a:xfrm>
              <a:off x="3943135" y="2623169"/>
              <a:ext cx="453241" cy="195633"/>
            </a:xfrm>
            <a:custGeom>
              <a:avLst/>
              <a:gdLst/>
              <a:ahLst/>
              <a:cxnLst/>
              <a:rect l="l" t="t" r="r" b="b"/>
              <a:pathLst>
                <a:path w="13655" h="6066" fill="none" extrusionOk="0">
                  <a:moveTo>
                    <a:pt x="0" y="1"/>
                  </a:moveTo>
                  <a:lnTo>
                    <a:pt x="13654" y="1"/>
                  </a:lnTo>
                  <a:lnTo>
                    <a:pt x="13654"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5" name="Google Shape;34945;g2c37acae10e_0_4932"/>
            <p:cNvSpPr/>
            <p:nvPr/>
          </p:nvSpPr>
          <p:spPr>
            <a:xfrm>
              <a:off x="4395280" y="2623169"/>
              <a:ext cx="452179" cy="195633"/>
            </a:xfrm>
            <a:custGeom>
              <a:avLst/>
              <a:gdLst/>
              <a:ahLst/>
              <a:cxnLst/>
              <a:rect l="l" t="t" r="r" b="b"/>
              <a:pathLst>
                <a:path w="13623"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6" name="Google Shape;34946;g2c37acae10e_0_4932"/>
            <p:cNvSpPr/>
            <p:nvPr/>
          </p:nvSpPr>
          <p:spPr>
            <a:xfrm>
              <a:off x="4847942" y="2623169"/>
              <a:ext cx="452179" cy="195633"/>
            </a:xfrm>
            <a:custGeom>
              <a:avLst/>
              <a:gdLst/>
              <a:ahLst/>
              <a:cxnLst/>
              <a:rect l="l" t="t" r="r" b="b"/>
              <a:pathLst>
                <a:path w="13623"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7" name="Google Shape;34947;g2c37acae10e_0_4932"/>
            <p:cNvSpPr/>
            <p:nvPr/>
          </p:nvSpPr>
          <p:spPr>
            <a:xfrm>
              <a:off x="5300088" y="2623169"/>
              <a:ext cx="452212" cy="195633"/>
            </a:xfrm>
            <a:custGeom>
              <a:avLst/>
              <a:gdLst/>
              <a:ahLst/>
              <a:cxnLst/>
              <a:rect l="l" t="t" r="r" b="b"/>
              <a:pathLst>
                <a:path w="13624"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8" name="Google Shape;34948;g2c37acae10e_0_4932"/>
            <p:cNvSpPr/>
            <p:nvPr/>
          </p:nvSpPr>
          <p:spPr>
            <a:xfrm>
              <a:off x="2134519" y="2818770"/>
              <a:ext cx="452179" cy="196665"/>
            </a:xfrm>
            <a:custGeom>
              <a:avLst/>
              <a:gdLst/>
              <a:ahLst/>
              <a:cxnLst/>
              <a:rect l="l" t="t" r="r" b="b"/>
              <a:pathLst>
                <a:path w="13623" h="6098" fill="none" extrusionOk="0">
                  <a:moveTo>
                    <a:pt x="0" y="1"/>
                  </a:moveTo>
                  <a:lnTo>
                    <a:pt x="13623" y="1"/>
                  </a:lnTo>
                  <a:lnTo>
                    <a:pt x="13623"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9" name="Google Shape;34949;g2c37acae10e_0_4932"/>
            <p:cNvSpPr/>
            <p:nvPr/>
          </p:nvSpPr>
          <p:spPr>
            <a:xfrm>
              <a:off x="2586665" y="2818770"/>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0" name="Google Shape;34950;g2c37acae10e_0_4932"/>
            <p:cNvSpPr/>
            <p:nvPr/>
          </p:nvSpPr>
          <p:spPr>
            <a:xfrm>
              <a:off x="3038810" y="2818770"/>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1" name="Google Shape;34951;g2c37acae10e_0_4932"/>
            <p:cNvSpPr/>
            <p:nvPr/>
          </p:nvSpPr>
          <p:spPr>
            <a:xfrm>
              <a:off x="3490989" y="2818770"/>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2" name="Google Shape;34952;g2c37acae10e_0_4932"/>
            <p:cNvSpPr/>
            <p:nvPr/>
          </p:nvSpPr>
          <p:spPr>
            <a:xfrm>
              <a:off x="3943135" y="2818770"/>
              <a:ext cx="453241" cy="196665"/>
            </a:xfrm>
            <a:custGeom>
              <a:avLst/>
              <a:gdLst/>
              <a:ahLst/>
              <a:cxnLst/>
              <a:rect l="l" t="t" r="r" b="b"/>
              <a:pathLst>
                <a:path w="13655" h="6098" fill="none" extrusionOk="0">
                  <a:moveTo>
                    <a:pt x="0" y="1"/>
                  </a:moveTo>
                  <a:lnTo>
                    <a:pt x="13654" y="1"/>
                  </a:lnTo>
                  <a:lnTo>
                    <a:pt x="13654"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3" name="Google Shape;34953;g2c37acae10e_0_4932"/>
            <p:cNvSpPr/>
            <p:nvPr/>
          </p:nvSpPr>
          <p:spPr>
            <a:xfrm>
              <a:off x="4395280" y="2818770"/>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4" name="Google Shape;34954;g2c37acae10e_0_4932"/>
            <p:cNvSpPr/>
            <p:nvPr/>
          </p:nvSpPr>
          <p:spPr>
            <a:xfrm>
              <a:off x="4847942" y="2818770"/>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5" name="Google Shape;34955;g2c37acae10e_0_4932"/>
            <p:cNvSpPr/>
            <p:nvPr/>
          </p:nvSpPr>
          <p:spPr>
            <a:xfrm>
              <a:off x="5300088" y="2818770"/>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6" name="Google Shape;34956;g2c37acae10e_0_4932"/>
            <p:cNvSpPr/>
            <p:nvPr/>
          </p:nvSpPr>
          <p:spPr>
            <a:xfrm>
              <a:off x="2134519" y="3015403"/>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7" name="Google Shape;34957;g2c37acae10e_0_4932"/>
            <p:cNvSpPr/>
            <p:nvPr/>
          </p:nvSpPr>
          <p:spPr>
            <a:xfrm>
              <a:off x="2586665" y="3015403"/>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8" name="Google Shape;34958;g2c37acae10e_0_4932"/>
            <p:cNvSpPr/>
            <p:nvPr/>
          </p:nvSpPr>
          <p:spPr>
            <a:xfrm>
              <a:off x="3038810" y="3015403"/>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9" name="Google Shape;34959;g2c37acae10e_0_4932"/>
            <p:cNvSpPr/>
            <p:nvPr/>
          </p:nvSpPr>
          <p:spPr>
            <a:xfrm>
              <a:off x="3490989" y="3015403"/>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0" name="Google Shape;34960;g2c37acae10e_0_4932"/>
            <p:cNvSpPr/>
            <p:nvPr/>
          </p:nvSpPr>
          <p:spPr>
            <a:xfrm>
              <a:off x="3943135" y="3015403"/>
              <a:ext cx="453241" cy="196665"/>
            </a:xfrm>
            <a:custGeom>
              <a:avLst/>
              <a:gdLst/>
              <a:ahLst/>
              <a:cxnLst/>
              <a:rect l="l" t="t" r="r" b="b"/>
              <a:pathLst>
                <a:path w="13655" h="6098" fill="none" extrusionOk="0">
                  <a:moveTo>
                    <a:pt x="0" y="1"/>
                  </a:moveTo>
                  <a:lnTo>
                    <a:pt x="13654" y="1"/>
                  </a:lnTo>
                  <a:lnTo>
                    <a:pt x="13654"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1" name="Google Shape;34961;g2c37acae10e_0_4932"/>
            <p:cNvSpPr/>
            <p:nvPr/>
          </p:nvSpPr>
          <p:spPr>
            <a:xfrm>
              <a:off x="4395280" y="3015403"/>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2" name="Google Shape;34962;g2c37acae10e_0_4932"/>
            <p:cNvSpPr/>
            <p:nvPr/>
          </p:nvSpPr>
          <p:spPr>
            <a:xfrm>
              <a:off x="4847942" y="3015403"/>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3" name="Google Shape;34963;g2c37acae10e_0_4932"/>
            <p:cNvSpPr/>
            <p:nvPr/>
          </p:nvSpPr>
          <p:spPr>
            <a:xfrm>
              <a:off x="5300088" y="3015403"/>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4" name="Google Shape;34964;g2c37acae10e_0_4932"/>
            <p:cNvSpPr/>
            <p:nvPr/>
          </p:nvSpPr>
          <p:spPr>
            <a:xfrm>
              <a:off x="2134519" y="3212036"/>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5" name="Google Shape;34965;g2c37acae10e_0_4932"/>
            <p:cNvSpPr/>
            <p:nvPr/>
          </p:nvSpPr>
          <p:spPr>
            <a:xfrm>
              <a:off x="2586665" y="3212036"/>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6" name="Google Shape;34966;g2c37acae10e_0_4932"/>
            <p:cNvSpPr/>
            <p:nvPr/>
          </p:nvSpPr>
          <p:spPr>
            <a:xfrm>
              <a:off x="3038810" y="3212036"/>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7" name="Google Shape;34967;g2c37acae10e_0_4932"/>
            <p:cNvSpPr/>
            <p:nvPr/>
          </p:nvSpPr>
          <p:spPr>
            <a:xfrm>
              <a:off x="3490989" y="3212036"/>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8" name="Google Shape;34968;g2c37acae10e_0_4932"/>
            <p:cNvSpPr/>
            <p:nvPr/>
          </p:nvSpPr>
          <p:spPr>
            <a:xfrm>
              <a:off x="3943135" y="3212036"/>
              <a:ext cx="453241" cy="196633"/>
            </a:xfrm>
            <a:custGeom>
              <a:avLst/>
              <a:gdLst/>
              <a:ahLst/>
              <a:cxnLst/>
              <a:rect l="l" t="t" r="r" b="b"/>
              <a:pathLst>
                <a:path w="13655" h="6097" fill="none" extrusionOk="0">
                  <a:moveTo>
                    <a:pt x="0" y="0"/>
                  </a:moveTo>
                  <a:lnTo>
                    <a:pt x="13654" y="0"/>
                  </a:lnTo>
                  <a:lnTo>
                    <a:pt x="13654"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9" name="Google Shape;34969;g2c37acae10e_0_4932"/>
            <p:cNvSpPr/>
            <p:nvPr/>
          </p:nvSpPr>
          <p:spPr>
            <a:xfrm>
              <a:off x="4395280" y="3212036"/>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0" name="Google Shape;34970;g2c37acae10e_0_4932"/>
            <p:cNvSpPr/>
            <p:nvPr/>
          </p:nvSpPr>
          <p:spPr>
            <a:xfrm>
              <a:off x="4847942" y="3212036"/>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1" name="Google Shape;34971;g2c37acae10e_0_4932"/>
            <p:cNvSpPr/>
            <p:nvPr/>
          </p:nvSpPr>
          <p:spPr>
            <a:xfrm>
              <a:off x="5300088" y="3212036"/>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2" name="Google Shape;34972;g2c37acae10e_0_4932"/>
            <p:cNvSpPr/>
            <p:nvPr/>
          </p:nvSpPr>
          <p:spPr>
            <a:xfrm>
              <a:off x="2134519" y="3408637"/>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3" name="Google Shape;34973;g2c37acae10e_0_4932"/>
            <p:cNvSpPr/>
            <p:nvPr/>
          </p:nvSpPr>
          <p:spPr>
            <a:xfrm>
              <a:off x="2586665" y="3408637"/>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4" name="Google Shape;34974;g2c37acae10e_0_4932"/>
            <p:cNvSpPr/>
            <p:nvPr/>
          </p:nvSpPr>
          <p:spPr>
            <a:xfrm>
              <a:off x="3038810" y="3408637"/>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5" name="Google Shape;34975;g2c37acae10e_0_4932"/>
            <p:cNvSpPr/>
            <p:nvPr/>
          </p:nvSpPr>
          <p:spPr>
            <a:xfrm>
              <a:off x="3490989" y="3408637"/>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6" name="Google Shape;34976;g2c37acae10e_0_4932"/>
            <p:cNvSpPr/>
            <p:nvPr/>
          </p:nvSpPr>
          <p:spPr>
            <a:xfrm>
              <a:off x="3943135" y="3408637"/>
              <a:ext cx="453241" cy="196665"/>
            </a:xfrm>
            <a:custGeom>
              <a:avLst/>
              <a:gdLst/>
              <a:ahLst/>
              <a:cxnLst/>
              <a:rect l="l" t="t" r="r" b="b"/>
              <a:pathLst>
                <a:path w="13655" h="6098" fill="none" extrusionOk="0">
                  <a:moveTo>
                    <a:pt x="0" y="1"/>
                  </a:moveTo>
                  <a:lnTo>
                    <a:pt x="13654" y="1"/>
                  </a:lnTo>
                  <a:lnTo>
                    <a:pt x="13654"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7" name="Google Shape;34977;g2c37acae10e_0_4932"/>
            <p:cNvSpPr/>
            <p:nvPr/>
          </p:nvSpPr>
          <p:spPr>
            <a:xfrm>
              <a:off x="4395280" y="3408637"/>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8" name="Google Shape;34978;g2c37acae10e_0_4932"/>
            <p:cNvSpPr/>
            <p:nvPr/>
          </p:nvSpPr>
          <p:spPr>
            <a:xfrm>
              <a:off x="4847942" y="3408637"/>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9" name="Google Shape;34979;g2c37acae10e_0_4932"/>
            <p:cNvSpPr/>
            <p:nvPr/>
          </p:nvSpPr>
          <p:spPr>
            <a:xfrm>
              <a:off x="5300088" y="3408637"/>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0" name="Google Shape;34980;g2c37acae10e_0_4932"/>
            <p:cNvSpPr/>
            <p:nvPr/>
          </p:nvSpPr>
          <p:spPr>
            <a:xfrm>
              <a:off x="2134519" y="3605270"/>
              <a:ext cx="452179" cy="196665"/>
            </a:xfrm>
            <a:custGeom>
              <a:avLst/>
              <a:gdLst/>
              <a:ahLst/>
              <a:cxnLst/>
              <a:rect l="l" t="t" r="r" b="b"/>
              <a:pathLst>
                <a:path w="13623" h="6098"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1" name="Google Shape;34981;g2c37acae10e_0_4932"/>
            <p:cNvSpPr/>
            <p:nvPr/>
          </p:nvSpPr>
          <p:spPr>
            <a:xfrm>
              <a:off x="2586665" y="3605270"/>
              <a:ext cx="452179" cy="196665"/>
            </a:xfrm>
            <a:custGeom>
              <a:avLst/>
              <a:gdLst/>
              <a:ahLst/>
              <a:cxnLst/>
              <a:rect l="l" t="t" r="r" b="b"/>
              <a:pathLst>
                <a:path w="13623"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2" name="Google Shape;34982;g2c37acae10e_0_4932"/>
            <p:cNvSpPr/>
            <p:nvPr/>
          </p:nvSpPr>
          <p:spPr>
            <a:xfrm>
              <a:off x="3038810" y="3605270"/>
              <a:ext cx="452212" cy="196665"/>
            </a:xfrm>
            <a:custGeom>
              <a:avLst/>
              <a:gdLst/>
              <a:ahLst/>
              <a:cxnLst/>
              <a:rect l="l" t="t" r="r" b="b"/>
              <a:pathLst>
                <a:path w="13624"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3" name="Google Shape;34983;g2c37acae10e_0_4932"/>
            <p:cNvSpPr/>
            <p:nvPr/>
          </p:nvSpPr>
          <p:spPr>
            <a:xfrm>
              <a:off x="3490989" y="3605270"/>
              <a:ext cx="452179" cy="196665"/>
            </a:xfrm>
            <a:custGeom>
              <a:avLst/>
              <a:gdLst/>
              <a:ahLst/>
              <a:cxnLst/>
              <a:rect l="l" t="t" r="r" b="b"/>
              <a:pathLst>
                <a:path w="13623" h="6098"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4" name="Google Shape;34984;g2c37acae10e_0_4932"/>
            <p:cNvSpPr/>
            <p:nvPr/>
          </p:nvSpPr>
          <p:spPr>
            <a:xfrm>
              <a:off x="3943135" y="3605270"/>
              <a:ext cx="453241" cy="196665"/>
            </a:xfrm>
            <a:custGeom>
              <a:avLst/>
              <a:gdLst/>
              <a:ahLst/>
              <a:cxnLst/>
              <a:rect l="l" t="t" r="r" b="b"/>
              <a:pathLst>
                <a:path w="13655" h="6098" fill="none" extrusionOk="0">
                  <a:moveTo>
                    <a:pt x="0" y="0"/>
                  </a:moveTo>
                  <a:lnTo>
                    <a:pt x="13654" y="0"/>
                  </a:lnTo>
                  <a:lnTo>
                    <a:pt x="13654"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5" name="Google Shape;34985;g2c37acae10e_0_4932"/>
            <p:cNvSpPr/>
            <p:nvPr/>
          </p:nvSpPr>
          <p:spPr>
            <a:xfrm>
              <a:off x="4395280" y="3605270"/>
              <a:ext cx="452179" cy="196665"/>
            </a:xfrm>
            <a:custGeom>
              <a:avLst/>
              <a:gdLst/>
              <a:ahLst/>
              <a:cxnLst/>
              <a:rect l="l" t="t" r="r" b="b"/>
              <a:pathLst>
                <a:path w="13623"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6" name="Google Shape;34986;g2c37acae10e_0_4932"/>
            <p:cNvSpPr/>
            <p:nvPr/>
          </p:nvSpPr>
          <p:spPr>
            <a:xfrm>
              <a:off x="4847942" y="3605270"/>
              <a:ext cx="452179" cy="196665"/>
            </a:xfrm>
            <a:custGeom>
              <a:avLst/>
              <a:gdLst/>
              <a:ahLst/>
              <a:cxnLst/>
              <a:rect l="l" t="t" r="r" b="b"/>
              <a:pathLst>
                <a:path w="13623"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7" name="Google Shape;34987;g2c37acae10e_0_4932"/>
            <p:cNvSpPr/>
            <p:nvPr/>
          </p:nvSpPr>
          <p:spPr>
            <a:xfrm>
              <a:off x="5300088" y="3605270"/>
              <a:ext cx="452212" cy="196665"/>
            </a:xfrm>
            <a:custGeom>
              <a:avLst/>
              <a:gdLst/>
              <a:ahLst/>
              <a:cxnLst/>
              <a:rect l="l" t="t" r="r" b="b"/>
              <a:pathLst>
                <a:path w="13624"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8" name="Google Shape;34988;g2c37acae10e_0_4932"/>
            <p:cNvSpPr/>
            <p:nvPr/>
          </p:nvSpPr>
          <p:spPr>
            <a:xfrm>
              <a:off x="2134519" y="3801903"/>
              <a:ext cx="452179" cy="195633"/>
            </a:xfrm>
            <a:custGeom>
              <a:avLst/>
              <a:gdLst/>
              <a:ahLst/>
              <a:cxnLst/>
              <a:rect l="l" t="t" r="r" b="b"/>
              <a:pathLst>
                <a:path w="13623" h="6066" fill="none" extrusionOk="0">
                  <a:moveTo>
                    <a:pt x="0" y="0"/>
                  </a:moveTo>
                  <a:lnTo>
                    <a:pt x="13623" y="0"/>
                  </a:lnTo>
                  <a:lnTo>
                    <a:pt x="13623"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9" name="Google Shape;34989;g2c37acae10e_0_4932"/>
            <p:cNvSpPr/>
            <p:nvPr/>
          </p:nvSpPr>
          <p:spPr>
            <a:xfrm>
              <a:off x="2586665" y="3801903"/>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0" name="Google Shape;34990;g2c37acae10e_0_4932"/>
            <p:cNvSpPr/>
            <p:nvPr/>
          </p:nvSpPr>
          <p:spPr>
            <a:xfrm>
              <a:off x="3038810" y="3801903"/>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1" name="Google Shape;34991;g2c37acae10e_0_4932"/>
            <p:cNvSpPr/>
            <p:nvPr/>
          </p:nvSpPr>
          <p:spPr>
            <a:xfrm>
              <a:off x="3490989" y="3801903"/>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2" name="Google Shape;34992;g2c37acae10e_0_4932"/>
            <p:cNvSpPr/>
            <p:nvPr/>
          </p:nvSpPr>
          <p:spPr>
            <a:xfrm>
              <a:off x="3943135" y="3801903"/>
              <a:ext cx="453241" cy="195633"/>
            </a:xfrm>
            <a:custGeom>
              <a:avLst/>
              <a:gdLst/>
              <a:ahLst/>
              <a:cxnLst/>
              <a:rect l="l" t="t" r="r" b="b"/>
              <a:pathLst>
                <a:path w="13655" h="6066" fill="none" extrusionOk="0">
                  <a:moveTo>
                    <a:pt x="0" y="0"/>
                  </a:moveTo>
                  <a:lnTo>
                    <a:pt x="13654" y="0"/>
                  </a:lnTo>
                  <a:lnTo>
                    <a:pt x="13654"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3" name="Google Shape;34993;g2c37acae10e_0_4932"/>
            <p:cNvSpPr/>
            <p:nvPr/>
          </p:nvSpPr>
          <p:spPr>
            <a:xfrm>
              <a:off x="4395280" y="3801903"/>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4" name="Google Shape;34994;g2c37acae10e_0_4932"/>
            <p:cNvSpPr/>
            <p:nvPr/>
          </p:nvSpPr>
          <p:spPr>
            <a:xfrm>
              <a:off x="4847942" y="3801903"/>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5" name="Google Shape;34995;g2c37acae10e_0_4932"/>
            <p:cNvSpPr/>
            <p:nvPr/>
          </p:nvSpPr>
          <p:spPr>
            <a:xfrm>
              <a:off x="5300088" y="3801903"/>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6" name="Google Shape;34996;g2c37acae10e_0_4932"/>
            <p:cNvSpPr/>
            <p:nvPr/>
          </p:nvSpPr>
          <p:spPr>
            <a:xfrm>
              <a:off x="2134519" y="3997504"/>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7" name="Google Shape;34997;g2c37acae10e_0_4932"/>
            <p:cNvSpPr/>
            <p:nvPr/>
          </p:nvSpPr>
          <p:spPr>
            <a:xfrm>
              <a:off x="2586665" y="3997504"/>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8" name="Google Shape;34998;g2c37acae10e_0_4932"/>
            <p:cNvSpPr/>
            <p:nvPr/>
          </p:nvSpPr>
          <p:spPr>
            <a:xfrm>
              <a:off x="3038810" y="3997504"/>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9" name="Google Shape;34999;g2c37acae10e_0_4932"/>
            <p:cNvSpPr/>
            <p:nvPr/>
          </p:nvSpPr>
          <p:spPr>
            <a:xfrm>
              <a:off x="3490989" y="3997504"/>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0" name="Google Shape;35000;g2c37acae10e_0_4932"/>
            <p:cNvSpPr/>
            <p:nvPr/>
          </p:nvSpPr>
          <p:spPr>
            <a:xfrm>
              <a:off x="3943135" y="3997504"/>
              <a:ext cx="453241" cy="196633"/>
            </a:xfrm>
            <a:custGeom>
              <a:avLst/>
              <a:gdLst/>
              <a:ahLst/>
              <a:cxnLst/>
              <a:rect l="l" t="t" r="r" b="b"/>
              <a:pathLst>
                <a:path w="13655" h="6097" fill="none" extrusionOk="0">
                  <a:moveTo>
                    <a:pt x="0" y="0"/>
                  </a:moveTo>
                  <a:lnTo>
                    <a:pt x="13654" y="0"/>
                  </a:lnTo>
                  <a:lnTo>
                    <a:pt x="13654"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1" name="Google Shape;35001;g2c37acae10e_0_4932"/>
            <p:cNvSpPr/>
            <p:nvPr/>
          </p:nvSpPr>
          <p:spPr>
            <a:xfrm>
              <a:off x="4395280" y="3997504"/>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2" name="Google Shape;35002;g2c37acae10e_0_4932"/>
            <p:cNvSpPr/>
            <p:nvPr/>
          </p:nvSpPr>
          <p:spPr>
            <a:xfrm>
              <a:off x="4847942" y="3997504"/>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3" name="Google Shape;35003;g2c37acae10e_0_4932"/>
            <p:cNvSpPr/>
            <p:nvPr/>
          </p:nvSpPr>
          <p:spPr>
            <a:xfrm>
              <a:off x="5300088" y="3997504"/>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4" name="Google Shape;35004;g2c37acae10e_0_4932"/>
            <p:cNvSpPr/>
            <p:nvPr/>
          </p:nvSpPr>
          <p:spPr>
            <a:xfrm>
              <a:off x="2134519" y="4194104"/>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5" name="Google Shape;35005;g2c37acae10e_0_4932"/>
            <p:cNvSpPr/>
            <p:nvPr/>
          </p:nvSpPr>
          <p:spPr>
            <a:xfrm>
              <a:off x="2586665" y="4194104"/>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6" name="Google Shape;35006;g2c37acae10e_0_4932"/>
            <p:cNvSpPr/>
            <p:nvPr/>
          </p:nvSpPr>
          <p:spPr>
            <a:xfrm>
              <a:off x="3038810" y="4194104"/>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7" name="Google Shape;35007;g2c37acae10e_0_4932"/>
            <p:cNvSpPr/>
            <p:nvPr/>
          </p:nvSpPr>
          <p:spPr>
            <a:xfrm>
              <a:off x="3490989" y="4194104"/>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8" name="Google Shape;35008;g2c37acae10e_0_4932"/>
            <p:cNvSpPr/>
            <p:nvPr/>
          </p:nvSpPr>
          <p:spPr>
            <a:xfrm>
              <a:off x="3943135" y="4194104"/>
              <a:ext cx="453241" cy="196665"/>
            </a:xfrm>
            <a:custGeom>
              <a:avLst/>
              <a:gdLst/>
              <a:ahLst/>
              <a:cxnLst/>
              <a:rect l="l" t="t" r="r" b="b"/>
              <a:pathLst>
                <a:path w="13655" h="6098" fill="none" extrusionOk="0">
                  <a:moveTo>
                    <a:pt x="0" y="1"/>
                  </a:moveTo>
                  <a:lnTo>
                    <a:pt x="13654" y="1"/>
                  </a:lnTo>
                  <a:lnTo>
                    <a:pt x="13654"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9" name="Google Shape;35009;g2c37acae10e_0_4932"/>
            <p:cNvSpPr/>
            <p:nvPr/>
          </p:nvSpPr>
          <p:spPr>
            <a:xfrm>
              <a:off x="4395280" y="4194104"/>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0" name="Google Shape;35010;g2c37acae10e_0_4932"/>
            <p:cNvSpPr/>
            <p:nvPr/>
          </p:nvSpPr>
          <p:spPr>
            <a:xfrm>
              <a:off x="4847942" y="4194104"/>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1" name="Google Shape;35011;g2c37acae10e_0_4932"/>
            <p:cNvSpPr/>
            <p:nvPr/>
          </p:nvSpPr>
          <p:spPr>
            <a:xfrm>
              <a:off x="5300088" y="4194104"/>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2" name="Google Shape;35012;g2c37acae10e_0_4932"/>
            <p:cNvSpPr/>
            <p:nvPr/>
          </p:nvSpPr>
          <p:spPr>
            <a:xfrm>
              <a:off x="2134519" y="4390737"/>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3" name="Google Shape;35013;g2c37acae10e_0_4932"/>
            <p:cNvSpPr/>
            <p:nvPr/>
          </p:nvSpPr>
          <p:spPr>
            <a:xfrm>
              <a:off x="2586665" y="4390737"/>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4" name="Google Shape;35014;g2c37acae10e_0_4932"/>
            <p:cNvSpPr/>
            <p:nvPr/>
          </p:nvSpPr>
          <p:spPr>
            <a:xfrm>
              <a:off x="3038810" y="4390737"/>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5" name="Google Shape;35015;g2c37acae10e_0_4932"/>
            <p:cNvSpPr/>
            <p:nvPr/>
          </p:nvSpPr>
          <p:spPr>
            <a:xfrm>
              <a:off x="3490989" y="4390737"/>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6" name="Google Shape;35016;g2c37acae10e_0_4932"/>
            <p:cNvSpPr/>
            <p:nvPr/>
          </p:nvSpPr>
          <p:spPr>
            <a:xfrm>
              <a:off x="3943135" y="4390737"/>
              <a:ext cx="453241" cy="196633"/>
            </a:xfrm>
            <a:custGeom>
              <a:avLst/>
              <a:gdLst/>
              <a:ahLst/>
              <a:cxnLst/>
              <a:rect l="l" t="t" r="r" b="b"/>
              <a:pathLst>
                <a:path w="13655" h="6097" fill="none" extrusionOk="0">
                  <a:moveTo>
                    <a:pt x="0" y="0"/>
                  </a:moveTo>
                  <a:lnTo>
                    <a:pt x="13654" y="0"/>
                  </a:lnTo>
                  <a:lnTo>
                    <a:pt x="13654"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7" name="Google Shape;35017;g2c37acae10e_0_4932"/>
            <p:cNvSpPr/>
            <p:nvPr/>
          </p:nvSpPr>
          <p:spPr>
            <a:xfrm>
              <a:off x="4395280" y="4390737"/>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8" name="Google Shape;35018;g2c37acae10e_0_4932"/>
            <p:cNvSpPr/>
            <p:nvPr/>
          </p:nvSpPr>
          <p:spPr>
            <a:xfrm>
              <a:off x="4847942" y="4390737"/>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9" name="Google Shape;35019;g2c37acae10e_0_4932"/>
            <p:cNvSpPr/>
            <p:nvPr/>
          </p:nvSpPr>
          <p:spPr>
            <a:xfrm>
              <a:off x="5300088" y="4390737"/>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0" name="Google Shape;35020;g2c37acae10e_0_4932"/>
            <p:cNvSpPr/>
            <p:nvPr/>
          </p:nvSpPr>
          <p:spPr>
            <a:xfrm>
              <a:off x="2134519" y="4587370"/>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1" name="Google Shape;35021;g2c37acae10e_0_4932"/>
            <p:cNvSpPr/>
            <p:nvPr/>
          </p:nvSpPr>
          <p:spPr>
            <a:xfrm>
              <a:off x="2586665" y="4587370"/>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2" name="Google Shape;35022;g2c37acae10e_0_4932"/>
            <p:cNvSpPr/>
            <p:nvPr/>
          </p:nvSpPr>
          <p:spPr>
            <a:xfrm>
              <a:off x="3038810" y="4587370"/>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3" name="Google Shape;35023;g2c37acae10e_0_4932"/>
            <p:cNvSpPr/>
            <p:nvPr/>
          </p:nvSpPr>
          <p:spPr>
            <a:xfrm>
              <a:off x="3490989" y="4587370"/>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4" name="Google Shape;35024;g2c37acae10e_0_4932"/>
            <p:cNvSpPr/>
            <p:nvPr/>
          </p:nvSpPr>
          <p:spPr>
            <a:xfrm>
              <a:off x="3943135" y="4587370"/>
              <a:ext cx="453241" cy="196633"/>
            </a:xfrm>
            <a:custGeom>
              <a:avLst/>
              <a:gdLst/>
              <a:ahLst/>
              <a:cxnLst/>
              <a:rect l="l" t="t" r="r" b="b"/>
              <a:pathLst>
                <a:path w="13655" h="6097" fill="none" extrusionOk="0">
                  <a:moveTo>
                    <a:pt x="0" y="0"/>
                  </a:moveTo>
                  <a:lnTo>
                    <a:pt x="13654" y="0"/>
                  </a:lnTo>
                  <a:lnTo>
                    <a:pt x="13654"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5" name="Google Shape;35025;g2c37acae10e_0_4932"/>
            <p:cNvSpPr/>
            <p:nvPr/>
          </p:nvSpPr>
          <p:spPr>
            <a:xfrm>
              <a:off x="4395280" y="4587370"/>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6" name="Google Shape;35026;g2c37acae10e_0_4932"/>
            <p:cNvSpPr/>
            <p:nvPr/>
          </p:nvSpPr>
          <p:spPr>
            <a:xfrm>
              <a:off x="4847942" y="4587370"/>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7" name="Google Shape;35027;g2c37acae10e_0_4932"/>
            <p:cNvSpPr/>
            <p:nvPr/>
          </p:nvSpPr>
          <p:spPr>
            <a:xfrm>
              <a:off x="5300088" y="4587370"/>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8" name="Google Shape;35028;g2c37acae10e_0_4932"/>
            <p:cNvSpPr/>
            <p:nvPr/>
          </p:nvSpPr>
          <p:spPr>
            <a:xfrm>
              <a:off x="2134519" y="4783971"/>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9" name="Google Shape;35029;g2c37acae10e_0_4932"/>
            <p:cNvSpPr/>
            <p:nvPr/>
          </p:nvSpPr>
          <p:spPr>
            <a:xfrm>
              <a:off x="2586665" y="4783971"/>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0" name="Google Shape;35030;g2c37acae10e_0_4932"/>
            <p:cNvSpPr/>
            <p:nvPr/>
          </p:nvSpPr>
          <p:spPr>
            <a:xfrm>
              <a:off x="3038810" y="4783971"/>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1" name="Google Shape;35031;g2c37acae10e_0_4932"/>
            <p:cNvSpPr/>
            <p:nvPr/>
          </p:nvSpPr>
          <p:spPr>
            <a:xfrm>
              <a:off x="3490989" y="4783971"/>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2" name="Google Shape;35032;g2c37acae10e_0_4932"/>
            <p:cNvSpPr/>
            <p:nvPr/>
          </p:nvSpPr>
          <p:spPr>
            <a:xfrm>
              <a:off x="3943135" y="4783971"/>
              <a:ext cx="453241" cy="196665"/>
            </a:xfrm>
            <a:custGeom>
              <a:avLst/>
              <a:gdLst/>
              <a:ahLst/>
              <a:cxnLst/>
              <a:rect l="l" t="t" r="r" b="b"/>
              <a:pathLst>
                <a:path w="13655" h="6098" fill="none" extrusionOk="0">
                  <a:moveTo>
                    <a:pt x="0" y="1"/>
                  </a:moveTo>
                  <a:lnTo>
                    <a:pt x="13654" y="1"/>
                  </a:lnTo>
                  <a:lnTo>
                    <a:pt x="13654"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3" name="Google Shape;35033;g2c37acae10e_0_4932"/>
            <p:cNvSpPr/>
            <p:nvPr/>
          </p:nvSpPr>
          <p:spPr>
            <a:xfrm>
              <a:off x="4395280" y="4783971"/>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4" name="Google Shape;35034;g2c37acae10e_0_4932"/>
            <p:cNvSpPr/>
            <p:nvPr/>
          </p:nvSpPr>
          <p:spPr>
            <a:xfrm>
              <a:off x="4847942" y="4783971"/>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5" name="Google Shape;35035;g2c37acae10e_0_4932"/>
            <p:cNvSpPr/>
            <p:nvPr/>
          </p:nvSpPr>
          <p:spPr>
            <a:xfrm>
              <a:off x="5300088" y="4783971"/>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6" name="Google Shape;35036;g2c37acae10e_0_4932"/>
            <p:cNvSpPr/>
            <p:nvPr/>
          </p:nvSpPr>
          <p:spPr>
            <a:xfrm>
              <a:off x="2134519" y="4980604"/>
              <a:ext cx="452179" cy="195633"/>
            </a:xfrm>
            <a:custGeom>
              <a:avLst/>
              <a:gdLst/>
              <a:ahLst/>
              <a:cxnLst/>
              <a:rect l="l" t="t" r="r" b="b"/>
              <a:pathLst>
                <a:path w="13623" h="6066" fill="none" extrusionOk="0">
                  <a:moveTo>
                    <a:pt x="0" y="0"/>
                  </a:moveTo>
                  <a:lnTo>
                    <a:pt x="13623" y="0"/>
                  </a:lnTo>
                  <a:lnTo>
                    <a:pt x="13623"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7" name="Google Shape;35037;g2c37acae10e_0_4932"/>
            <p:cNvSpPr/>
            <p:nvPr/>
          </p:nvSpPr>
          <p:spPr>
            <a:xfrm>
              <a:off x="2586665" y="4980604"/>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8" name="Google Shape;35038;g2c37acae10e_0_4932"/>
            <p:cNvSpPr/>
            <p:nvPr/>
          </p:nvSpPr>
          <p:spPr>
            <a:xfrm>
              <a:off x="3038810" y="4980604"/>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9" name="Google Shape;35039;g2c37acae10e_0_4932"/>
            <p:cNvSpPr/>
            <p:nvPr/>
          </p:nvSpPr>
          <p:spPr>
            <a:xfrm>
              <a:off x="3490989" y="4980604"/>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0" name="Google Shape;35040;g2c37acae10e_0_4932"/>
            <p:cNvSpPr/>
            <p:nvPr/>
          </p:nvSpPr>
          <p:spPr>
            <a:xfrm>
              <a:off x="3943135" y="4980604"/>
              <a:ext cx="453241" cy="195633"/>
            </a:xfrm>
            <a:custGeom>
              <a:avLst/>
              <a:gdLst/>
              <a:ahLst/>
              <a:cxnLst/>
              <a:rect l="l" t="t" r="r" b="b"/>
              <a:pathLst>
                <a:path w="13655" h="6066" fill="none" extrusionOk="0">
                  <a:moveTo>
                    <a:pt x="0" y="0"/>
                  </a:moveTo>
                  <a:lnTo>
                    <a:pt x="13654" y="0"/>
                  </a:lnTo>
                  <a:lnTo>
                    <a:pt x="13654"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1" name="Google Shape;35041;g2c37acae10e_0_4932"/>
            <p:cNvSpPr/>
            <p:nvPr/>
          </p:nvSpPr>
          <p:spPr>
            <a:xfrm>
              <a:off x="4395280" y="4980604"/>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2" name="Google Shape;35042;g2c37acae10e_0_4932"/>
            <p:cNvSpPr/>
            <p:nvPr/>
          </p:nvSpPr>
          <p:spPr>
            <a:xfrm>
              <a:off x="4847942" y="4980604"/>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3" name="Google Shape;35043;g2c37acae10e_0_4932"/>
            <p:cNvSpPr/>
            <p:nvPr/>
          </p:nvSpPr>
          <p:spPr>
            <a:xfrm>
              <a:off x="5300088" y="4980604"/>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4" name="Google Shape;35044;g2c37acae10e_0_4932"/>
            <p:cNvSpPr/>
            <p:nvPr/>
          </p:nvSpPr>
          <p:spPr>
            <a:xfrm>
              <a:off x="2134519" y="5176205"/>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5" name="Google Shape;35045;g2c37acae10e_0_4932"/>
            <p:cNvSpPr/>
            <p:nvPr/>
          </p:nvSpPr>
          <p:spPr>
            <a:xfrm>
              <a:off x="2586665" y="5176205"/>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6" name="Google Shape;35046;g2c37acae10e_0_4932"/>
            <p:cNvSpPr/>
            <p:nvPr/>
          </p:nvSpPr>
          <p:spPr>
            <a:xfrm>
              <a:off x="3038810" y="5176205"/>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7" name="Google Shape;35047;g2c37acae10e_0_4932"/>
            <p:cNvSpPr/>
            <p:nvPr/>
          </p:nvSpPr>
          <p:spPr>
            <a:xfrm>
              <a:off x="3490989" y="5176205"/>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8" name="Google Shape;35048;g2c37acae10e_0_4932"/>
            <p:cNvSpPr/>
            <p:nvPr/>
          </p:nvSpPr>
          <p:spPr>
            <a:xfrm>
              <a:off x="3943135" y="5176205"/>
              <a:ext cx="453241" cy="196633"/>
            </a:xfrm>
            <a:custGeom>
              <a:avLst/>
              <a:gdLst/>
              <a:ahLst/>
              <a:cxnLst/>
              <a:rect l="l" t="t" r="r" b="b"/>
              <a:pathLst>
                <a:path w="13655" h="6097" fill="none" extrusionOk="0">
                  <a:moveTo>
                    <a:pt x="0" y="0"/>
                  </a:moveTo>
                  <a:lnTo>
                    <a:pt x="13654" y="0"/>
                  </a:lnTo>
                  <a:lnTo>
                    <a:pt x="13654"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9" name="Google Shape;35049;g2c37acae10e_0_4932"/>
            <p:cNvSpPr/>
            <p:nvPr/>
          </p:nvSpPr>
          <p:spPr>
            <a:xfrm>
              <a:off x="4395280" y="5176205"/>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0" name="Google Shape;35050;g2c37acae10e_0_4932"/>
            <p:cNvSpPr/>
            <p:nvPr/>
          </p:nvSpPr>
          <p:spPr>
            <a:xfrm>
              <a:off x="4847942" y="5176205"/>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1" name="Google Shape;35051;g2c37acae10e_0_4932"/>
            <p:cNvSpPr/>
            <p:nvPr/>
          </p:nvSpPr>
          <p:spPr>
            <a:xfrm>
              <a:off x="5300088" y="5176205"/>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2" name="Google Shape;35052;g2c37acae10e_0_4932"/>
            <p:cNvSpPr/>
            <p:nvPr/>
          </p:nvSpPr>
          <p:spPr>
            <a:xfrm>
              <a:off x="2134519" y="5372806"/>
              <a:ext cx="452179" cy="196665"/>
            </a:xfrm>
            <a:custGeom>
              <a:avLst/>
              <a:gdLst/>
              <a:ahLst/>
              <a:cxnLst/>
              <a:rect l="l" t="t" r="r" b="b"/>
              <a:pathLst>
                <a:path w="13623" h="6098" fill="none" extrusionOk="0">
                  <a:moveTo>
                    <a:pt x="0" y="1"/>
                  </a:moveTo>
                  <a:lnTo>
                    <a:pt x="13623" y="1"/>
                  </a:lnTo>
                  <a:lnTo>
                    <a:pt x="13623"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3" name="Google Shape;35053;g2c37acae10e_0_4932"/>
            <p:cNvSpPr/>
            <p:nvPr/>
          </p:nvSpPr>
          <p:spPr>
            <a:xfrm>
              <a:off x="2586665" y="5372806"/>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4" name="Google Shape;35054;g2c37acae10e_0_4932"/>
            <p:cNvSpPr/>
            <p:nvPr/>
          </p:nvSpPr>
          <p:spPr>
            <a:xfrm>
              <a:off x="3038810" y="5372806"/>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5" name="Google Shape;35055;g2c37acae10e_0_4932"/>
            <p:cNvSpPr/>
            <p:nvPr/>
          </p:nvSpPr>
          <p:spPr>
            <a:xfrm>
              <a:off x="3490989" y="5372806"/>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6" name="Google Shape;35056;g2c37acae10e_0_4932"/>
            <p:cNvSpPr/>
            <p:nvPr/>
          </p:nvSpPr>
          <p:spPr>
            <a:xfrm>
              <a:off x="3943135" y="5372806"/>
              <a:ext cx="453241" cy="196665"/>
            </a:xfrm>
            <a:custGeom>
              <a:avLst/>
              <a:gdLst/>
              <a:ahLst/>
              <a:cxnLst/>
              <a:rect l="l" t="t" r="r" b="b"/>
              <a:pathLst>
                <a:path w="13655" h="6098" fill="none" extrusionOk="0">
                  <a:moveTo>
                    <a:pt x="0" y="1"/>
                  </a:moveTo>
                  <a:lnTo>
                    <a:pt x="13654" y="1"/>
                  </a:lnTo>
                  <a:lnTo>
                    <a:pt x="13654"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7" name="Google Shape;35057;g2c37acae10e_0_4932"/>
            <p:cNvSpPr/>
            <p:nvPr/>
          </p:nvSpPr>
          <p:spPr>
            <a:xfrm>
              <a:off x="4395280" y="5372806"/>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8" name="Google Shape;35058;g2c37acae10e_0_4932"/>
            <p:cNvSpPr/>
            <p:nvPr/>
          </p:nvSpPr>
          <p:spPr>
            <a:xfrm>
              <a:off x="4847942" y="5372806"/>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9" name="Google Shape;35059;g2c37acae10e_0_4932"/>
            <p:cNvSpPr/>
            <p:nvPr/>
          </p:nvSpPr>
          <p:spPr>
            <a:xfrm>
              <a:off x="5300088" y="5372806"/>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0" name="Google Shape;35060;g2c37acae10e_0_4932"/>
            <p:cNvSpPr/>
            <p:nvPr/>
          </p:nvSpPr>
          <p:spPr>
            <a:xfrm>
              <a:off x="2134519" y="5569439"/>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1" name="Google Shape;35061;g2c37acae10e_0_4932"/>
            <p:cNvSpPr/>
            <p:nvPr/>
          </p:nvSpPr>
          <p:spPr>
            <a:xfrm>
              <a:off x="2586665" y="5569439"/>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2" name="Google Shape;35062;g2c37acae10e_0_4932"/>
            <p:cNvSpPr/>
            <p:nvPr/>
          </p:nvSpPr>
          <p:spPr>
            <a:xfrm>
              <a:off x="3038810" y="5569439"/>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3" name="Google Shape;35063;g2c37acae10e_0_4932"/>
            <p:cNvSpPr/>
            <p:nvPr/>
          </p:nvSpPr>
          <p:spPr>
            <a:xfrm>
              <a:off x="3490989" y="5569439"/>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4" name="Google Shape;35064;g2c37acae10e_0_4932"/>
            <p:cNvSpPr/>
            <p:nvPr/>
          </p:nvSpPr>
          <p:spPr>
            <a:xfrm>
              <a:off x="3943135" y="5569439"/>
              <a:ext cx="453241" cy="196665"/>
            </a:xfrm>
            <a:custGeom>
              <a:avLst/>
              <a:gdLst/>
              <a:ahLst/>
              <a:cxnLst/>
              <a:rect l="l" t="t" r="r" b="b"/>
              <a:pathLst>
                <a:path w="13655" h="6098" fill="none" extrusionOk="0">
                  <a:moveTo>
                    <a:pt x="0" y="1"/>
                  </a:moveTo>
                  <a:lnTo>
                    <a:pt x="13654" y="1"/>
                  </a:lnTo>
                  <a:lnTo>
                    <a:pt x="13654"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5" name="Google Shape;35065;g2c37acae10e_0_4932"/>
            <p:cNvSpPr/>
            <p:nvPr/>
          </p:nvSpPr>
          <p:spPr>
            <a:xfrm>
              <a:off x="4395280" y="5569439"/>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6" name="Google Shape;35066;g2c37acae10e_0_4932"/>
            <p:cNvSpPr/>
            <p:nvPr/>
          </p:nvSpPr>
          <p:spPr>
            <a:xfrm>
              <a:off x="4847942" y="5569439"/>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7" name="Google Shape;35067;g2c37acae10e_0_4932"/>
            <p:cNvSpPr/>
            <p:nvPr/>
          </p:nvSpPr>
          <p:spPr>
            <a:xfrm>
              <a:off x="5300088" y="5569439"/>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8" name="Google Shape;35068;g2c37acae10e_0_4932"/>
            <p:cNvSpPr/>
            <p:nvPr/>
          </p:nvSpPr>
          <p:spPr>
            <a:xfrm>
              <a:off x="5752266" y="2623169"/>
              <a:ext cx="452179" cy="195633"/>
            </a:xfrm>
            <a:custGeom>
              <a:avLst/>
              <a:gdLst/>
              <a:ahLst/>
              <a:cxnLst/>
              <a:rect l="l" t="t" r="r" b="b"/>
              <a:pathLst>
                <a:path w="13623" h="6066" fill="none" extrusionOk="0">
                  <a:moveTo>
                    <a:pt x="0" y="1"/>
                  </a:moveTo>
                  <a:lnTo>
                    <a:pt x="13622" y="1"/>
                  </a:lnTo>
                  <a:lnTo>
                    <a:pt x="13622"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9" name="Google Shape;35069;g2c37acae10e_0_4932"/>
            <p:cNvSpPr/>
            <p:nvPr/>
          </p:nvSpPr>
          <p:spPr>
            <a:xfrm>
              <a:off x="6204412" y="2623169"/>
              <a:ext cx="452179" cy="195633"/>
            </a:xfrm>
            <a:custGeom>
              <a:avLst/>
              <a:gdLst/>
              <a:ahLst/>
              <a:cxnLst/>
              <a:rect l="l" t="t" r="r" b="b"/>
              <a:pathLst>
                <a:path w="13623" h="6066" fill="none" extrusionOk="0">
                  <a:moveTo>
                    <a:pt x="0" y="1"/>
                  </a:moveTo>
                  <a:lnTo>
                    <a:pt x="13623" y="1"/>
                  </a:lnTo>
                  <a:lnTo>
                    <a:pt x="13623"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0" name="Google Shape;35070;g2c37acae10e_0_4932"/>
            <p:cNvSpPr/>
            <p:nvPr/>
          </p:nvSpPr>
          <p:spPr>
            <a:xfrm>
              <a:off x="6656558" y="2623169"/>
              <a:ext cx="452179" cy="195633"/>
            </a:xfrm>
            <a:custGeom>
              <a:avLst/>
              <a:gdLst/>
              <a:ahLst/>
              <a:cxnLst/>
              <a:rect l="l" t="t" r="r" b="b"/>
              <a:pathLst>
                <a:path w="13623"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1" name="Google Shape;35071;g2c37acae10e_0_4932"/>
            <p:cNvSpPr/>
            <p:nvPr/>
          </p:nvSpPr>
          <p:spPr>
            <a:xfrm>
              <a:off x="7108703" y="2623169"/>
              <a:ext cx="452212" cy="195633"/>
            </a:xfrm>
            <a:custGeom>
              <a:avLst/>
              <a:gdLst/>
              <a:ahLst/>
              <a:cxnLst/>
              <a:rect l="l" t="t" r="r" b="b"/>
              <a:pathLst>
                <a:path w="13624"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2" name="Google Shape;35072;g2c37acae10e_0_4932"/>
            <p:cNvSpPr/>
            <p:nvPr/>
          </p:nvSpPr>
          <p:spPr>
            <a:xfrm>
              <a:off x="7560882" y="2623169"/>
              <a:ext cx="452179" cy="195633"/>
            </a:xfrm>
            <a:custGeom>
              <a:avLst/>
              <a:gdLst/>
              <a:ahLst/>
              <a:cxnLst/>
              <a:rect l="l" t="t" r="r" b="b"/>
              <a:pathLst>
                <a:path w="13623" h="6066" fill="none" extrusionOk="0">
                  <a:moveTo>
                    <a:pt x="0" y="1"/>
                  </a:moveTo>
                  <a:lnTo>
                    <a:pt x="13622" y="1"/>
                  </a:lnTo>
                  <a:lnTo>
                    <a:pt x="13622"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3" name="Google Shape;35073;g2c37acae10e_0_4932"/>
            <p:cNvSpPr/>
            <p:nvPr/>
          </p:nvSpPr>
          <p:spPr>
            <a:xfrm>
              <a:off x="8013028" y="2623169"/>
              <a:ext cx="452179" cy="195633"/>
            </a:xfrm>
            <a:custGeom>
              <a:avLst/>
              <a:gdLst/>
              <a:ahLst/>
              <a:cxnLst/>
              <a:rect l="l" t="t" r="r" b="b"/>
              <a:pathLst>
                <a:path w="13623" h="6066" fill="none" extrusionOk="0">
                  <a:moveTo>
                    <a:pt x="0" y="1"/>
                  </a:moveTo>
                  <a:lnTo>
                    <a:pt x="13623" y="1"/>
                  </a:lnTo>
                  <a:lnTo>
                    <a:pt x="13623"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4" name="Google Shape;35074;g2c37acae10e_0_4932"/>
            <p:cNvSpPr/>
            <p:nvPr/>
          </p:nvSpPr>
          <p:spPr>
            <a:xfrm>
              <a:off x="8465173" y="2623169"/>
              <a:ext cx="452212" cy="195633"/>
            </a:xfrm>
            <a:custGeom>
              <a:avLst/>
              <a:gdLst/>
              <a:ahLst/>
              <a:cxnLst/>
              <a:rect l="l" t="t" r="r" b="b"/>
              <a:pathLst>
                <a:path w="13624" h="6066" fill="none" extrusionOk="0">
                  <a:moveTo>
                    <a:pt x="1" y="1"/>
                  </a:moveTo>
                  <a:lnTo>
                    <a:pt x="13623" y="1"/>
                  </a:lnTo>
                  <a:lnTo>
                    <a:pt x="13623" y="6066"/>
                  </a:lnTo>
                  <a:lnTo>
                    <a:pt x="1" y="6066"/>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5" name="Google Shape;35075;g2c37acae10e_0_4932"/>
            <p:cNvSpPr/>
            <p:nvPr/>
          </p:nvSpPr>
          <p:spPr>
            <a:xfrm>
              <a:off x="8917352" y="2623169"/>
              <a:ext cx="452179" cy="195633"/>
            </a:xfrm>
            <a:custGeom>
              <a:avLst/>
              <a:gdLst/>
              <a:ahLst/>
              <a:cxnLst/>
              <a:rect l="l" t="t" r="r" b="b"/>
              <a:pathLst>
                <a:path w="13623" h="6066" fill="none" extrusionOk="0">
                  <a:moveTo>
                    <a:pt x="0" y="1"/>
                  </a:moveTo>
                  <a:lnTo>
                    <a:pt x="13622" y="1"/>
                  </a:lnTo>
                  <a:lnTo>
                    <a:pt x="13622" y="6066"/>
                  </a:lnTo>
                  <a:lnTo>
                    <a:pt x="0" y="6066"/>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6" name="Google Shape;35076;g2c37acae10e_0_4932"/>
            <p:cNvSpPr/>
            <p:nvPr/>
          </p:nvSpPr>
          <p:spPr>
            <a:xfrm>
              <a:off x="5752266" y="2818770"/>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7" name="Google Shape;35077;g2c37acae10e_0_4932"/>
            <p:cNvSpPr/>
            <p:nvPr/>
          </p:nvSpPr>
          <p:spPr>
            <a:xfrm>
              <a:off x="6204412" y="2818770"/>
              <a:ext cx="452179" cy="196665"/>
            </a:xfrm>
            <a:custGeom>
              <a:avLst/>
              <a:gdLst/>
              <a:ahLst/>
              <a:cxnLst/>
              <a:rect l="l" t="t" r="r" b="b"/>
              <a:pathLst>
                <a:path w="13623" h="6098" fill="none" extrusionOk="0">
                  <a:moveTo>
                    <a:pt x="0" y="1"/>
                  </a:moveTo>
                  <a:lnTo>
                    <a:pt x="13623" y="1"/>
                  </a:lnTo>
                  <a:lnTo>
                    <a:pt x="13623"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8" name="Google Shape;35078;g2c37acae10e_0_4932"/>
            <p:cNvSpPr/>
            <p:nvPr/>
          </p:nvSpPr>
          <p:spPr>
            <a:xfrm>
              <a:off x="6656558" y="2818770"/>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9" name="Google Shape;35079;g2c37acae10e_0_4932"/>
            <p:cNvSpPr/>
            <p:nvPr/>
          </p:nvSpPr>
          <p:spPr>
            <a:xfrm>
              <a:off x="7108703" y="2818770"/>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0" name="Google Shape;35080;g2c37acae10e_0_4932"/>
            <p:cNvSpPr/>
            <p:nvPr/>
          </p:nvSpPr>
          <p:spPr>
            <a:xfrm>
              <a:off x="7560882" y="2818770"/>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1" name="Google Shape;35081;g2c37acae10e_0_4932"/>
            <p:cNvSpPr/>
            <p:nvPr/>
          </p:nvSpPr>
          <p:spPr>
            <a:xfrm>
              <a:off x="8013028" y="2818770"/>
              <a:ext cx="452179" cy="196665"/>
            </a:xfrm>
            <a:custGeom>
              <a:avLst/>
              <a:gdLst/>
              <a:ahLst/>
              <a:cxnLst/>
              <a:rect l="l" t="t" r="r" b="b"/>
              <a:pathLst>
                <a:path w="13623" h="6098" fill="none" extrusionOk="0">
                  <a:moveTo>
                    <a:pt x="0" y="1"/>
                  </a:moveTo>
                  <a:lnTo>
                    <a:pt x="13623" y="1"/>
                  </a:lnTo>
                  <a:lnTo>
                    <a:pt x="13623"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2" name="Google Shape;35082;g2c37acae10e_0_4932"/>
            <p:cNvSpPr/>
            <p:nvPr/>
          </p:nvSpPr>
          <p:spPr>
            <a:xfrm>
              <a:off x="8465173" y="2818770"/>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3" name="Google Shape;35083;g2c37acae10e_0_4932"/>
            <p:cNvSpPr/>
            <p:nvPr/>
          </p:nvSpPr>
          <p:spPr>
            <a:xfrm>
              <a:off x="8917352" y="2818770"/>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4" name="Google Shape;35084;g2c37acae10e_0_4932"/>
            <p:cNvSpPr/>
            <p:nvPr/>
          </p:nvSpPr>
          <p:spPr>
            <a:xfrm>
              <a:off x="5752266" y="3015403"/>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5" name="Google Shape;35085;g2c37acae10e_0_4932"/>
            <p:cNvSpPr/>
            <p:nvPr/>
          </p:nvSpPr>
          <p:spPr>
            <a:xfrm>
              <a:off x="6204412" y="3015403"/>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6" name="Google Shape;35086;g2c37acae10e_0_4932"/>
            <p:cNvSpPr/>
            <p:nvPr/>
          </p:nvSpPr>
          <p:spPr>
            <a:xfrm>
              <a:off x="6656558" y="3015403"/>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7" name="Google Shape;35087;g2c37acae10e_0_4932"/>
            <p:cNvSpPr/>
            <p:nvPr/>
          </p:nvSpPr>
          <p:spPr>
            <a:xfrm>
              <a:off x="7108703" y="3015403"/>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8" name="Google Shape;35088;g2c37acae10e_0_4932"/>
            <p:cNvSpPr/>
            <p:nvPr/>
          </p:nvSpPr>
          <p:spPr>
            <a:xfrm>
              <a:off x="7560882" y="3015403"/>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9" name="Google Shape;35089;g2c37acae10e_0_4932"/>
            <p:cNvSpPr/>
            <p:nvPr/>
          </p:nvSpPr>
          <p:spPr>
            <a:xfrm>
              <a:off x="8013028" y="3015403"/>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0" name="Google Shape;35090;g2c37acae10e_0_4932"/>
            <p:cNvSpPr/>
            <p:nvPr/>
          </p:nvSpPr>
          <p:spPr>
            <a:xfrm>
              <a:off x="8465173" y="3015403"/>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1" name="Google Shape;35091;g2c37acae10e_0_4932"/>
            <p:cNvSpPr/>
            <p:nvPr/>
          </p:nvSpPr>
          <p:spPr>
            <a:xfrm>
              <a:off x="8917352" y="3015403"/>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2" name="Google Shape;35092;g2c37acae10e_0_4932"/>
            <p:cNvSpPr/>
            <p:nvPr/>
          </p:nvSpPr>
          <p:spPr>
            <a:xfrm>
              <a:off x="5752266" y="3212036"/>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3" name="Google Shape;35093;g2c37acae10e_0_4932"/>
            <p:cNvSpPr/>
            <p:nvPr/>
          </p:nvSpPr>
          <p:spPr>
            <a:xfrm>
              <a:off x="6204412" y="3212036"/>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4" name="Google Shape;35094;g2c37acae10e_0_4932"/>
            <p:cNvSpPr/>
            <p:nvPr/>
          </p:nvSpPr>
          <p:spPr>
            <a:xfrm>
              <a:off x="6656558" y="3212036"/>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5" name="Google Shape;35095;g2c37acae10e_0_4932"/>
            <p:cNvSpPr/>
            <p:nvPr/>
          </p:nvSpPr>
          <p:spPr>
            <a:xfrm>
              <a:off x="7108703" y="3212036"/>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6" name="Google Shape;35096;g2c37acae10e_0_4932"/>
            <p:cNvSpPr/>
            <p:nvPr/>
          </p:nvSpPr>
          <p:spPr>
            <a:xfrm>
              <a:off x="7560882" y="3212036"/>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7" name="Google Shape;35097;g2c37acae10e_0_4932"/>
            <p:cNvSpPr/>
            <p:nvPr/>
          </p:nvSpPr>
          <p:spPr>
            <a:xfrm>
              <a:off x="8013028" y="3212036"/>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8" name="Google Shape;35098;g2c37acae10e_0_4932"/>
            <p:cNvSpPr/>
            <p:nvPr/>
          </p:nvSpPr>
          <p:spPr>
            <a:xfrm>
              <a:off x="8465173" y="3212036"/>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9" name="Google Shape;35099;g2c37acae10e_0_4932"/>
            <p:cNvSpPr/>
            <p:nvPr/>
          </p:nvSpPr>
          <p:spPr>
            <a:xfrm>
              <a:off x="8917352" y="3212036"/>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0" name="Google Shape;35100;g2c37acae10e_0_4932"/>
            <p:cNvSpPr/>
            <p:nvPr/>
          </p:nvSpPr>
          <p:spPr>
            <a:xfrm>
              <a:off x="5752266" y="3408637"/>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1" name="Google Shape;35101;g2c37acae10e_0_4932"/>
            <p:cNvSpPr/>
            <p:nvPr/>
          </p:nvSpPr>
          <p:spPr>
            <a:xfrm>
              <a:off x="6204412" y="3408637"/>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2" name="Google Shape;35102;g2c37acae10e_0_4932"/>
            <p:cNvSpPr/>
            <p:nvPr/>
          </p:nvSpPr>
          <p:spPr>
            <a:xfrm>
              <a:off x="6656558" y="3408637"/>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3" name="Google Shape;35103;g2c37acae10e_0_4932"/>
            <p:cNvSpPr/>
            <p:nvPr/>
          </p:nvSpPr>
          <p:spPr>
            <a:xfrm>
              <a:off x="7108703" y="3408637"/>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4" name="Google Shape;35104;g2c37acae10e_0_4932"/>
            <p:cNvSpPr/>
            <p:nvPr/>
          </p:nvSpPr>
          <p:spPr>
            <a:xfrm>
              <a:off x="7560882" y="3408637"/>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5" name="Google Shape;35105;g2c37acae10e_0_4932"/>
            <p:cNvSpPr/>
            <p:nvPr/>
          </p:nvSpPr>
          <p:spPr>
            <a:xfrm>
              <a:off x="8013028" y="3408637"/>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6" name="Google Shape;35106;g2c37acae10e_0_4932"/>
            <p:cNvSpPr/>
            <p:nvPr/>
          </p:nvSpPr>
          <p:spPr>
            <a:xfrm>
              <a:off x="8465173" y="3408637"/>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7" name="Google Shape;35107;g2c37acae10e_0_4932"/>
            <p:cNvSpPr/>
            <p:nvPr/>
          </p:nvSpPr>
          <p:spPr>
            <a:xfrm>
              <a:off x="8917352" y="3408637"/>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8" name="Google Shape;35108;g2c37acae10e_0_4932"/>
            <p:cNvSpPr/>
            <p:nvPr/>
          </p:nvSpPr>
          <p:spPr>
            <a:xfrm>
              <a:off x="5752266" y="3605270"/>
              <a:ext cx="452179" cy="196665"/>
            </a:xfrm>
            <a:custGeom>
              <a:avLst/>
              <a:gdLst/>
              <a:ahLst/>
              <a:cxnLst/>
              <a:rect l="l" t="t" r="r" b="b"/>
              <a:pathLst>
                <a:path w="13623" h="6098"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9" name="Google Shape;35109;g2c37acae10e_0_4932"/>
            <p:cNvSpPr/>
            <p:nvPr/>
          </p:nvSpPr>
          <p:spPr>
            <a:xfrm>
              <a:off x="6204412" y="3605270"/>
              <a:ext cx="452179" cy="196665"/>
            </a:xfrm>
            <a:custGeom>
              <a:avLst/>
              <a:gdLst/>
              <a:ahLst/>
              <a:cxnLst/>
              <a:rect l="l" t="t" r="r" b="b"/>
              <a:pathLst>
                <a:path w="13623" h="6098"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0" name="Google Shape;35110;g2c37acae10e_0_4932"/>
            <p:cNvSpPr/>
            <p:nvPr/>
          </p:nvSpPr>
          <p:spPr>
            <a:xfrm>
              <a:off x="6656558" y="3605270"/>
              <a:ext cx="452179" cy="196665"/>
            </a:xfrm>
            <a:custGeom>
              <a:avLst/>
              <a:gdLst/>
              <a:ahLst/>
              <a:cxnLst/>
              <a:rect l="l" t="t" r="r" b="b"/>
              <a:pathLst>
                <a:path w="13623"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1" name="Google Shape;35111;g2c37acae10e_0_4932"/>
            <p:cNvSpPr/>
            <p:nvPr/>
          </p:nvSpPr>
          <p:spPr>
            <a:xfrm>
              <a:off x="7108703" y="3605270"/>
              <a:ext cx="452212" cy="196665"/>
            </a:xfrm>
            <a:custGeom>
              <a:avLst/>
              <a:gdLst/>
              <a:ahLst/>
              <a:cxnLst/>
              <a:rect l="l" t="t" r="r" b="b"/>
              <a:pathLst>
                <a:path w="13624"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2" name="Google Shape;35112;g2c37acae10e_0_4932"/>
            <p:cNvSpPr/>
            <p:nvPr/>
          </p:nvSpPr>
          <p:spPr>
            <a:xfrm>
              <a:off x="7560882" y="3605270"/>
              <a:ext cx="452179" cy="196665"/>
            </a:xfrm>
            <a:custGeom>
              <a:avLst/>
              <a:gdLst/>
              <a:ahLst/>
              <a:cxnLst/>
              <a:rect l="l" t="t" r="r" b="b"/>
              <a:pathLst>
                <a:path w="13623" h="6098"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3" name="Google Shape;35113;g2c37acae10e_0_4932"/>
            <p:cNvSpPr/>
            <p:nvPr/>
          </p:nvSpPr>
          <p:spPr>
            <a:xfrm>
              <a:off x="8013028" y="3605270"/>
              <a:ext cx="452179" cy="196665"/>
            </a:xfrm>
            <a:custGeom>
              <a:avLst/>
              <a:gdLst/>
              <a:ahLst/>
              <a:cxnLst/>
              <a:rect l="l" t="t" r="r" b="b"/>
              <a:pathLst>
                <a:path w="13623" h="6098"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4" name="Google Shape;35114;g2c37acae10e_0_4932"/>
            <p:cNvSpPr/>
            <p:nvPr/>
          </p:nvSpPr>
          <p:spPr>
            <a:xfrm>
              <a:off x="8465173" y="3605270"/>
              <a:ext cx="452212" cy="196665"/>
            </a:xfrm>
            <a:custGeom>
              <a:avLst/>
              <a:gdLst/>
              <a:ahLst/>
              <a:cxnLst/>
              <a:rect l="l" t="t" r="r" b="b"/>
              <a:pathLst>
                <a:path w="13624" h="6098"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5" name="Google Shape;35115;g2c37acae10e_0_4932"/>
            <p:cNvSpPr/>
            <p:nvPr/>
          </p:nvSpPr>
          <p:spPr>
            <a:xfrm>
              <a:off x="8917352" y="3605270"/>
              <a:ext cx="452179" cy="196665"/>
            </a:xfrm>
            <a:custGeom>
              <a:avLst/>
              <a:gdLst/>
              <a:ahLst/>
              <a:cxnLst/>
              <a:rect l="l" t="t" r="r" b="b"/>
              <a:pathLst>
                <a:path w="13623" h="6098"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6" name="Google Shape;35116;g2c37acae10e_0_4932"/>
            <p:cNvSpPr/>
            <p:nvPr/>
          </p:nvSpPr>
          <p:spPr>
            <a:xfrm>
              <a:off x="5752266" y="3801903"/>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7" name="Google Shape;35117;g2c37acae10e_0_4932"/>
            <p:cNvSpPr/>
            <p:nvPr/>
          </p:nvSpPr>
          <p:spPr>
            <a:xfrm>
              <a:off x="6204412" y="3801903"/>
              <a:ext cx="452179" cy="195633"/>
            </a:xfrm>
            <a:custGeom>
              <a:avLst/>
              <a:gdLst/>
              <a:ahLst/>
              <a:cxnLst/>
              <a:rect l="l" t="t" r="r" b="b"/>
              <a:pathLst>
                <a:path w="13623" h="6066" fill="none" extrusionOk="0">
                  <a:moveTo>
                    <a:pt x="0" y="0"/>
                  </a:moveTo>
                  <a:lnTo>
                    <a:pt x="13623" y="0"/>
                  </a:lnTo>
                  <a:lnTo>
                    <a:pt x="13623"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8" name="Google Shape;35118;g2c37acae10e_0_4932"/>
            <p:cNvSpPr/>
            <p:nvPr/>
          </p:nvSpPr>
          <p:spPr>
            <a:xfrm>
              <a:off x="6656558" y="3801903"/>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9" name="Google Shape;35119;g2c37acae10e_0_4932"/>
            <p:cNvSpPr/>
            <p:nvPr/>
          </p:nvSpPr>
          <p:spPr>
            <a:xfrm>
              <a:off x="7108703" y="3801903"/>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0" name="Google Shape;35120;g2c37acae10e_0_4932"/>
            <p:cNvSpPr/>
            <p:nvPr/>
          </p:nvSpPr>
          <p:spPr>
            <a:xfrm>
              <a:off x="7560882" y="3801903"/>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1" name="Google Shape;35121;g2c37acae10e_0_4932"/>
            <p:cNvSpPr/>
            <p:nvPr/>
          </p:nvSpPr>
          <p:spPr>
            <a:xfrm>
              <a:off x="8013028" y="3801903"/>
              <a:ext cx="452179" cy="195633"/>
            </a:xfrm>
            <a:custGeom>
              <a:avLst/>
              <a:gdLst/>
              <a:ahLst/>
              <a:cxnLst/>
              <a:rect l="l" t="t" r="r" b="b"/>
              <a:pathLst>
                <a:path w="13623" h="6066" fill="none" extrusionOk="0">
                  <a:moveTo>
                    <a:pt x="0" y="0"/>
                  </a:moveTo>
                  <a:lnTo>
                    <a:pt x="13623" y="0"/>
                  </a:lnTo>
                  <a:lnTo>
                    <a:pt x="13623"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2" name="Google Shape;35122;g2c37acae10e_0_4932"/>
            <p:cNvSpPr/>
            <p:nvPr/>
          </p:nvSpPr>
          <p:spPr>
            <a:xfrm>
              <a:off x="8465173" y="3801903"/>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3" name="Google Shape;35123;g2c37acae10e_0_4932"/>
            <p:cNvSpPr/>
            <p:nvPr/>
          </p:nvSpPr>
          <p:spPr>
            <a:xfrm>
              <a:off x="8917352" y="3801903"/>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4" name="Google Shape;35124;g2c37acae10e_0_4932"/>
            <p:cNvSpPr/>
            <p:nvPr/>
          </p:nvSpPr>
          <p:spPr>
            <a:xfrm>
              <a:off x="5752266" y="3997504"/>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5" name="Google Shape;35125;g2c37acae10e_0_4932"/>
            <p:cNvSpPr/>
            <p:nvPr/>
          </p:nvSpPr>
          <p:spPr>
            <a:xfrm>
              <a:off x="6204412" y="3997504"/>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6" name="Google Shape;35126;g2c37acae10e_0_4932"/>
            <p:cNvSpPr/>
            <p:nvPr/>
          </p:nvSpPr>
          <p:spPr>
            <a:xfrm>
              <a:off x="6656558" y="3997504"/>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7" name="Google Shape;35127;g2c37acae10e_0_4932"/>
            <p:cNvSpPr/>
            <p:nvPr/>
          </p:nvSpPr>
          <p:spPr>
            <a:xfrm>
              <a:off x="7108703" y="3997504"/>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8" name="Google Shape;35128;g2c37acae10e_0_4932"/>
            <p:cNvSpPr/>
            <p:nvPr/>
          </p:nvSpPr>
          <p:spPr>
            <a:xfrm>
              <a:off x="7560882" y="3997504"/>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9" name="Google Shape;35129;g2c37acae10e_0_4932"/>
            <p:cNvSpPr/>
            <p:nvPr/>
          </p:nvSpPr>
          <p:spPr>
            <a:xfrm>
              <a:off x="8013028" y="3997504"/>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0" name="Google Shape;35130;g2c37acae10e_0_4932"/>
            <p:cNvSpPr/>
            <p:nvPr/>
          </p:nvSpPr>
          <p:spPr>
            <a:xfrm>
              <a:off x="8465173" y="3997504"/>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1" name="Google Shape;35131;g2c37acae10e_0_4932"/>
            <p:cNvSpPr/>
            <p:nvPr/>
          </p:nvSpPr>
          <p:spPr>
            <a:xfrm>
              <a:off x="8917352" y="3997504"/>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2" name="Google Shape;35132;g2c37acae10e_0_4932"/>
            <p:cNvSpPr/>
            <p:nvPr/>
          </p:nvSpPr>
          <p:spPr>
            <a:xfrm>
              <a:off x="5752266" y="4194104"/>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3" name="Google Shape;35133;g2c37acae10e_0_4932"/>
            <p:cNvSpPr/>
            <p:nvPr/>
          </p:nvSpPr>
          <p:spPr>
            <a:xfrm>
              <a:off x="6204412" y="4194104"/>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4" name="Google Shape;35134;g2c37acae10e_0_4932"/>
            <p:cNvSpPr/>
            <p:nvPr/>
          </p:nvSpPr>
          <p:spPr>
            <a:xfrm>
              <a:off x="6656558" y="4194104"/>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5" name="Google Shape;35135;g2c37acae10e_0_4932"/>
            <p:cNvSpPr/>
            <p:nvPr/>
          </p:nvSpPr>
          <p:spPr>
            <a:xfrm>
              <a:off x="7108703" y="4194104"/>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6" name="Google Shape;35136;g2c37acae10e_0_4932"/>
            <p:cNvSpPr/>
            <p:nvPr/>
          </p:nvSpPr>
          <p:spPr>
            <a:xfrm>
              <a:off x="7560882" y="4194104"/>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7" name="Google Shape;35137;g2c37acae10e_0_4932"/>
            <p:cNvSpPr/>
            <p:nvPr/>
          </p:nvSpPr>
          <p:spPr>
            <a:xfrm>
              <a:off x="8013028" y="4194104"/>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8" name="Google Shape;35138;g2c37acae10e_0_4932"/>
            <p:cNvSpPr/>
            <p:nvPr/>
          </p:nvSpPr>
          <p:spPr>
            <a:xfrm>
              <a:off x="8465173" y="4194104"/>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9" name="Google Shape;35139;g2c37acae10e_0_4932"/>
            <p:cNvSpPr/>
            <p:nvPr/>
          </p:nvSpPr>
          <p:spPr>
            <a:xfrm>
              <a:off x="8917352" y="4194104"/>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0" name="Google Shape;35140;g2c37acae10e_0_4932"/>
            <p:cNvSpPr/>
            <p:nvPr/>
          </p:nvSpPr>
          <p:spPr>
            <a:xfrm>
              <a:off x="5752266" y="4390737"/>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1" name="Google Shape;35141;g2c37acae10e_0_4932"/>
            <p:cNvSpPr/>
            <p:nvPr/>
          </p:nvSpPr>
          <p:spPr>
            <a:xfrm>
              <a:off x="6204412" y="4390737"/>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2" name="Google Shape;35142;g2c37acae10e_0_4932"/>
            <p:cNvSpPr/>
            <p:nvPr/>
          </p:nvSpPr>
          <p:spPr>
            <a:xfrm>
              <a:off x="6656558" y="4390737"/>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3" name="Google Shape;35143;g2c37acae10e_0_4932"/>
            <p:cNvSpPr/>
            <p:nvPr/>
          </p:nvSpPr>
          <p:spPr>
            <a:xfrm>
              <a:off x="7108703" y="4390737"/>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4" name="Google Shape;35144;g2c37acae10e_0_4932"/>
            <p:cNvSpPr/>
            <p:nvPr/>
          </p:nvSpPr>
          <p:spPr>
            <a:xfrm>
              <a:off x="7560882" y="4390737"/>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5" name="Google Shape;35145;g2c37acae10e_0_4932"/>
            <p:cNvSpPr/>
            <p:nvPr/>
          </p:nvSpPr>
          <p:spPr>
            <a:xfrm>
              <a:off x="8013028" y="4390737"/>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6" name="Google Shape;35146;g2c37acae10e_0_4932"/>
            <p:cNvSpPr/>
            <p:nvPr/>
          </p:nvSpPr>
          <p:spPr>
            <a:xfrm>
              <a:off x="8465173" y="4390737"/>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7" name="Google Shape;35147;g2c37acae10e_0_4932"/>
            <p:cNvSpPr/>
            <p:nvPr/>
          </p:nvSpPr>
          <p:spPr>
            <a:xfrm>
              <a:off x="8917352" y="4390737"/>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8" name="Google Shape;35148;g2c37acae10e_0_4932"/>
            <p:cNvSpPr/>
            <p:nvPr/>
          </p:nvSpPr>
          <p:spPr>
            <a:xfrm>
              <a:off x="5752266" y="4587370"/>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9" name="Google Shape;35149;g2c37acae10e_0_4932"/>
            <p:cNvSpPr/>
            <p:nvPr/>
          </p:nvSpPr>
          <p:spPr>
            <a:xfrm>
              <a:off x="6204412" y="4587370"/>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0" name="Google Shape;35150;g2c37acae10e_0_4932"/>
            <p:cNvSpPr/>
            <p:nvPr/>
          </p:nvSpPr>
          <p:spPr>
            <a:xfrm>
              <a:off x="6656558" y="4587370"/>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1" name="Google Shape;35151;g2c37acae10e_0_4932"/>
            <p:cNvSpPr/>
            <p:nvPr/>
          </p:nvSpPr>
          <p:spPr>
            <a:xfrm>
              <a:off x="7108703" y="4587370"/>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2" name="Google Shape;35152;g2c37acae10e_0_4932"/>
            <p:cNvSpPr/>
            <p:nvPr/>
          </p:nvSpPr>
          <p:spPr>
            <a:xfrm>
              <a:off x="7560882" y="4587370"/>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3" name="Google Shape;35153;g2c37acae10e_0_4932"/>
            <p:cNvSpPr/>
            <p:nvPr/>
          </p:nvSpPr>
          <p:spPr>
            <a:xfrm>
              <a:off x="8013028" y="4587370"/>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4" name="Google Shape;35154;g2c37acae10e_0_4932"/>
            <p:cNvSpPr/>
            <p:nvPr/>
          </p:nvSpPr>
          <p:spPr>
            <a:xfrm>
              <a:off x="8465173" y="4587370"/>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5" name="Google Shape;35155;g2c37acae10e_0_4932"/>
            <p:cNvSpPr/>
            <p:nvPr/>
          </p:nvSpPr>
          <p:spPr>
            <a:xfrm>
              <a:off x="8917352" y="4587370"/>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6" name="Google Shape;35156;g2c37acae10e_0_4932"/>
            <p:cNvSpPr/>
            <p:nvPr/>
          </p:nvSpPr>
          <p:spPr>
            <a:xfrm>
              <a:off x="5752266" y="4783971"/>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7" name="Google Shape;35157;g2c37acae10e_0_4932"/>
            <p:cNvSpPr/>
            <p:nvPr/>
          </p:nvSpPr>
          <p:spPr>
            <a:xfrm>
              <a:off x="6204412" y="4783971"/>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8" name="Google Shape;35158;g2c37acae10e_0_4932"/>
            <p:cNvSpPr/>
            <p:nvPr/>
          </p:nvSpPr>
          <p:spPr>
            <a:xfrm>
              <a:off x="6656558" y="4783971"/>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9" name="Google Shape;35159;g2c37acae10e_0_4932"/>
            <p:cNvSpPr/>
            <p:nvPr/>
          </p:nvSpPr>
          <p:spPr>
            <a:xfrm>
              <a:off x="7108703" y="4783971"/>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0" name="Google Shape;35160;g2c37acae10e_0_4932"/>
            <p:cNvSpPr/>
            <p:nvPr/>
          </p:nvSpPr>
          <p:spPr>
            <a:xfrm>
              <a:off x="7560882" y="4783971"/>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1" name="Google Shape;35161;g2c37acae10e_0_4932"/>
            <p:cNvSpPr/>
            <p:nvPr/>
          </p:nvSpPr>
          <p:spPr>
            <a:xfrm>
              <a:off x="8013028" y="4783971"/>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2" name="Google Shape;35162;g2c37acae10e_0_4932"/>
            <p:cNvSpPr/>
            <p:nvPr/>
          </p:nvSpPr>
          <p:spPr>
            <a:xfrm>
              <a:off x="8465173" y="4783971"/>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3" name="Google Shape;35163;g2c37acae10e_0_4932"/>
            <p:cNvSpPr/>
            <p:nvPr/>
          </p:nvSpPr>
          <p:spPr>
            <a:xfrm>
              <a:off x="8917352" y="4783971"/>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4" name="Google Shape;35164;g2c37acae10e_0_4932"/>
            <p:cNvSpPr/>
            <p:nvPr/>
          </p:nvSpPr>
          <p:spPr>
            <a:xfrm>
              <a:off x="5752266" y="4980604"/>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5" name="Google Shape;35165;g2c37acae10e_0_4932"/>
            <p:cNvSpPr/>
            <p:nvPr/>
          </p:nvSpPr>
          <p:spPr>
            <a:xfrm>
              <a:off x="6204412" y="4980604"/>
              <a:ext cx="452179" cy="195633"/>
            </a:xfrm>
            <a:custGeom>
              <a:avLst/>
              <a:gdLst/>
              <a:ahLst/>
              <a:cxnLst/>
              <a:rect l="l" t="t" r="r" b="b"/>
              <a:pathLst>
                <a:path w="13623" h="6066" fill="none" extrusionOk="0">
                  <a:moveTo>
                    <a:pt x="0" y="0"/>
                  </a:moveTo>
                  <a:lnTo>
                    <a:pt x="13623" y="0"/>
                  </a:lnTo>
                  <a:lnTo>
                    <a:pt x="13623"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6" name="Google Shape;35166;g2c37acae10e_0_4932"/>
            <p:cNvSpPr/>
            <p:nvPr/>
          </p:nvSpPr>
          <p:spPr>
            <a:xfrm>
              <a:off x="6656558" y="4980604"/>
              <a:ext cx="452179" cy="195633"/>
            </a:xfrm>
            <a:custGeom>
              <a:avLst/>
              <a:gdLst/>
              <a:ahLst/>
              <a:cxnLst/>
              <a:rect l="l" t="t" r="r" b="b"/>
              <a:pathLst>
                <a:path w="13623"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7" name="Google Shape;35167;g2c37acae10e_0_4932"/>
            <p:cNvSpPr/>
            <p:nvPr/>
          </p:nvSpPr>
          <p:spPr>
            <a:xfrm>
              <a:off x="7108703" y="4980604"/>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8" name="Google Shape;35168;g2c37acae10e_0_4932"/>
            <p:cNvSpPr/>
            <p:nvPr/>
          </p:nvSpPr>
          <p:spPr>
            <a:xfrm>
              <a:off x="7560882" y="4980604"/>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9" name="Google Shape;35169;g2c37acae10e_0_4932"/>
            <p:cNvSpPr/>
            <p:nvPr/>
          </p:nvSpPr>
          <p:spPr>
            <a:xfrm>
              <a:off x="8013028" y="4980604"/>
              <a:ext cx="452179" cy="195633"/>
            </a:xfrm>
            <a:custGeom>
              <a:avLst/>
              <a:gdLst/>
              <a:ahLst/>
              <a:cxnLst/>
              <a:rect l="l" t="t" r="r" b="b"/>
              <a:pathLst>
                <a:path w="13623" h="6066" fill="none" extrusionOk="0">
                  <a:moveTo>
                    <a:pt x="0" y="0"/>
                  </a:moveTo>
                  <a:lnTo>
                    <a:pt x="13623" y="0"/>
                  </a:lnTo>
                  <a:lnTo>
                    <a:pt x="13623"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0" name="Google Shape;35170;g2c37acae10e_0_4932"/>
            <p:cNvSpPr/>
            <p:nvPr/>
          </p:nvSpPr>
          <p:spPr>
            <a:xfrm>
              <a:off x="8465173" y="4980604"/>
              <a:ext cx="452212" cy="195633"/>
            </a:xfrm>
            <a:custGeom>
              <a:avLst/>
              <a:gdLst/>
              <a:ahLst/>
              <a:cxnLst/>
              <a:rect l="l" t="t" r="r" b="b"/>
              <a:pathLst>
                <a:path w="13624" h="6066" fill="none" extrusionOk="0">
                  <a:moveTo>
                    <a:pt x="1" y="0"/>
                  </a:moveTo>
                  <a:lnTo>
                    <a:pt x="13623" y="0"/>
                  </a:lnTo>
                  <a:lnTo>
                    <a:pt x="13623" y="6065"/>
                  </a:lnTo>
                  <a:lnTo>
                    <a:pt x="1" y="6065"/>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1" name="Google Shape;35171;g2c37acae10e_0_4932"/>
            <p:cNvSpPr/>
            <p:nvPr/>
          </p:nvSpPr>
          <p:spPr>
            <a:xfrm>
              <a:off x="8917352" y="4980604"/>
              <a:ext cx="452179" cy="195633"/>
            </a:xfrm>
            <a:custGeom>
              <a:avLst/>
              <a:gdLst/>
              <a:ahLst/>
              <a:cxnLst/>
              <a:rect l="l" t="t" r="r" b="b"/>
              <a:pathLst>
                <a:path w="13623" h="6066" fill="none" extrusionOk="0">
                  <a:moveTo>
                    <a:pt x="0" y="0"/>
                  </a:moveTo>
                  <a:lnTo>
                    <a:pt x="13622" y="0"/>
                  </a:lnTo>
                  <a:lnTo>
                    <a:pt x="13622" y="6065"/>
                  </a:lnTo>
                  <a:lnTo>
                    <a:pt x="0" y="6065"/>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2" name="Google Shape;35172;g2c37acae10e_0_4932"/>
            <p:cNvSpPr/>
            <p:nvPr/>
          </p:nvSpPr>
          <p:spPr>
            <a:xfrm>
              <a:off x="5752266" y="5176205"/>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3" name="Google Shape;35173;g2c37acae10e_0_4932"/>
            <p:cNvSpPr/>
            <p:nvPr/>
          </p:nvSpPr>
          <p:spPr>
            <a:xfrm>
              <a:off x="6204412" y="5176205"/>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4" name="Google Shape;35174;g2c37acae10e_0_4932"/>
            <p:cNvSpPr/>
            <p:nvPr/>
          </p:nvSpPr>
          <p:spPr>
            <a:xfrm>
              <a:off x="6656558" y="5176205"/>
              <a:ext cx="452179" cy="196633"/>
            </a:xfrm>
            <a:custGeom>
              <a:avLst/>
              <a:gdLst/>
              <a:ahLst/>
              <a:cxnLst/>
              <a:rect l="l" t="t" r="r" b="b"/>
              <a:pathLst>
                <a:path w="13623"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5" name="Google Shape;35175;g2c37acae10e_0_4932"/>
            <p:cNvSpPr/>
            <p:nvPr/>
          </p:nvSpPr>
          <p:spPr>
            <a:xfrm>
              <a:off x="7108703" y="5176205"/>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6" name="Google Shape;35176;g2c37acae10e_0_4932"/>
            <p:cNvSpPr/>
            <p:nvPr/>
          </p:nvSpPr>
          <p:spPr>
            <a:xfrm>
              <a:off x="7560882" y="5176205"/>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7" name="Google Shape;35177;g2c37acae10e_0_4932"/>
            <p:cNvSpPr/>
            <p:nvPr/>
          </p:nvSpPr>
          <p:spPr>
            <a:xfrm>
              <a:off x="8013028" y="5176205"/>
              <a:ext cx="452179" cy="196633"/>
            </a:xfrm>
            <a:custGeom>
              <a:avLst/>
              <a:gdLst/>
              <a:ahLst/>
              <a:cxnLst/>
              <a:rect l="l" t="t" r="r" b="b"/>
              <a:pathLst>
                <a:path w="13623" h="6097" fill="none" extrusionOk="0">
                  <a:moveTo>
                    <a:pt x="0" y="0"/>
                  </a:moveTo>
                  <a:lnTo>
                    <a:pt x="13623" y="0"/>
                  </a:lnTo>
                  <a:lnTo>
                    <a:pt x="13623"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8" name="Google Shape;35178;g2c37acae10e_0_4932"/>
            <p:cNvSpPr/>
            <p:nvPr/>
          </p:nvSpPr>
          <p:spPr>
            <a:xfrm>
              <a:off x="8465173" y="5176205"/>
              <a:ext cx="452212" cy="196633"/>
            </a:xfrm>
            <a:custGeom>
              <a:avLst/>
              <a:gdLst/>
              <a:ahLst/>
              <a:cxnLst/>
              <a:rect l="l" t="t" r="r" b="b"/>
              <a:pathLst>
                <a:path w="13624" h="6097" fill="none" extrusionOk="0">
                  <a:moveTo>
                    <a:pt x="1" y="0"/>
                  </a:moveTo>
                  <a:lnTo>
                    <a:pt x="13623" y="0"/>
                  </a:lnTo>
                  <a:lnTo>
                    <a:pt x="13623" y="6097"/>
                  </a:lnTo>
                  <a:lnTo>
                    <a:pt x="1" y="6097"/>
                  </a:lnTo>
                  <a:lnTo>
                    <a:pt x="1"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9" name="Google Shape;35179;g2c37acae10e_0_4932"/>
            <p:cNvSpPr/>
            <p:nvPr/>
          </p:nvSpPr>
          <p:spPr>
            <a:xfrm>
              <a:off x="8917352" y="5176205"/>
              <a:ext cx="452179" cy="196633"/>
            </a:xfrm>
            <a:custGeom>
              <a:avLst/>
              <a:gdLst/>
              <a:ahLst/>
              <a:cxnLst/>
              <a:rect l="l" t="t" r="r" b="b"/>
              <a:pathLst>
                <a:path w="13623" h="6097" fill="none" extrusionOk="0">
                  <a:moveTo>
                    <a:pt x="0" y="0"/>
                  </a:moveTo>
                  <a:lnTo>
                    <a:pt x="13622" y="0"/>
                  </a:lnTo>
                  <a:lnTo>
                    <a:pt x="13622" y="6097"/>
                  </a:lnTo>
                  <a:lnTo>
                    <a:pt x="0" y="6097"/>
                  </a:lnTo>
                  <a:lnTo>
                    <a:pt x="0" y="0"/>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0" name="Google Shape;35180;g2c37acae10e_0_4932"/>
            <p:cNvSpPr/>
            <p:nvPr/>
          </p:nvSpPr>
          <p:spPr>
            <a:xfrm>
              <a:off x="5752266" y="5372806"/>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1" name="Google Shape;35181;g2c37acae10e_0_4932"/>
            <p:cNvSpPr/>
            <p:nvPr/>
          </p:nvSpPr>
          <p:spPr>
            <a:xfrm>
              <a:off x="6204412" y="5372806"/>
              <a:ext cx="452179" cy="196665"/>
            </a:xfrm>
            <a:custGeom>
              <a:avLst/>
              <a:gdLst/>
              <a:ahLst/>
              <a:cxnLst/>
              <a:rect l="l" t="t" r="r" b="b"/>
              <a:pathLst>
                <a:path w="13623" h="6098" fill="none" extrusionOk="0">
                  <a:moveTo>
                    <a:pt x="0" y="1"/>
                  </a:moveTo>
                  <a:lnTo>
                    <a:pt x="13623" y="1"/>
                  </a:lnTo>
                  <a:lnTo>
                    <a:pt x="13623"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2" name="Google Shape;35182;g2c37acae10e_0_4932"/>
            <p:cNvSpPr/>
            <p:nvPr/>
          </p:nvSpPr>
          <p:spPr>
            <a:xfrm>
              <a:off x="6656558" y="5372806"/>
              <a:ext cx="452179" cy="196665"/>
            </a:xfrm>
            <a:custGeom>
              <a:avLst/>
              <a:gdLst/>
              <a:ahLst/>
              <a:cxnLst/>
              <a:rect l="l" t="t" r="r" b="b"/>
              <a:pathLst>
                <a:path w="13623"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3" name="Google Shape;35183;g2c37acae10e_0_4932"/>
            <p:cNvSpPr/>
            <p:nvPr/>
          </p:nvSpPr>
          <p:spPr>
            <a:xfrm>
              <a:off x="7108703" y="5372806"/>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4" name="Google Shape;35184;g2c37acae10e_0_4932"/>
            <p:cNvSpPr/>
            <p:nvPr/>
          </p:nvSpPr>
          <p:spPr>
            <a:xfrm>
              <a:off x="7560882" y="5372806"/>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5" name="Google Shape;35185;g2c37acae10e_0_4932"/>
            <p:cNvSpPr/>
            <p:nvPr/>
          </p:nvSpPr>
          <p:spPr>
            <a:xfrm>
              <a:off x="8013028" y="5372806"/>
              <a:ext cx="452179" cy="196665"/>
            </a:xfrm>
            <a:custGeom>
              <a:avLst/>
              <a:gdLst/>
              <a:ahLst/>
              <a:cxnLst/>
              <a:rect l="l" t="t" r="r" b="b"/>
              <a:pathLst>
                <a:path w="13623" h="6098" fill="none" extrusionOk="0">
                  <a:moveTo>
                    <a:pt x="0" y="1"/>
                  </a:moveTo>
                  <a:lnTo>
                    <a:pt x="13623" y="1"/>
                  </a:lnTo>
                  <a:lnTo>
                    <a:pt x="13623"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6" name="Google Shape;35186;g2c37acae10e_0_4932"/>
            <p:cNvSpPr/>
            <p:nvPr/>
          </p:nvSpPr>
          <p:spPr>
            <a:xfrm>
              <a:off x="8465173" y="5372806"/>
              <a:ext cx="452212" cy="196665"/>
            </a:xfrm>
            <a:custGeom>
              <a:avLst/>
              <a:gdLst/>
              <a:ahLst/>
              <a:cxnLst/>
              <a:rect l="l" t="t" r="r" b="b"/>
              <a:pathLst>
                <a:path w="13624" h="6098" fill="none" extrusionOk="0">
                  <a:moveTo>
                    <a:pt x="1" y="1"/>
                  </a:moveTo>
                  <a:lnTo>
                    <a:pt x="13623" y="1"/>
                  </a:lnTo>
                  <a:lnTo>
                    <a:pt x="13623" y="6098"/>
                  </a:lnTo>
                  <a:lnTo>
                    <a:pt x="1" y="6098"/>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7" name="Google Shape;35187;g2c37acae10e_0_4932"/>
            <p:cNvSpPr/>
            <p:nvPr/>
          </p:nvSpPr>
          <p:spPr>
            <a:xfrm>
              <a:off x="8917352" y="5372806"/>
              <a:ext cx="452179" cy="196665"/>
            </a:xfrm>
            <a:custGeom>
              <a:avLst/>
              <a:gdLst/>
              <a:ahLst/>
              <a:cxnLst/>
              <a:rect l="l" t="t" r="r" b="b"/>
              <a:pathLst>
                <a:path w="13623" h="6098" fill="none" extrusionOk="0">
                  <a:moveTo>
                    <a:pt x="0" y="1"/>
                  </a:moveTo>
                  <a:lnTo>
                    <a:pt x="13622" y="1"/>
                  </a:lnTo>
                  <a:lnTo>
                    <a:pt x="13622" y="6098"/>
                  </a:lnTo>
                  <a:lnTo>
                    <a:pt x="0" y="6098"/>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8" name="Google Shape;35188;g2c37acae10e_0_4932"/>
            <p:cNvSpPr/>
            <p:nvPr/>
          </p:nvSpPr>
          <p:spPr>
            <a:xfrm>
              <a:off x="5752266" y="5569439"/>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9" name="Google Shape;35189;g2c37acae10e_0_4932"/>
            <p:cNvSpPr/>
            <p:nvPr/>
          </p:nvSpPr>
          <p:spPr>
            <a:xfrm>
              <a:off x="6204412" y="5569439"/>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0" name="Google Shape;35190;g2c37acae10e_0_4932"/>
            <p:cNvSpPr/>
            <p:nvPr/>
          </p:nvSpPr>
          <p:spPr>
            <a:xfrm>
              <a:off x="6656558" y="5569439"/>
              <a:ext cx="452179" cy="196665"/>
            </a:xfrm>
            <a:custGeom>
              <a:avLst/>
              <a:gdLst/>
              <a:ahLst/>
              <a:cxnLst/>
              <a:rect l="l" t="t" r="r" b="b"/>
              <a:pathLst>
                <a:path w="13623"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1" name="Google Shape;35191;g2c37acae10e_0_4932"/>
            <p:cNvSpPr/>
            <p:nvPr/>
          </p:nvSpPr>
          <p:spPr>
            <a:xfrm>
              <a:off x="7108703" y="5569439"/>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2" name="Google Shape;35192;g2c37acae10e_0_4932"/>
            <p:cNvSpPr/>
            <p:nvPr/>
          </p:nvSpPr>
          <p:spPr>
            <a:xfrm>
              <a:off x="7560882" y="5569439"/>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3" name="Google Shape;35193;g2c37acae10e_0_4932"/>
            <p:cNvSpPr/>
            <p:nvPr/>
          </p:nvSpPr>
          <p:spPr>
            <a:xfrm>
              <a:off x="8013028" y="5569439"/>
              <a:ext cx="452179" cy="196665"/>
            </a:xfrm>
            <a:custGeom>
              <a:avLst/>
              <a:gdLst/>
              <a:ahLst/>
              <a:cxnLst/>
              <a:rect l="l" t="t" r="r" b="b"/>
              <a:pathLst>
                <a:path w="13623" h="6098" fill="none" extrusionOk="0">
                  <a:moveTo>
                    <a:pt x="0" y="1"/>
                  </a:moveTo>
                  <a:lnTo>
                    <a:pt x="13623" y="1"/>
                  </a:lnTo>
                  <a:lnTo>
                    <a:pt x="13623"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4" name="Google Shape;35194;g2c37acae10e_0_4932"/>
            <p:cNvSpPr/>
            <p:nvPr/>
          </p:nvSpPr>
          <p:spPr>
            <a:xfrm>
              <a:off x="8465173" y="5569439"/>
              <a:ext cx="452212" cy="196665"/>
            </a:xfrm>
            <a:custGeom>
              <a:avLst/>
              <a:gdLst/>
              <a:ahLst/>
              <a:cxnLst/>
              <a:rect l="l" t="t" r="r" b="b"/>
              <a:pathLst>
                <a:path w="13624" h="6098" fill="none" extrusionOk="0">
                  <a:moveTo>
                    <a:pt x="1" y="1"/>
                  </a:moveTo>
                  <a:lnTo>
                    <a:pt x="13623" y="1"/>
                  </a:lnTo>
                  <a:lnTo>
                    <a:pt x="13623" y="6097"/>
                  </a:lnTo>
                  <a:lnTo>
                    <a:pt x="1" y="6097"/>
                  </a:lnTo>
                  <a:lnTo>
                    <a:pt x="1"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5" name="Google Shape;35195;g2c37acae10e_0_4932"/>
            <p:cNvSpPr/>
            <p:nvPr/>
          </p:nvSpPr>
          <p:spPr>
            <a:xfrm>
              <a:off x="8917352" y="5569439"/>
              <a:ext cx="452179" cy="196665"/>
            </a:xfrm>
            <a:custGeom>
              <a:avLst/>
              <a:gdLst/>
              <a:ahLst/>
              <a:cxnLst/>
              <a:rect l="l" t="t" r="r" b="b"/>
              <a:pathLst>
                <a:path w="13623" h="6098" fill="none" extrusionOk="0">
                  <a:moveTo>
                    <a:pt x="0" y="1"/>
                  </a:moveTo>
                  <a:lnTo>
                    <a:pt x="13622" y="1"/>
                  </a:lnTo>
                  <a:lnTo>
                    <a:pt x="13622" y="6097"/>
                  </a:lnTo>
                  <a:lnTo>
                    <a:pt x="0" y="6097"/>
                  </a:lnTo>
                  <a:lnTo>
                    <a:pt x="0" y="1"/>
                  </a:lnTo>
                  <a:close/>
                </a:path>
              </a:pathLst>
            </a:custGeom>
            <a:noFill/>
            <a:ln w="2375"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6" name="Google Shape;35196;g2c37acae10e_0_4932"/>
            <p:cNvSpPr/>
            <p:nvPr/>
          </p:nvSpPr>
          <p:spPr>
            <a:xfrm>
              <a:off x="2134519" y="2623169"/>
              <a:ext cx="7235558" cy="3142935"/>
            </a:xfrm>
            <a:custGeom>
              <a:avLst/>
              <a:gdLst/>
              <a:ahLst/>
              <a:cxnLst/>
              <a:rect l="l" t="t" r="r" b="b"/>
              <a:pathLst>
                <a:path w="217989" h="97453" fill="none" extrusionOk="0">
                  <a:moveTo>
                    <a:pt x="0" y="1"/>
                  </a:moveTo>
                  <a:lnTo>
                    <a:pt x="217988" y="1"/>
                  </a:lnTo>
                  <a:lnTo>
                    <a:pt x="217988" y="97452"/>
                  </a:lnTo>
                  <a:lnTo>
                    <a:pt x="0" y="97452"/>
                  </a:lnTo>
                  <a:lnTo>
                    <a:pt x="0" y="1"/>
                  </a:lnTo>
                  <a:close/>
                </a:path>
              </a:pathLst>
            </a:custGeom>
            <a:noFill/>
            <a:ln w="19850" cap="flat" cmpd="sng">
              <a:solidFill>
                <a:srgbClr val="F05A28"/>
              </a:solidFill>
              <a:prstDash val="solid"/>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17;g2c33a90ec78_0_14631">
              <a:extLst>
                <a:ext uri="{FF2B5EF4-FFF2-40B4-BE49-F238E27FC236}">
                  <a16:creationId xmlns:a16="http://schemas.microsoft.com/office/drawing/2014/main" id="{206D7BD1-E1F4-13CA-270C-05EC10A650AF}"/>
                </a:ext>
              </a:extLst>
            </p:cNvPr>
            <p:cNvSpPr txBox="1"/>
            <p:nvPr/>
          </p:nvSpPr>
          <p:spPr>
            <a:xfrm>
              <a:off x="3073371" y="4601095"/>
              <a:ext cx="5585830"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2600" b="1">
                  <a:solidFill>
                    <a:schemeClr val="accent1"/>
                  </a:solidFill>
                  <a:latin typeface="+mn-ea"/>
                </a:rPr>
                <a:t>最大</a:t>
              </a:r>
              <a:r>
                <a:rPr lang="en-US" sz="2600" b="1">
                  <a:solidFill>
                    <a:schemeClr val="accent1"/>
                  </a:solidFill>
                  <a:latin typeface="+mn-ea"/>
                </a:rPr>
                <a:t>1,200 TB</a:t>
              </a:r>
              <a:r>
                <a:rPr lang="ja-JP" altLang="en-US" sz="2600" b="1">
                  <a:solidFill>
                    <a:schemeClr val="accent1"/>
                  </a:solidFill>
                  <a:latin typeface="+mn-ea"/>
                </a:rPr>
                <a:t>メモリ</a:t>
              </a:r>
              <a:endParaRPr lang="en-US" sz="2600" b="1" u="none" strike="noStrike" cap="none">
                <a:solidFill>
                  <a:schemeClr val="accent1"/>
                </a:solidFill>
                <a:latin typeface="+mn-ea"/>
                <a:cs typeface="Arial"/>
                <a:sym typeface="Arial"/>
              </a:endParaRPr>
            </a:p>
          </p:txBody>
        </p:sp>
        <p:pic>
          <p:nvPicPr>
            <p:cNvPr id="3" name="Picture 2">
              <a:extLst>
                <a:ext uri="{FF2B5EF4-FFF2-40B4-BE49-F238E27FC236}">
                  <a16:creationId xmlns:a16="http://schemas.microsoft.com/office/drawing/2014/main" id="{8B016928-40A6-482C-CBBE-AFD669E7E4D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16397" b="12208"/>
            <a:stretch/>
          </p:blipFill>
          <p:spPr>
            <a:xfrm>
              <a:off x="2155310" y="2649116"/>
              <a:ext cx="2247609" cy="998801"/>
            </a:xfrm>
            <a:prstGeom prst="rect">
              <a:avLst/>
            </a:prstGeom>
          </p:spPr>
        </p:pic>
        <p:pic>
          <p:nvPicPr>
            <p:cNvPr id="40066" name="Google Shape;40066;g2c37acae10e_0_4932" descr="ChatGPT - Wikipedi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57135" y="2909157"/>
              <a:ext cx="364801" cy="364801"/>
            </a:xfrm>
            <a:prstGeom prst="rect">
              <a:avLst/>
            </a:prstGeom>
            <a:noFill/>
            <a:ln>
              <a:noFill/>
            </a:ln>
          </p:spPr>
        </p:pic>
        <p:sp>
          <p:nvSpPr>
            <p:cNvPr id="40067" name="Google Shape;40067;g2c37acae10e_0_4932"/>
            <p:cNvSpPr txBox="1"/>
            <p:nvPr/>
          </p:nvSpPr>
          <p:spPr>
            <a:xfrm>
              <a:off x="2821924" y="2801688"/>
              <a:ext cx="1280294" cy="523180"/>
            </a:xfrm>
            <a:prstGeom prst="rect">
              <a:avLst/>
            </a:prstGeom>
            <a:solidFill>
              <a:schemeClr val="bg1">
                <a:alpha val="73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231F20"/>
                  </a:solidFill>
                  <a:latin typeface="+mn-ea"/>
                  <a:cs typeface="Arial"/>
                  <a:sym typeface="Arial"/>
                </a:rPr>
                <a:t>ChatGPT</a:t>
              </a:r>
            </a:p>
            <a:p>
              <a:pPr marL="0" marR="0" lvl="0" indent="0" algn="l" rtl="0">
                <a:lnSpc>
                  <a:spcPct val="100000"/>
                </a:lnSpc>
                <a:spcBef>
                  <a:spcPts val="0"/>
                </a:spcBef>
                <a:spcAft>
                  <a:spcPts val="0"/>
                </a:spcAft>
                <a:buClr>
                  <a:srgbClr val="000000"/>
                </a:buClr>
                <a:buSzPts val="1400"/>
                <a:buFont typeface="Arial"/>
                <a:buNone/>
              </a:pPr>
              <a:r>
                <a:rPr lang="en-US" altLang="ja-JP" sz="1400" b="1" u="none" strike="noStrike" cap="none">
                  <a:solidFill>
                    <a:srgbClr val="231F20"/>
                  </a:solidFill>
                  <a:latin typeface="+mn-ea"/>
                  <a:cs typeface="Arial"/>
                  <a:sym typeface="Arial"/>
                </a:rPr>
                <a:t>(27TB</a:t>
              </a:r>
              <a:r>
                <a:rPr lang="ja-JP" altLang="en-US" sz="1400" b="1" u="none" strike="noStrike" cap="none">
                  <a:solidFill>
                    <a:srgbClr val="231F20"/>
                  </a:solidFill>
                  <a:latin typeface="+mn-ea"/>
                  <a:cs typeface="Arial"/>
                  <a:sym typeface="Arial"/>
                </a:rPr>
                <a:t>メモリ</a:t>
              </a:r>
              <a:r>
                <a:rPr lang="en-US" altLang="ja-JP" sz="1400" b="1" u="none" strike="noStrike" cap="none">
                  <a:solidFill>
                    <a:srgbClr val="231F20"/>
                  </a:solidFill>
                  <a:latin typeface="+mn-ea"/>
                  <a:cs typeface="Arial"/>
                  <a:sym typeface="Arial"/>
                </a:rPr>
                <a:t>)</a:t>
              </a:r>
              <a:endParaRPr lang="en-US" sz="1050" b="1" u="none" strike="noStrike" cap="none">
                <a:solidFill>
                  <a:srgbClr val="231F20"/>
                </a:solidFill>
                <a:latin typeface="+mn-ea"/>
                <a:cs typeface="Arial"/>
                <a:sym typeface="Arial"/>
              </a:endParaRPr>
            </a:p>
          </p:txBody>
        </p:sp>
        <p:sp>
          <p:nvSpPr>
            <p:cNvPr id="5" name="テキスト ボックス 4">
              <a:extLst>
                <a:ext uri="{FF2B5EF4-FFF2-40B4-BE49-F238E27FC236}">
                  <a16:creationId xmlns:a16="http://schemas.microsoft.com/office/drawing/2014/main" id="{FDB48628-A663-2927-2CA3-397D20879010}"/>
                </a:ext>
              </a:extLst>
            </p:cNvPr>
            <p:cNvSpPr txBox="1"/>
            <p:nvPr/>
          </p:nvSpPr>
          <p:spPr>
            <a:xfrm>
              <a:off x="2383808" y="3437732"/>
              <a:ext cx="6760179" cy="1200329"/>
            </a:xfrm>
            <a:prstGeom prst="rect">
              <a:avLst/>
            </a:prstGeom>
            <a:noFill/>
          </p:spPr>
          <p:txBody>
            <a:bodyPr wrap="square" rtlCol="0">
              <a:spAutoFit/>
            </a:bodyPr>
            <a:lstStyle/>
            <a:p>
              <a:pPr algn="ctr"/>
              <a:r>
                <a:rPr kumimoji="1" lang="en-US" altLang="ja-JP" sz="7200">
                  <a:latin typeface="+mn-ea"/>
                </a:rPr>
                <a:t>Memory-X</a:t>
              </a:r>
              <a:endParaRPr kumimoji="1" lang="ja-JP" altLang="en-US" sz="1600">
                <a:latin typeface="+mn-ea"/>
              </a:endParaRPr>
            </a:p>
          </p:txBody>
        </p:sp>
        <p:sp>
          <p:nvSpPr>
            <p:cNvPr id="12" name="Google Shape;117;g2c33a90ec78_0_14631">
              <a:extLst>
                <a:ext uri="{FF2B5EF4-FFF2-40B4-BE49-F238E27FC236}">
                  <a16:creationId xmlns:a16="http://schemas.microsoft.com/office/drawing/2014/main" id="{EDEB7F24-411E-CD02-B5D2-E1163051191D}"/>
                </a:ext>
              </a:extLst>
            </p:cNvPr>
            <p:cNvSpPr txBox="1"/>
            <p:nvPr/>
          </p:nvSpPr>
          <p:spPr>
            <a:xfrm>
              <a:off x="2959383" y="2199807"/>
              <a:ext cx="558583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tLang="ja-JP" sz="2400" b="1" u="none" strike="noStrike" cap="none">
                  <a:latin typeface="+mn-ea"/>
                  <a:cs typeface="Arial"/>
                  <a:sym typeface="Arial"/>
                </a:rPr>
                <a:t>Memory-X</a:t>
              </a:r>
              <a:r>
                <a:rPr lang="ja-JP" altLang="en-US" sz="2400" b="1" u="none" strike="noStrike" cap="none">
                  <a:latin typeface="+mn-ea"/>
                  <a:cs typeface="Arial"/>
                  <a:sym typeface="Arial"/>
                </a:rPr>
                <a:t>のメモリ領域イメージ</a:t>
              </a:r>
              <a:endParaRPr lang="en-US" sz="2400" b="1" u="none" strike="noStrike" cap="none">
                <a:latin typeface="+mn-ea"/>
                <a:cs typeface="Arial"/>
                <a:sym typeface="Arial"/>
              </a:endParaRPr>
            </a:p>
          </p:txBody>
        </p:sp>
      </p:grpSp>
    </p:spTree>
    <p:extLst>
      <p:ext uri="{BB962C8B-B14F-4D97-AF65-F5344CB8AC3E}">
        <p14:creationId xmlns:p14="http://schemas.microsoft.com/office/powerpoint/2010/main" val="133201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正方形/長方形 199">
            <a:extLst>
              <a:ext uri="{FF2B5EF4-FFF2-40B4-BE49-F238E27FC236}">
                <a16:creationId xmlns:a16="http://schemas.microsoft.com/office/drawing/2014/main" id="{F6802591-F20A-495D-9D3B-EA8EC03BD637}"/>
              </a:ext>
            </a:extLst>
          </p:cNvPr>
          <p:cNvSpPr/>
          <p:nvPr/>
        </p:nvSpPr>
        <p:spPr>
          <a:xfrm>
            <a:off x="855959" y="741804"/>
            <a:ext cx="2702683" cy="2649443"/>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218" name="正方形/長方形 217">
            <a:extLst>
              <a:ext uri="{FF2B5EF4-FFF2-40B4-BE49-F238E27FC236}">
                <a16:creationId xmlns:a16="http://schemas.microsoft.com/office/drawing/2014/main" id="{80854598-F8C7-4A81-AC41-8C13B8BE80FA}"/>
              </a:ext>
            </a:extLst>
          </p:cNvPr>
          <p:cNvSpPr/>
          <p:nvPr/>
        </p:nvSpPr>
        <p:spPr>
          <a:xfrm>
            <a:off x="1060432" y="2283034"/>
            <a:ext cx="2283295"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9" name="正方形/長方形 8">
            <a:extLst>
              <a:ext uri="{FF2B5EF4-FFF2-40B4-BE49-F238E27FC236}">
                <a16:creationId xmlns:a16="http://schemas.microsoft.com/office/drawing/2014/main" id="{5E3AC9EF-452C-4856-96B9-D6F6791F23F4}"/>
              </a:ext>
            </a:extLst>
          </p:cNvPr>
          <p:cNvSpPr/>
          <p:nvPr/>
        </p:nvSpPr>
        <p:spPr>
          <a:xfrm>
            <a:off x="5151170" y="779349"/>
            <a:ext cx="3271443" cy="261933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145" name="正方形/長方形 144">
            <a:extLst>
              <a:ext uri="{FF2B5EF4-FFF2-40B4-BE49-F238E27FC236}">
                <a16:creationId xmlns:a16="http://schemas.microsoft.com/office/drawing/2014/main" id="{9BA44BE4-CE2E-4196-8DE4-ABA7F106B312}"/>
              </a:ext>
            </a:extLst>
          </p:cNvPr>
          <p:cNvSpPr/>
          <p:nvPr/>
        </p:nvSpPr>
        <p:spPr>
          <a:xfrm>
            <a:off x="5301440" y="2265453"/>
            <a:ext cx="961817"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grpSp>
        <p:nvGrpSpPr>
          <p:cNvPr id="390" name="グループ化 389">
            <a:extLst>
              <a:ext uri="{FF2B5EF4-FFF2-40B4-BE49-F238E27FC236}">
                <a16:creationId xmlns:a16="http://schemas.microsoft.com/office/drawing/2014/main" id="{6AEBEED5-D2E4-4C53-A97E-4255B128292B}"/>
              </a:ext>
            </a:extLst>
          </p:cNvPr>
          <p:cNvGrpSpPr/>
          <p:nvPr/>
        </p:nvGrpSpPr>
        <p:grpSpPr>
          <a:xfrm>
            <a:off x="8448960" y="5084625"/>
            <a:ext cx="3588882" cy="1440000"/>
            <a:chOff x="792000" y="908048"/>
            <a:chExt cx="3672000" cy="1440000"/>
          </a:xfrm>
        </p:grpSpPr>
        <p:sp>
          <p:nvSpPr>
            <p:cNvPr id="391" name="正方形/長方形 390">
              <a:extLst>
                <a:ext uri="{FF2B5EF4-FFF2-40B4-BE49-F238E27FC236}">
                  <a16:creationId xmlns:a16="http://schemas.microsoft.com/office/drawing/2014/main" id="{F8BD0EB6-9BE4-4686-8380-31E855A64A60}"/>
                </a:ext>
              </a:extLst>
            </p:cNvPr>
            <p:cNvSpPr/>
            <p:nvPr/>
          </p:nvSpPr>
          <p:spPr>
            <a:xfrm>
              <a:off x="792000" y="908048"/>
              <a:ext cx="3672000" cy="144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392" name="正方形/長方形 391">
              <a:extLst>
                <a:ext uri="{FF2B5EF4-FFF2-40B4-BE49-F238E27FC236}">
                  <a16:creationId xmlns:a16="http://schemas.microsoft.com/office/drawing/2014/main" id="{DA36437E-19CE-42F3-ACD0-AFEFA332922C}"/>
                </a:ext>
              </a:extLst>
            </p:cNvPr>
            <p:cNvSpPr/>
            <p:nvPr/>
          </p:nvSpPr>
          <p:spPr>
            <a:xfrm>
              <a:off x="792000" y="908050"/>
              <a:ext cx="3672000" cy="2520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その他取扱い製品</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grpSp>
      <p:sp>
        <p:nvSpPr>
          <p:cNvPr id="369" name="正方形/長方形 368">
            <a:extLst>
              <a:ext uri="{FF2B5EF4-FFF2-40B4-BE49-F238E27FC236}">
                <a16:creationId xmlns:a16="http://schemas.microsoft.com/office/drawing/2014/main" id="{E8A94DA9-8830-4494-805C-CB29AF84F4F8}"/>
              </a:ext>
            </a:extLst>
          </p:cNvPr>
          <p:cNvSpPr/>
          <p:nvPr/>
        </p:nvSpPr>
        <p:spPr>
          <a:xfrm>
            <a:off x="8592960" y="5400577"/>
            <a:ext cx="3325038" cy="100800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sp>
        <p:nvSpPr>
          <p:cNvPr id="2" name="タイトル 1">
            <a:extLst>
              <a:ext uri="{FF2B5EF4-FFF2-40B4-BE49-F238E27FC236}">
                <a16:creationId xmlns:a16="http://schemas.microsoft.com/office/drawing/2014/main" id="{63EAFC2D-0349-47C1-B0F6-1BC50488C340}"/>
              </a:ext>
            </a:extLst>
          </p:cNvPr>
          <p:cNvSpPr>
            <a:spLocks noGrp="1"/>
          </p:cNvSpPr>
          <p:nvPr>
            <p:ph type="title"/>
          </p:nvPr>
        </p:nvSpPr>
        <p:spPr>
          <a:xfrm>
            <a:off x="354868" y="154779"/>
            <a:ext cx="9970817" cy="504000"/>
          </a:xfrm>
        </p:spPr>
        <p:txBody>
          <a:bodyPr/>
          <a:lstStyle/>
          <a:p>
            <a:r>
              <a:rPr lang="ja-JP" altLang="en-US"/>
              <a:t>東京エレクトロンデバイス　取扱い製品群</a:t>
            </a:r>
            <a:endParaRPr kumimoji="1" lang="ja-JP" altLang="en-US"/>
          </a:p>
        </p:txBody>
      </p:sp>
      <p:sp>
        <p:nvSpPr>
          <p:cNvPr id="37" name="正方形/長方形 36">
            <a:extLst>
              <a:ext uri="{FF2B5EF4-FFF2-40B4-BE49-F238E27FC236}">
                <a16:creationId xmlns:a16="http://schemas.microsoft.com/office/drawing/2014/main" id="{C4A919F4-6BE6-492C-9FDC-F8562F17245C}"/>
              </a:ext>
            </a:extLst>
          </p:cNvPr>
          <p:cNvSpPr/>
          <p:nvPr/>
        </p:nvSpPr>
        <p:spPr>
          <a:xfrm>
            <a:off x="140676" y="741804"/>
            <a:ext cx="601004" cy="2649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40" name="正方形/長方形 39">
            <a:extLst>
              <a:ext uri="{FF2B5EF4-FFF2-40B4-BE49-F238E27FC236}">
                <a16:creationId xmlns:a16="http://schemas.microsoft.com/office/drawing/2014/main" id="{2CA2947C-A03A-4E66-9543-E577349E08BC}"/>
              </a:ext>
            </a:extLst>
          </p:cNvPr>
          <p:cNvSpPr/>
          <p:nvPr/>
        </p:nvSpPr>
        <p:spPr>
          <a:xfrm>
            <a:off x="140676" y="3572337"/>
            <a:ext cx="601004" cy="2952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82" name="正方形/長方形 81">
            <a:extLst>
              <a:ext uri="{FF2B5EF4-FFF2-40B4-BE49-F238E27FC236}">
                <a16:creationId xmlns:a16="http://schemas.microsoft.com/office/drawing/2014/main" id="{8FA5BE76-5BE3-45C4-86DB-F88F0C368E5E}"/>
              </a:ext>
            </a:extLst>
          </p:cNvPr>
          <p:cNvSpPr/>
          <p:nvPr/>
        </p:nvSpPr>
        <p:spPr>
          <a:xfrm>
            <a:off x="3556327" y="758914"/>
            <a:ext cx="1403157" cy="1341758"/>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53" name="正方形/長方形 52">
            <a:extLst>
              <a:ext uri="{FF2B5EF4-FFF2-40B4-BE49-F238E27FC236}">
                <a16:creationId xmlns:a16="http://schemas.microsoft.com/office/drawing/2014/main" id="{9D01329E-190B-4814-B062-8CA006A2E7AF}"/>
              </a:ext>
            </a:extLst>
          </p:cNvPr>
          <p:cNvSpPr/>
          <p:nvPr/>
        </p:nvSpPr>
        <p:spPr>
          <a:xfrm>
            <a:off x="3832647" y="1121477"/>
            <a:ext cx="1008000" cy="90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88" name="正方形/長方形 87">
            <a:extLst>
              <a:ext uri="{FF2B5EF4-FFF2-40B4-BE49-F238E27FC236}">
                <a16:creationId xmlns:a16="http://schemas.microsoft.com/office/drawing/2014/main" id="{15C5E4C7-02E9-4621-B1E7-B004684F80FC}"/>
              </a:ext>
            </a:extLst>
          </p:cNvPr>
          <p:cNvSpPr/>
          <p:nvPr/>
        </p:nvSpPr>
        <p:spPr>
          <a:xfrm>
            <a:off x="3832647" y="1108985"/>
            <a:ext cx="1008000" cy="217706"/>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CNAPP</a:t>
            </a:r>
          </a:p>
        </p:txBody>
      </p:sp>
      <p:sp>
        <p:nvSpPr>
          <p:cNvPr id="8" name="正方形/長方形 7">
            <a:extLst>
              <a:ext uri="{FF2B5EF4-FFF2-40B4-BE49-F238E27FC236}">
                <a16:creationId xmlns:a16="http://schemas.microsoft.com/office/drawing/2014/main" id="{B6FF8125-6CD1-4E41-8656-31AC2C2AB831}"/>
              </a:ext>
            </a:extLst>
          </p:cNvPr>
          <p:cNvSpPr/>
          <p:nvPr/>
        </p:nvSpPr>
        <p:spPr>
          <a:xfrm>
            <a:off x="5155244" y="768439"/>
            <a:ext cx="3272824"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クラウドアクセス</a:t>
            </a:r>
            <a:r>
              <a:rPr kumimoji="1" lang="en-US" altLang="ja-JP" sz="1200" b="1" i="0" u="none" strike="noStrike" kern="1200" cap="none" spc="0" normalizeH="0" baseline="0" noProof="0">
                <a:ln>
                  <a:noFill/>
                </a:ln>
                <a:solidFill>
                  <a:prstClr val="white"/>
                </a:solidFill>
                <a:effectLst/>
                <a:uLnTx/>
                <a:uFillTx/>
                <a:latin typeface="Tahoma"/>
                <a:ea typeface="Meiryo UI"/>
                <a:cs typeface="+mn-cs"/>
              </a:rPr>
              <a:t>/</a:t>
            </a: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ゼロトラストソリューション</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sp>
        <p:nvSpPr>
          <p:cNvPr id="3" name="正方形/長方形 2">
            <a:extLst>
              <a:ext uri="{FF2B5EF4-FFF2-40B4-BE49-F238E27FC236}">
                <a16:creationId xmlns:a16="http://schemas.microsoft.com/office/drawing/2014/main" id="{5CA054DB-AC65-4B09-B021-F14B13BE8758}"/>
              </a:ext>
            </a:extLst>
          </p:cNvPr>
          <p:cNvSpPr/>
          <p:nvPr/>
        </p:nvSpPr>
        <p:spPr>
          <a:xfrm>
            <a:off x="6400886" y="1119537"/>
            <a:ext cx="186616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91" name="正方形/長方形 90">
            <a:extLst>
              <a:ext uri="{FF2B5EF4-FFF2-40B4-BE49-F238E27FC236}">
                <a16:creationId xmlns:a16="http://schemas.microsoft.com/office/drawing/2014/main" id="{B745B19A-F65B-4FD3-B29F-A70A99F732B2}"/>
              </a:ext>
            </a:extLst>
          </p:cNvPr>
          <p:cNvSpPr/>
          <p:nvPr/>
        </p:nvSpPr>
        <p:spPr>
          <a:xfrm>
            <a:off x="5291658" y="2257568"/>
            <a:ext cx="978518" cy="227074"/>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err="1">
                <a:ln>
                  <a:noFill/>
                </a:ln>
                <a:solidFill>
                  <a:prstClr val="black"/>
                </a:solidFill>
                <a:effectLst/>
                <a:uLnTx/>
                <a:uFillTx/>
                <a:latin typeface="Tahoma"/>
                <a:ea typeface="Meiryo UI"/>
                <a:cs typeface="+mn-cs"/>
              </a:rPr>
              <a:t>IDaaS</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92" name="正方形/長方形 91">
            <a:extLst>
              <a:ext uri="{FF2B5EF4-FFF2-40B4-BE49-F238E27FC236}">
                <a16:creationId xmlns:a16="http://schemas.microsoft.com/office/drawing/2014/main" id="{8F574429-5192-478E-8C60-C078525905D0}"/>
              </a:ext>
            </a:extLst>
          </p:cNvPr>
          <p:cNvSpPr/>
          <p:nvPr/>
        </p:nvSpPr>
        <p:spPr>
          <a:xfrm>
            <a:off x="6399721" y="1115364"/>
            <a:ext cx="830921" cy="207156"/>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SSE</a:t>
            </a:r>
            <a:r>
              <a:rPr kumimoji="1" lang="ja-JP" altLang="en-US" sz="1000" b="0" i="0" u="none" strike="noStrike" kern="1200" cap="none" spc="0" normalizeH="0" baseline="0" noProof="0">
                <a:ln>
                  <a:noFill/>
                </a:ln>
                <a:solidFill>
                  <a:prstClr val="black"/>
                </a:solidFill>
                <a:effectLst/>
                <a:uLnTx/>
                <a:uFillTx/>
                <a:latin typeface="Tahoma"/>
                <a:ea typeface="Meiryo UI"/>
                <a:cs typeface="+mn-cs"/>
              </a:rPr>
              <a:t>／</a:t>
            </a:r>
            <a:r>
              <a:rPr kumimoji="1" lang="en-US" altLang="ja-JP" sz="1000" b="0" i="0" u="none" strike="noStrike" kern="1200" cap="none" spc="0" normalizeH="0" baseline="0" noProof="0">
                <a:ln>
                  <a:noFill/>
                </a:ln>
                <a:solidFill>
                  <a:prstClr val="black"/>
                </a:solidFill>
                <a:effectLst/>
                <a:uLnTx/>
                <a:uFillTx/>
                <a:latin typeface="Tahoma"/>
                <a:ea typeface="Meiryo UI"/>
                <a:cs typeface="+mn-cs"/>
              </a:rPr>
              <a:t>SASE</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93" name="正方形/長方形 92">
            <a:extLst>
              <a:ext uri="{FF2B5EF4-FFF2-40B4-BE49-F238E27FC236}">
                <a16:creationId xmlns:a16="http://schemas.microsoft.com/office/drawing/2014/main" id="{3F951A04-353C-4B8E-8370-24DE2D6160D8}"/>
              </a:ext>
            </a:extLst>
          </p:cNvPr>
          <p:cNvSpPr/>
          <p:nvPr/>
        </p:nvSpPr>
        <p:spPr>
          <a:xfrm>
            <a:off x="7325380" y="1119536"/>
            <a:ext cx="941666" cy="207155"/>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CASB</a:t>
            </a:r>
            <a:r>
              <a:rPr kumimoji="1" lang="ja-JP" altLang="en-US" sz="1000" b="0" i="0" u="none" strike="noStrike" kern="1200" cap="none" spc="0" normalizeH="0" baseline="0" noProof="0">
                <a:ln>
                  <a:noFill/>
                </a:ln>
                <a:solidFill>
                  <a:prstClr val="black"/>
                </a:solidFill>
                <a:effectLst/>
                <a:uLnTx/>
                <a:uFillTx/>
                <a:latin typeface="Tahoma"/>
                <a:ea typeface="Meiryo UI"/>
                <a:cs typeface="+mn-cs"/>
              </a:rPr>
              <a:t>／</a:t>
            </a:r>
            <a:r>
              <a:rPr kumimoji="1" lang="en-US" altLang="ja-JP" sz="1000" b="0" i="0" u="none" strike="noStrike" kern="1200" cap="none" spc="0" normalizeH="0" baseline="0" noProof="0">
                <a:ln>
                  <a:noFill/>
                </a:ln>
                <a:solidFill>
                  <a:prstClr val="black"/>
                </a:solidFill>
                <a:effectLst/>
                <a:uLnTx/>
                <a:uFillTx/>
                <a:latin typeface="Tahoma"/>
                <a:ea typeface="Meiryo UI"/>
                <a:cs typeface="+mn-cs"/>
              </a:rPr>
              <a:t>SWG</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101" name="正方形/長方形 100">
            <a:extLst>
              <a:ext uri="{FF2B5EF4-FFF2-40B4-BE49-F238E27FC236}">
                <a16:creationId xmlns:a16="http://schemas.microsoft.com/office/drawing/2014/main" id="{18F9ECE4-B259-4D5A-85E7-7C1101BAD0BB}"/>
              </a:ext>
            </a:extLst>
          </p:cNvPr>
          <p:cNvSpPr/>
          <p:nvPr/>
        </p:nvSpPr>
        <p:spPr>
          <a:xfrm>
            <a:off x="5302033" y="1117005"/>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102" name="正方形/長方形 101">
            <a:extLst>
              <a:ext uri="{FF2B5EF4-FFF2-40B4-BE49-F238E27FC236}">
                <a16:creationId xmlns:a16="http://schemas.microsoft.com/office/drawing/2014/main" id="{96399376-DE89-4F39-AA93-DE1582A7C355}"/>
              </a:ext>
            </a:extLst>
          </p:cNvPr>
          <p:cNvSpPr/>
          <p:nvPr/>
        </p:nvSpPr>
        <p:spPr>
          <a:xfrm>
            <a:off x="6403554" y="2249558"/>
            <a:ext cx="880334"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103" name="正方形/長方形 102">
            <a:extLst>
              <a:ext uri="{FF2B5EF4-FFF2-40B4-BE49-F238E27FC236}">
                <a16:creationId xmlns:a16="http://schemas.microsoft.com/office/drawing/2014/main" id="{98BDDC4F-C5EC-4E92-BD2E-ED088D97D130}"/>
              </a:ext>
            </a:extLst>
          </p:cNvPr>
          <p:cNvSpPr/>
          <p:nvPr/>
        </p:nvSpPr>
        <p:spPr>
          <a:xfrm>
            <a:off x="7362225" y="2259826"/>
            <a:ext cx="904821"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110" name="正方形/長方形 109">
            <a:extLst>
              <a:ext uri="{FF2B5EF4-FFF2-40B4-BE49-F238E27FC236}">
                <a16:creationId xmlns:a16="http://schemas.microsoft.com/office/drawing/2014/main" id="{E0F80321-94F0-469D-9F28-4572B126CE85}"/>
              </a:ext>
            </a:extLst>
          </p:cNvPr>
          <p:cNvSpPr/>
          <p:nvPr/>
        </p:nvSpPr>
        <p:spPr>
          <a:xfrm>
            <a:off x="5302059" y="1117005"/>
            <a:ext cx="1008000" cy="203874"/>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Tahoma"/>
                <a:ea typeface="Meiryo UI"/>
                <a:cs typeface="+mn-cs"/>
              </a:rPr>
              <a:t>エンドポイント</a:t>
            </a:r>
          </a:p>
        </p:txBody>
      </p:sp>
      <p:sp>
        <p:nvSpPr>
          <p:cNvPr id="112" name="正方形/長方形 111">
            <a:extLst>
              <a:ext uri="{FF2B5EF4-FFF2-40B4-BE49-F238E27FC236}">
                <a16:creationId xmlns:a16="http://schemas.microsoft.com/office/drawing/2014/main" id="{031AC22B-5DFB-4BDA-84D9-E8C0B1166670}"/>
              </a:ext>
            </a:extLst>
          </p:cNvPr>
          <p:cNvSpPr/>
          <p:nvPr/>
        </p:nvSpPr>
        <p:spPr>
          <a:xfrm>
            <a:off x="6399721" y="2247440"/>
            <a:ext cx="885931" cy="222526"/>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HSM</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79" name="正方形/長方形 78">
            <a:extLst>
              <a:ext uri="{FF2B5EF4-FFF2-40B4-BE49-F238E27FC236}">
                <a16:creationId xmlns:a16="http://schemas.microsoft.com/office/drawing/2014/main" id="{B5BC6297-4DD8-4CD7-9EAF-DD2F92D8B5AA}"/>
              </a:ext>
            </a:extLst>
          </p:cNvPr>
          <p:cNvSpPr/>
          <p:nvPr/>
        </p:nvSpPr>
        <p:spPr>
          <a:xfrm>
            <a:off x="8635213" y="771190"/>
            <a:ext cx="3402825" cy="2635511"/>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199" name="正方形/長方形 198">
            <a:extLst>
              <a:ext uri="{FF2B5EF4-FFF2-40B4-BE49-F238E27FC236}">
                <a16:creationId xmlns:a16="http://schemas.microsoft.com/office/drawing/2014/main" id="{83EAE699-0505-464A-911C-9B076E8BE3C1}"/>
              </a:ext>
            </a:extLst>
          </p:cNvPr>
          <p:cNvSpPr/>
          <p:nvPr/>
        </p:nvSpPr>
        <p:spPr>
          <a:xfrm>
            <a:off x="855959" y="755736"/>
            <a:ext cx="4109129" cy="243699"/>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マルチクラウド</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sp>
        <p:nvSpPr>
          <p:cNvPr id="49" name="正方形/長方形 48">
            <a:extLst>
              <a:ext uri="{FF2B5EF4-FFF2-40B4-BE49-F238E27FC236}">
                <a16:creationId xmlns:a16="http://schemas.microsoft.com/office/drawing/2014/main" id="{97071561-D72D-45FB-900E-3D0D65D12DF9}"/>
              </a:ext>
            </a:extLst>
          </p:cNvPr>
          <p:cNvSpPr/>
          <p:nvPr/>
        </p:nvSpPr>
        <p:spPr>
          <a:xfrm>
            <a:off x="10960240" y="2282399"/>
            <a:ext cx="956695"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57" name="正方形/長方形 56">
            <a:extLst>
              <a:ext uri="{FF2B5EF4-FFF2-40B4-BE49-F238E27FC236}">
                <a16:creationId xmlns:a16="http://schemas.microsoft.com/office/drawing/2014/main" id="{BADAA903-E207-4EFD-87F4-D85E9F4FA1E5}"/>
              </a:ext>
            </a:extLst>
          </p:cNvPr>
          <p:cNvSpPr/>
          <p:nvPr/>
        </p:nvSpPr>
        <p:spPr>
          <a:xfrm>
            <a:off x="9882397" y="1135916"/>
            <a:ext cx="1998548"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46" name="正方形/長方形 45">
            <a:extLst>
              <a:ext uri="{FF2B5EF4-FFF2-40B4-BE49-F238E27FC236}">
                <a16:creationId xmlns:a16="http://schemas.microsoft.com/office/drawing/2014/main" id="{ED734E0B-FA85-40B1-ABCB-3587B21E19B8}"/>
              </a:ext>
            </a:extLst>
          </p:cNvPr>
          <p:cNvSpPr/>
          <p:nvPr/>
        </p:nvSpPr>
        <p:spPr>
          <a:xfrm>
            <a:off x="8772338" y="1135916"/>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86" name="正方形/長方形 85">
            <a:extLst>
              <a:ext uri="{FF2B5EF4-FFF2-40B4-BE49-F238E27FC236}">
                <a16:creationId xmlns:a16="http://schemas.microsoft.com/office/drawing/2014/main" id="{DE03E9CD-9676-4E3A-B8C7-165BC56F33AC}"/>
              </a:ext>
            </a:extLst>
          </p:cNvPr>
          <p:cNvSpPr/>
          <p:nvPr/>
        </p:nvSpPr>
        <p:spPr>
          <a:xfrm>
            <a:off x="10960240" y="2282399"/>
            <a:ext cx="956695"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Firewall</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87" name="正方形/長方形 86">
            <a:extLst>
              <a:ext uri="{FF2B5EF4-FFF2-40B4-BE49-F238E27FC236}">
                <a16:creationId xmlns:a16="http://schemas.microsoft.com/office/drawing/2014/main" id="{E52869EC-F1BF-4327-85AB-B14115F102E8}"/>
              </a:ext>
            </a:extLst>
          </p:cNvPr>
          <p:cNvSpPr/>
          <p:nvPr/>
        </p:nvSpPr>
        <p:spPr>
          <a:xfrm>
            <a:off x="10933140" y="1142711"/>
            <a:ext cx="947805" cy="170928"/>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WAF</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90" name="正方形/長方形 89">
            <a:extLst>
              <a:ext uri="{FF2B5EF4-FFF2-40B4-BE49-F238E27FC236}">
                <a16:creationId xmlns:a16="http://schemas.microsoft.com/office/drawing/2014/main" id="{71809A2F-33E1-454C-BEEE-73500CD5A945}"/>
              </a:ext>
            </a:extLst>
          </p:cNvPr>
          <p:cNvSpPr/>
          <p:nvPr/>
        </p:nvSpPr>
        <p:spPr>
          <a:xfrm>
            <a:off x="9881492" y="1135916"/>
            <a:ext cx="912572" cy="183649"/>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VPN</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94" name="正方形/長方形 93">
            <a:extLst>
              <a:ext uri="{FF2B5EF4-FFF2-40B4-BE49-F238E27FC236}">
                <a16:creationId xmlns:a16="http://schemas.microsoft.com/office/drawing/2014/main" id="{3BB72843-7CE4-4DB5-9287-4A15DC8EC24F}"/>
              </a:ext>
            </a:extLst>
          </p:cNvPr>
          <p:cNvSpPr/>
          <p:nvPr/>
        </p:nvSpPr>
        <p:spPr>
          <a:xfrm>
            <a:off x="8772338" y="1135916"/>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Wi-Fi</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104" name="正方形/長方形 103">
            <a:extLst>
              <a:ext uri="{FF2B5EF4-FFF2-40B4-BE49-F238E27FC236}">
                <a16:creationId xmlns:a16="http://schemas.microsoft.com/office/drawing/2014/main" id="{02E0FBA4-34FC-4D60-93CE-A7EAD5DAE28D}"/>
              </a:ext>
            </a:extLst>
          </p:cNvPr>
          <p:cNvSpPr/>
          <p:nvPr/>
        </p:nvSpPr>
        <p:spPr>
          <a:xfrm>
            <a:off x="9864844" y="2287470"/>
            <a:ext cx="946864"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113" name="正方形/長方形 112">
            <a:extLst>
              <a:ext uri="{FF2B5EF4-FFF2-40B4-BE49-F238E27FC236}">
                <a16:creationId xmlns:a16="http://schemas.microsoft.com/office/drawing/2014/main" id="{F0FB3CD0-FE9F-43D2-AC74-15BB8B896124}"/>
              </a:ext>
            </a:extLst>
          </p:cNvPr>
          <p:cNvSpPr/>
          <p:nvPr/>
        </p:nvSpPr>
        <p:spPr>
          <a:xfrm>
            <a:off x="9867836" y="2287470"/>
            <a:ext cx="931638" cy="163157"/>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DNS/DHCP</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grpSp>
        <p:nvGrpSpPr>
          <p:cNvPr id="314" name="グループ化 313">
            <a:extLst>
              <a:ext uri="{FF2B5EF4-FFF2-40B4-BE49-F238E27FC236}">
                <a16:creationId xmlns:a16="http://schemas.microsoft.com/office/drawing/2014/main" id="{513AC720-C517-43BA-B788-6039CE8573EF}"/>
              </a:ext>
            </a:extLst>
          </p:cNvPr>
          <p:cNvGrpSpPr/>
          <p:nvPr/>
        </p:nvGrpSpPr>
        <p:grpSpPr>
          <a:xfrm>
            <a:off x="852960" y="3572337"/>
            <a:ext cx="2484000" cy="1440000"/>
            <a:chOff x="5823780" y="908048"/>
            <a:chExt cx="4968000" cy="1440000"/>
          </a:xfrm>
        </p:grpSpPr>
        <p:sp>
          <p:nvSpPr>
            <p:cNvPr id="315" name="正方形/長方形 314">
              <a:extLst>
                <a:ext uri="{FF2B5EF4-FFF2-40B4-BE49-F238E27FC236}">
                  <a16:creationId xmlns:a16="http://schemas.microsoft.com/office/drawing/2014/main" id="{06963FE0-10B0-4787-8500-E5CECCE3053C}"/>
                </a:ext>
              </a:extLst>
            </p:cNvPr>
            <p:cNvSpPr/>
            <p:nvPr/>
          </p:nvSpPr>
          <p:spPr>
            <a:xfrm>
              <a:off x="5823780" y="908048"/>
              <a:ext cx="4968000" cy="144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316" name="正方形/長方形 315">
              <a:extLst>
                <a:ext uri="{FF2B5EF4-FFF2-40B4-BE49-F238E27FC236}">
                  <a16:creationId xmlns:a16="http://schemas.microsoft.com/office/drawing/2014/main" id="{34E2D768-B490-487B-9742-BA13E2979D35}"/>
                </a:ext>
              </a:extLst>
            </p:cNvPr>
            <p:cNvSpPr/>
            <p:nvPr/>
          </p:nvSpPr>
          <p:spPr>
            <a:xfrm>
              <a:off x="5823780" y="908050"/>
              <a:ext cx="4968000"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仮想化基盤ソリューション</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grpSp>
      <p:sp>
        <p:nvSpPr>
          <p:cNvPr id="326" name="正方形/長方形 325">
            <a:extLst>
              <a:ext uri="{FF2B5EF4-FFF2-40B4-BE49-F238E27FC236}">
                <a16:creationId xmlns:a16="http://schemas.microsoft.com/office/drawing/2014/main" id="{B16CC991-4734-40D4-8B4B-9113A6A86BD2}"/>
              </a:ext>
            </a:extLst>
          </p:cNvPr>
          <p:cNvSpPr/>
          <p:nvPr/>
        </p:nvSpPr>
        <p:spPr>
          <a:xfrm>
            <a:off x="996960"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27" name="正方形/長方形 326">
            <a:extLst>
              <a:ext uri="{FF2B5EF4-FFF2-40B4-BE49-F238E27FC236}">
                <a16:creationId xmlns:a16="http://schemas.microsoft.com/office/drawing/2014/main" id="{AACF8570-AA0F-4188-96C2-E8BCCF6546E5}"/>
              </a:ext>
            </a:extLst>
          </p:cNvPr>
          <p:cNvSpPr/>
          <p:nvPr/>
        </p:nvSpPr>
        <p:spPr>
          <a:xfrm>
            <a:off x="2146498"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35" name="正方形/長方形 334">
            <a:extLst>
              <a:ext uri="{FF2B5EF4-FFF2-40B4-BE49-F238E27FC236}">
                <a16:creationId xmlns:a16="http://schemas.microsoft.com/office/drawing/2014/main" id="{A827A98F-CDF7-4F41-B9A8-9DA68E30DFAB}"/>
              </a:ext>
            </a:extLst>
          </p:cNvPr>
          <p:cNvSpPr/>
          <p:nvPr/>
        </p:nvSpPr>
        <p:spPr>
          <a:xfrm>
            <a:off x="996960" y="388828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HCI</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336" name="正方形/長方形 335">
            <a:extLst>
              <a:ext uri="{FF2B5EF4-FFF2-40B4-BE49-F238E27FC236}">
                <a16:creationId xmlns:a16="http://schemas.microsoft.com/office/drawing/2014/main" id="{669311EC-4432-4C24-90A9-84AF9DC00C4C}"/>
              </a:ext>
            </a:extLst>
          </p:cNvPr>
          <p:cNvSpPr/>
          <p:nvPr/>
        </p:nvSpPr>
        <p:spPr>
          <a:xfrm>
            <a:off x="2146498" y="388828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3F3F3F"/>
                </a:solidFill>
                <a:effectLst/>
                <a:uLnTx/>
                <a:uFillTx/>
                <a:latin typeface="Tahoma"/>
                <a:ea typeface="Meiryo UI"/>
                <a:cs typeface="+mn-cs"/>
              </a:rPr>
              <a:t>3Tier</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grpSp>
        <p:nvGrpSpPr>
          <p:cNvPr id="320" name="グループ化 319">
            <a:extLst>
              <a:ext uri="{FF2B5EF4-FFF2-40B4-BE49-F238E27FC236}">
                <a16:creationId xmlns:a16="http://schemas.microsoft.com/office/drawing/2014/main" id="{947A76C9-DF2E-4781-94CA-DC2ED6F383E8}"/>
              </a:ext>
            </a:extLst>
          </p:cNvPr>
          <p:cNvGrpSpPr/>
          <p:nvPr/>
        </p:nvGrpSpPr>
        <p:grpSpPr>
          <a:xfrm>
            <a:off x="8448960" y="3572337"/>
            <a:ext cx="3588882" cy="1440000"/>
            <a:chOff x="792000" y="908048"/>
            <a:chExt cx="3672000" cy="1440000"/>
          </a:xfrm>
        </p:grpSpPr>
        <p:sp>
          <p:nvSpPr>
            <p:cNvPr id="321" name="正方形/長方形 320">
              <a:extLst>
                <a:ext uri="{FF2B5EF4-FFF2-40B4-BE49-F238E27FC236}">
                  <a16:creationId xmlns:a16="http://schemas.microsoft.com/office/drawing/2014/main" id="{78386B4B-2532-4D74-B609-AB926CB9DCD4}"/>
                </a:ext>
              </a:extLst>
            </p:cNvPr>
            <p:cNvSpPr/>
            <p:nvPr/>
          </p:nvSpPr>
          <p:spPr>
            <a:xfrm>
              <a:off x="792000" y="908048"/>
              <a:ext cx="3672000" cy="144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322" name="正方形/長方形 321">
              <a:extLst>
                <a:ext uri="{FF2B5EF4-FFF2-40B4-BE49-F238E27FC236}">
                  <a16:creationId xmlns:a16="http://schemas.microsoft.com/office/drawing/2014/main" id="{AEF95AD0-962C-43CD-8501-2C1BCCD516E0}"/>
                </a:ext>
              </a:extLst>
            </p:cNvPr>
            <p:cNvSpPr/>
            <p:nvPr/>
          </p:nvSpPr>
          <p:spPr>
            <a:xfrm>
              <a:off x="792000" y="908050"/>
              <a:ext cx="3672000"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Tahoma"/>
                  <a:ea typeface="Meiryo UI"/>
                  <a:cs typeface="+mn-cs"/>
                </a:rPr>
                <a:t>AI/DL</a:t>
              </a: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ソリューション</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grpSp>
      <p:sp>
        <p:nvSpPr>
          <p:cNvPr id="329" name="正方形/長方形 328">
            <a:extLst>
              <a:ext uri="{FF2B5EF4-FFF2-40B4-BE49-F238E27FC236}">
                <a16:creationId xmlns:a16="http://schemas.microsoft.com/office/drawing/2014/main" id="{D4430162-56A8-4DAA-87CD-C889E2496631}"/>
              </a:ext>
            </a:extLst>
          </p:cNvPr>
          <p:cNvSpPr/>
          <p:nvPr/>
        </p:nvSpPr>
        <p:spPr>
          <a:xfrm>
            <a:off x="8592960"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30" name="正方形/長方形 329">
            <a:extLst>
              <a:ext uri="{FF2B5EF4-FFF2-40B4-BE49-F238E27FC236}">
                <a16:creationId xmlns:a16="http://schemas.microsoft.com/office/drawing/2014/main" id="{6C2DE387-6398-48E9-AE0F-B1DA3038AB65}"/>
              </a:ext>
            </a:extLst>
          </p:cNvPr>
          <p:cNvSpPr/>
          <p:nvPr/>
        </p:nvSpPr>
        <p:spPr>
          <a:xfrm>
            <a:off x="9758802"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31" name="正方形/長方形 330">
            <a:extLst>
              <a:ext uri="{FF2B5EF4-FFF2-40B4-BE49-F238E27FC236}">
                <a16:creationId xmlns:a16="http://schemas.microsoft.com/office/drawing/2014/main" id="{89F97A11-BD52-4FBF-9CD6-77C1B1064D2F}"/>
              </a:ext>
            </a:extLst>
          </p:cNvPr>
          <p:cNvSpPr/>
          <p:nvPr/>
        </p:nvSpPr>
        <p:spPr>
          <a:xfrm>
            <a:off x="10908337"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38" name="正方形/長方形 337">
            <a:extLst>
              <a:ext uri="{FF2B5EF4-FFF2-40B4-BE49-F238E27FC236}">
                <a16:creationId xmlns:a16="http://schemas.microsoft.com/office/drawing/2014/main" id="{7D756EE5-B761-4D36-AE54-5C1D932F6CC4}"/>
              </a:ext>
            </a:extLst>
          </p:cNvPr>
          <p:cNvSpPr/>
          <p:nvPr/>
        </p:nvSpPr>
        <p:spPr>
          <a:xfrm>
            <a:off x="8592960" y="388828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GPU</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339" name="正方形/長方形 338">
            <a:extLst>
              <a:ext uri="{FF2B5EF4-FFF2-40B4-BE49-F238E27FC236}">
                <a16:creationId xmlns:a16="http://schemas.microsoft.com/office/drawing/2014/main" id="{9E10631F-503D-4162-9A4E-334603AFC826}"/>
              </a:ext>
            </a:extLst>
          </p:cNvPr>
          <p:cNvSpPr/>
          <p:nvPr/>
        </p:nvSpPr>
        <p:spPr>
          <a:xfrm>
            <a:off x="9758802" y="388828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Tahoma"/>
                <a:ea typeface="Meiryo UI"/>
              </a:rPr>
              <a:t>生成</a:t>
            </a:r>
            <a:r>
              <a:rPr lang="en-US" altLang="ja-JP" sz="1000" dirty="0">
                <a:solidFill>
                  <a:prstClr val="black"/>
                </a:solidFill>
                <a:latin typeface="Tahoma"/>
                <a:ea typeface="Meiryo UI"/>
              </a:rPr>
              <a:t>AI</a:t>
            </a:r>
            <a:endParaRPr kumimoji="1" lang="ja-JP" altLang="en-US" sz="1000" b="0" i="0" u="none" strike="noStrike" kern="1200" cap="none" spc="0" normalizeH="0" baseline="0" noProof="0" dirty="0">
              <a:ln>
                <a:noFill/>
              </a:ln>
              <a:solidFill>
                <a:prstClr val="black"/>
              </a:solidFill>
              <a:effectLst/>
              <a:uLnTx/>
              <a:uFillTx/>
              <a:latin typeface="Tahoma"/>
              <a:ea typeface="Meiryo UI"/>
              <a:cs typeface="+mn-cs"/>
            </a:endParaRPr>
          </a:p>
        </p:txBody>
      </p:sp>
      <p:sp>
        <p:nvSpPr>
          <p:cNvPr id="340" name="正方形/長方形 339">
            <a:extLst>
              <a:ext uri="{FF2B5EF4-FFF2-40B4-BE49-F238E27FC236}">
                <a16:creationId xmlns:a16="http://schemas.microsoft.com/office/drawing/2014/main" id="{18261E24-0A16-417C-A05F-24D7E9A2F4E5}"/>
              </a:ext>
            </a:extLst>
          </p:cNvPr>
          <p:cNvSpPr/>
          <p:nvPr/>
        </p:nvSpPr>
        <p:spPr>
          <a:xfrm>
            <a:off x="10908337" y="388828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Accelerator</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318" name="正方形/長方形 317">
            <a:extLst>
              <a:ext uri="{FF2B5EF4-FFF2-40B4-BE49-F238E27FC236}">
                <a16:creationId xmlns:a16="http://schemas.microsoft.com/office/drawing/2014/main" id="{E8CCB0AB-2BBC-43BE-B3BB-72F5368DC3BF}"/>
              </a:ext>
            </a:extLst>
          </p:cNvPr>
          <p:cNvSpPr/>
          <p:nvPr/>
        </p:nvSpPr>
        <p:spPr>
          <a:xfrm>
            <a:off x="3498960" y="3572337"/>
            <a:ext cx="4788000" cy="144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319" name="正方形/長方形 318">
            <a:extLst>
              <a:ext uri="{FF2B5EF4-FFF2-40B4-BE49-F238E27FC236}">
                <a16:creationId xmlns:a16="http://schemas.microsoft.com/office/drawing/2014/main" id="{4F654B64-5FB6-457F-9AF1-6A769C9D943C}"/>
              </a:ext>
            </a:extLst>
          </p:cNvPr>
          <p:cNvSpPr/>
          <p:nvPr/>
        </p:nvSpPr>
        <p:spPr>
          <a:xfrm>
            <a:off x="3498960" y="3572339"/>
            <a:ext cx="4788000"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ネットワークソリューション</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sp>
        <p:nvSpPr>
          <p:cNvPr id="324" name="正方形/長方形 323">
            <a:extLst>
              <a:ext uri="{FF2B5EF4-FFF2-40B4-BE49-F238E27FC236}">
                <a16:creationId xmlns:a16="http://schemas.microsoft.com/office/drawing/2014/main" id="{93835E78-E9B1-46BA-A166-FB27259160B9}"/>
              </a:ext>
            </a:extLst>
          </p:cNvPr>
          <p:cNvSpPr/>
          <p:nvPr/>
        </p:nvSpPr>
        <p:spPr>
          <a:xfrm>
            <a:off x="5950188"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25" name="正方形/長方形 324">
            <a:extLst>
              <a:ext uri="{FF2B5EF4-FFF2-40B4-BE49-F238E27FC236}">
                <a16:creationId xmlns:a16="http://schemas.microsoft.com/office/drawing/2014/main" id="{E77AB242-D066-4AB1-80E6-453E3468C000}"/>
              </a:ext>
            </a:extLst>
          </p:cNvPr>
          <p:cNvSpPr/>
          <p:nvPr/>
        </p:nvSpPr>
        <p:spPr>
          <a:xfrm>
            <a:off x="7099726"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28" name="正方形/長方形 327">
            <a:extLst>
              <a:ext uri="{FF2B5EF4-FFF2-40B4-BE49-F238E27FC236}">
                <a16:creationId xmlns:a16="http://schemas.microsoft.com/office/drawing/2014/main" id="{42BAD523-A3B1-4F56-BC97-2536039F24FF}"/>
              </a:ext>
            </a:extLst>
          </p:cNvPr>
          <p:cNvSpPr/>
          <p:nvPr/>
        </p:nvSpPr>
        <p:spPr>
          <a:xfrm>
            <a:off x="4800650" y="3888289"/>
            <a:ext cx="101355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32" name="正方形/長方形 331">
            <a:extLst>
              <a:ext uri="{FF2B5EF4-FFF2-40B4-BE49-F238E27FC236}">
                <a16:creationId xmlns:a16="http://schemas.microsoft.com/office/drawing/2014/main" id="{735AAE99-CB8D-47E4-9619-46FB872689CA}"/>
              </a:ext>
            </a:extLst>
          </p:cNvPr>
          <p:cNvSpPr/>
          <p:nvPr/>
        </p:nvSpPr>
        <p:spPr>
          <a:xfrm>
            <a:off x="3651112" y="3888289"/>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34" name="正方形/長方形 333">
            <a:extLst>
              <a:ext uri="{FF2B5EF4-FFF2-40B4-BE49-F238E27FC236}">
                <a16:creationId xmlns:a16="http://schemas.microsoft.com/office/drawing/2014/main" id="{C8E5AE59-0D54-4D8F-969B-FE2FA02CDCE1}"/>
              </a:ext>
            </a:extLst>
          </p:cNvPr>
          <p:cNvSpPr/>
          <p:nvPr/>
        </p:nvSpPr>
        <p:spPr>
          <a:xfrm>
            <a:off x="7099726" y="388828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3F3F3F"/>
                </a:solidFill>
                <a:effectLst/>
                <a:uLnTx/>
                <a:uFillTx/>
                <a:latin typeface="Tahoma"/>
                <a:ea typeface="Meiryo UI"/>
                <a:cs typeface="+mn-cs"/>
              </a:rPr>
              <a:t>ADC</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337" name="正方形/長方形 336">
            <a:extLst>
              <a:ext uri="{FF2B5EF4-FFF2-40B4-BE49-F238E27FC236}">
                <a16:creationId xmlns:a16="http://schemas.microsoft.com/office/drawing/2014/main" id="{311FFC09-D685-4376-8EE0-98ABFBDBC19A}"/>
              </a:ext>
            </a:extLst>
          </p:cNvPr>
          <p:cNvSpPr/>
          <p:nvPr/>
        </p:nvSpPr>
        <p:spPr>
          <a:xfrm>
            <a:off x="4800650" y="3888289"/>
            <a:ext cx="2157538"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L2/L3</a:t>
            </a:r>
            <a:r>
              <a:rPr kumimoji="1" lang="ja-JP" altLang="en-US" sz="1000" b="0" i="0" u="none" strike="noStrike" kern="1200" cap="none" spc="0" normalizeH="0" baseline="0" noProof="0">
                <a:ln>
                  <a:noFill/>
                </a:ln>
                <a:solidFill>
                  <a:prstClr val="black"/>
                </a:solidFill>
                <a:effectLst/>
                <a:uLnTx/>
                <a:uFillTx/>
                <a:latin typeface="Tahoma"/>
                <a:ea typeface="Meiryo UI"/>
                <a:cs typeface="+mn-cs"/>
              </a:rPr>
              <a:t>スイッチ</a:t>
            </a:r>
          </a:p>
        </p:txBody>
      </p:sp>
      <p:sp>
        <p:nvSpPr>
          <p:cNvPr id="341" name="正方形/長方形 340">
            <a:extLst>
              <a:ext uri="{FF2B5EF4-FFF2-40B4-BE49-F238E27FC236}">
                <a16:creationId xmlns:a16="http://schemas.microsoft.com/office/drawing/2014/main" id="{2DDA1392-D1CE-478C-83AD-E4E1D0A3726F}"/>
              </a:ext>
            </a:extLst>
          </p:cNvPr>
          <p:cNvSpPr/>
          <p:nvPr/>
        </p:nvSpPr>
        <p:spPr>
          <a:xfrm>
            <a:off x="3651112" y="388828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3F3F3F"/>
                </a:solidFill>
                <a:effectLst/>
                <a:uLnTx/>
                <a:uFillTx/>
                <a:latin typeface="Tahoma"/>
                <a:ea typeface="Meiryo UI"/>
                <a:cs typeface="+mn-cs"/>
              </a:rPr>
              <a:t>IP</a:t>
            </a:r>
            <a:r>
              <a:rPr kumimoji="1" lang="ja-JP" altLang="en-US" sz="1000" b="0" i="0" u="none" strike="noStrike" kern="1200" cap="none" spc="0" normalizeH="0" baseline="0" noProof="0">
                <a:ln>
                  <a:noFill/>
                </a:ln>
                <a:solidFill>
                  <a:srgbClr val="3F3F3F"/>
                </a:solidFill>
                <a:effectLst/>
                <a:uLnTx/>
                <a:uFillTx/>
                <a:latin typeface="Tahoma"/>
                <a:ea typeface="Meiryo UI"/>
                <a:cs typeface="+mn-cs"/>
              </a:rPr>
              <a:t> </a:t>
            </a:r>
            <a:r>
              <a:rPr kumimoji="1" lang="en-US" altLang="ja-JP" sz="1000" b="0" i="0" u="none" strike="noStrike" kern="1200" cap="none" spc="0" normalizeH="0" baseline="0" noProof="0">
                <a:ln>
                  <a:noFill/>
                </a:ln>
                <a:solidFill>
                  <a:srgbClr val="3F3F3F"/>
                </a:solidFill>
                <a:effectLst/>
                <a:uLnTx/>
                <a:uFillTx/>
                <a:latin typeface="Tahoma"/>
                <a:ea typeface="Meiryo UI"/>
                <a:cs typeface="+mn-cs"/>
              </a:rPr>
              <a:t>Clos</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grpSp>
        <p:nvGrpSpPr>
          <p:cNvPr id="28" name="グループ化 27">
            <a:extLst>
              <a:ext uri="{FF2B5EF4-FFF2-40B4-BE49-F238E27FC236}">
                <a16:creationId xmlns:a16="http://schemas.microsoft.com/office/drawing/2014/main" id="{CFCFF7EE-B439-4965-95C9-3466CBAAC804}"/>
              </a:ext>
            </a:extLst>
          </p:cNvPr>
          <p:cNvGrpSpPr/>
          <p:nvPr/>
        </p:nvGrpSpPr>
        <p:grpSpPr>
          <a:xfrm>
            <a:off x="5802960" y="5084625"/>
            <a:ext cx="2484000" cy="1440000"/>
            <a:chOff x="5742000" y="5084625"/>
            <a:chExt cx="2484000" cy="1440000"/>
          </a:xfrm>
        </p:grpSpPr>
        <p:sp>
          <p:nvSpPr>
            <p:cNvPr id="362" name="正方形/長方形 361">
              <a:extLst>
                <a:ext uri="{FF2B5EF4-FFF2-40B4-BE49-F238E27FC236}">
                  <a16:creationId xmlns:a16="http://schemas.microsoft.com/office/drawing/2014/main" id="{B9543B7E-F992-4517-AA58-1C6B7BC4A2CC}"/>
                </a:ext>
              </a:extLst>
            </p:cNvPr>
            <p:cNvSpPr/>
            <p:nvPr/>
          </p:nvSpPr>
          <p:spPr>
            <a:xfrm>
              <a:off x="5742000" y="5084625"/>
              <a:ext cx="2484000" cy="144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363" name="正方形/長方形 362">
              <a:extLst>
                <a:ext uri="{FF2B5EF4-FFF2-40B4-BE49-F238E27FC236}">
                  <a16:creationId xmlns:a16="http://schemas.microsoft.com/office/drawing/2014/main" id="{2B9E7BB3-6CA2-4EEE-BD9E-58065E579A22}"/>
                </a:ext>
              </a:extLst>
            </p:cNvPr>
            <p:cNvSpPr/>
            <p:nvPr/>
          </p:nvSpPr>
          <p:spPr>
            <a:xfrm>
              <a:off x="5742000" y="5084627"/>
              <a:ext cx="2484000"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バックアップソリューション</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grpSp>
      <p:sp>
        <p:nvSpPr>
          <p:cNvPr id="373" name="正方形/長方形 372">
            <a:extLst>
              <a:ext uri="{FF2B5EF4-FFF2-40B4-BE49-F238E27FC236}">
                <a16:creationId xmlns:a16="http://schemas.microsoft.com/office/drawing/2014/main" id="{710DD4A7-B76E-4F26-AB2D-8AB25167B0BC}"/>
              </a:ext>
            </a:extLst>
          </p:cNvPr>
          <p:cNvSpPr/>
          <p:nvPr/>
        </p:nvSpPr>
        <p:spPr>
          <a:xfrm>
            <a:off x="5950188" y="5400577"/>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74" name="正方形/長方形 373">
            <a:extLst>
              <a:ext uri="{FF2B5EF4-FFF2-40B4-BE49-F238E27FC236}">
                <a16:creationId xmlns:a16="http://schemas.microsoft.com/office/drawing/2014/main" id="{92C6061D-3FD7-444E-84EF-A2B1F4C5C5D1}"/>
              </a:ext>
            </a:extLst>
          </p:cNvPr>
          <p:cNvSpPr/>
          <p:nvPr/>
        </p:nvSpPr>
        <p:spPr>
          <a:xfrm>
            <a:off x="7099726" y="5400577"/>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82" name="正方形/長方形 381">
            <a:extLst>
              <a:ext uri="{FF2B5EF4-FFF2-40B4-BE49-F238E27FC236}">
                <a16:creationId xmlns:a16="http://schemas.microsoft.com/office/drawing/2014/main" id="{7E2747F6-240D-4379-B187-8390B12FA6C7}"/>
              </a:ext>
            </a:extLst>
          </p:cNvPr>
          <p:cNvSpPr/>
          <p:nvPr/>
        </p:nvSpPr>
        <p:spPr>
          <a:xfrm>
            <a:off x="5950188" y="5400577"/>
            <a:ext cx="2157538"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Tahoma"/>
                <a:ea typeface="Meiryo UI"/>
                <a:cs typeface="+mn-cs"/>
              </a:rPr>
              <a:t>クラウドバックアップ・リカバリ</a:t>
            </a:r>
          </a:p>
        </p:txBody>
      </p:sp>
      <p:grpSp>
        <p:nvGrpSpPr>
          <p:cNvPr id="30" name="グループ化 29">
            <a:extLst>
              <a:ext uri="{FF2B5EF4-FFF2-40B4-BE49-F238E27FC236}">
                <a16:creationId xmlns:a16="http://schemas.microsoft.com/office/drawing/2014/main" id="{BE3D6B98-C615-4E88-BD5F-34157CDE9211}"/>
              </a:ext>
            </a:extLst>
          </p:cNvPr>
          <p:cNvGrpSpPr/>
          <p:nvPr/>
        </p:nvGrpSpPr>
        <p:grpSpPr>
          <a:xfrm>
            <a:off x="852960" y="5084625"/>
            <a:ext cx="4788000" cy="1440000"/>
            <a:chOff x="792000" y="5084625"/>
            <a:chExt cx="4788000" cy="1440000"/>
          </a:xfrm>
        </p:grpSpPr>
        <p:sp>
          <p:nvSpPr>
            <p:cNvPr id="365" name="正方形/長方形 364">
              <a:extLst>
                <a:ext uri="{FF2B5EF4-FFF2-40B4-BE49-F238E27FC236}">
                  <a16:creationId xmlns:a16="http://schemas.microsoft.com/office/drawing/2014/main" id="{A5EF5387-870F-4B08-9AF9-A9057CEACE86}"/>
                </a:ext>
              </a:extLst>
            </p:cNvPr>
            <p:cNvSpPr/>
            <p:nvPr/>
          </p:nvSpPr>
          <p:spPr>
            <a:xfrm>
              <a:off x="792000" y="5084625"/>
              <a:ext cx="4788000" cy="144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366" name="正方形/長方形 365">
              <a:extLst>
                <a:ext uri="{FF2B5EF4-FFF2-40B4-BE49-F238E27FC236}">
                  <a16:creationId xmlns:a16="http://schemas.microsoft.com/office/drawing/2014/main" id="{542D37B7-56B8-4C31-8E26-B5322B8AA5CC}"/>
                </a:ext>
              </a:extLst>
            </p:cNvPr>
            <p:cNvSpPr/>
            <p:nvPr/>
          </p:nvSpPr>
          <p:spPr>
            <a:xfrm>
              <a:off x="792000" y="5084627"/>
              <a:ext cx="4788000"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ファイルストレージソリューション</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grpSp>
      <p:sp>
        <p:nvSpPr>
          <p:cNvPr id="371" name="正方形/長方形 370">
            <a:extLst>
              <a:ext uri="{FF2B5EF4-FFF2-40B4-BE49-F238E27FC236}">
                <a16:creationId xmlns:a16="http://schemas.microsoft.com/office/drawing/2014/main" id="{3AFBC48D-2D03-44D9-A4E7-D87EB9F91348}"/>
              </a:ext>
            </a:extLst>
          </p:cNvPr>
          <p:cNvSpPr/>
          <p:nvPr/>
        </p:nvSpPr>
        <p:spPr>
          <a:xfrm>
            <a:off x="3304187" y="5400577"/>
            <a:ext cx="2157537"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72" name="正方形/長方形 371">
            <a:extLst>
              <a:ext uri="{FF2B5EF4-FFF2-40B4-BE49-F238E27FC236}">
                <a16:creationId xmlns:a16="http://schemas.microsoft.com/office/drawing/2014/main" id="{5C3B79C4-157D-45C7-B84C-0CB4DB6A81ED}"/>
              </a:ext>
            </a:extLst>
          </p:cNvPr>
          <p:cNvSpPr/>
          <p:nvPr/>
        </p:nvSpPr>
        <p:spPr>
          <a:xfrm>
            <a:off x="4453726" y="5400577"/>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75" name="正方形/長方形 374">
            <a:extLst>
              <a:ext uri="{FF2B5EF4-FFF2-40B4-BE49-F238E27FC236}">
                <a16:creationId xmlns:a16="http://schemas.microsoft.com/office/drawing/2014/main" id="{22C6B293-C864-4533-AE9B-F9DA25FB4807}"/>
              </a:ext>
            </a:extLst>
          </p:cNvPr>
          <p:cNvSpPr/>
          <p:nvPr/>
        </p:nvSpPr>
        <p:spPr>
          <a:xfrm>
            <a:off x="2146498" y="5400577"/>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79" name="正方形/長方形 378">
            <a:extLst>
              <a:ext uri="{FF2B5EF4-FFF2-40B4-BE49-F238E27FC236}">
                <a16:creationId xmlns:a16="http://schemas.microsoft.com/office/drawing/2014/main" id="{BC41B26A-1908-433E-B227-021CDF798886}"/>
              </a:ext>
            </a:extLst>
          </p:cNvPr>
          <p:cNvSpPr/>
          <p:nvPr/>
        </p:nvSpPr>
        <p:spPr>
          <a:xfrm>
            <a:off x="996960" y="5400577"/>
            <a:ext cx="1008000"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380" name="正方形/長方形 379">
            <a:extLst>
              <a:ext uri="{FF2B5EF4-FFF2-40B4-BE49-F238E27FC236}">
                <a16:creationId xmlns:a16="http://schemas.microsoft.com/office/drawing/2014/main" id="{7B9A3DD3-6D45-4FB3-B232-90D4EA956DF6}"/>
              </a:ext>
            </a:extLst>
          </p:cNvPr>
          <p:cNvSpPr/>
          <p:nvPr/>
        </p:nvSpPr>
        <p:spPr>
          <a:xfrm>
            <a:off x="3304188" y="5400577"/>
            <a:ext cx="2157538"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Scale Up</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388" name="正方形/長方形 387">
            <a:extLst>
              <a:ext uri="{FF2B5EF4-FFF2-40B4-BE49-F238E27FC236}">
                <a16:creationId xmlns:a16="http://schemas.microsoft.com/office/drawing/2014/main" id="{D3DF1513-13A4-41C0-A409-142BE63A2051}"/>
              </a:ext>
            </a:extLst>
          </p:cNvPr>
          <p:cNvSpPr/>
          <p:nvPr/>
        </p:nvSpPr>
        <p:spPr>
          <a:xfrm>
            <a:off x="996960" y="5400577"/>
            <a:ext cx="2157538"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Scale Out</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sp>
        <p:nvSpPr>
          <p:cNvPr id="393" name="テキスト ボックス 392">
            <a:extLst>
              <a:ext uri="{FF2B5EF4-FFF2-40B4-BE49-F238E27FC236}">
                <a16:creationId xmlns:a16="http://schemas.microsoft.com/office/drawing/2014/main" id="{E1AC79E3-B6DB-4B6E-B3FF-3F36FC744434}"/>
              </a:ext>
            </a:extLst>
          </p:cNvPr>
          <p:cNvSpPr txBox="1"/>
          <p:nvPr/>
        </p:nvSpPr>
        <p:spPr>
          <a:xfrm>
            <a:off x="8606697" y="5510237"/>
            <a:ext cx="3291286"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Tahoma"/>
                <a:ea typeface="Meiryo UI"/>
                <a:cs typeface="+mn-cs"/>
              </a:rPr>
              <a:t>その他の取り扱い製品については以下の</a:t>
            </a:r>
            <a:r>
              <a:rPr kumimoji="1" lang="en-US" altLang="ja-JP" sz="1000" b="0" i="0" u="none" strike="noStrike" kern="1200" cap="none" spc="0" normalizeH="0" baseline="0" noProof="0">
                <a:ln>
                  <a:noFill/>
                </a:ln>
                <a:solidFill>
                  <a:prstClr val="black"/>
                </a:solidFill>
                <a:effectLst/>
                <a:uLnTx/>
                <a:uFillTx/>
                <a:latin typeface="Tahoma"/>
                <a:ea typeface="Meiryo UI"/>
                <a:cs typeface="+mn-cs"/>
              </a:rPr>
              <a:t>Web</a:t>
            </a:r>
            <a:r>
              <a:rPr kumimoji="1" lang="ja-JP" altLang="en-US" sz="1000" b="0" i="0" u="none" strike="noStrike" kern="1200" cap="none" spc="0" normalizeH="0" baseline="0" noProof="0">
                <a:ln>
                  <a:noFill/>
                </a:ln>
                <a:solidFill>
                  <a:prstClr val="black"/>
                </a:solidFill>
                <a:effectLst/>
                <a:uLnTx/>
                <a:uFillTx/>
                <a:latin typeface="Tahoma"/>
                <a:ea typeface="Meiryo UI"/>
                <a:cs typeface="+mn-cs"/>
              </a:rPr>
              <a:t>よりご覧ください。</a:t>
            </a:r>
          </a:p>
        </p:txBody>
      </p:sp>
      <p:sp>
        <p:nvSpPr>
          <p:cNvPr id="394" name="テキスト ボックス 393">
            <a:hlinkClick r:id="rId3"/>
            <a:extLst>
              <a:ext uri="{FF2B5EF4-FFF2-40B4-BE49-F238E27FC236}">
                <a16:creationId xmlns:a16="http://schemas.microsoft.com/office/drawing/2014/main" id="{306066AF-F4E2-490E-9DFC-39EEDD8E79C1}"/>
              </a:ext>
            </a:extLst>
          </p:cNvPr>
          <p:cNvSpPr txBox="1"/>
          <p:nvPr/>
        </p:nvSpPr>
        <p:spPr>
          <a:xfrm>
            <a:off x="9255966" y="5888383"/>
            <a:ext cx="2515240"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a:ln>
                  <a:noFill/>
                </a:ln>
                <a:solidFill>
                  <a:srgbClr val="00A6D9"/>
                </a:solidFill>
                <a:effectLst/>
                <a:uLnTx/>
                <a:uFillTx/>
                <a:latin typeface="Tahoma"/>
                <a:ea typeface="Meiryo UI"/>
                <a:cs typeface="+mn-cs"/>
              </a:rPr>
              <a:t>https://cn.teldevice.co.jp/</a:t>
            </a:r>
            <a:endParaRPr kumimoji="1" lang="ja-JP" altLang="en-US" sz="1600" b="0" i="0" u="sng" strike="noStrike" kern="1200" cap="none" spc="0" normalizeH="0" baseline="0" noProof="0">
              <a:ln>
                <a:noFill/>
              </a:ln>
              <a:solidFill>
                <a:srgbClr val="00A6D9"/>
              </a:solidFill>
              <a:effectLst/>
              <a:uLnTx/>
              <a:uFillTx/>
              <a:latin typeface="Tahoma"/>
              <a:ea typeface="Meiryo UI"/>
              <a:cs typeface="+mn-cs"/>
            </a:endParaRPr>
          </a:p>
        </p:txBody>
      </p:sp>
      <p:grpSp>
        <p:nvGrpSpPr>
          <p:cNvPr id="404" name="グループ化 403">
            <a:extLst>
              <a:ext uri="{FF2B5EF4-FFF2-40B4-BE49-F238E27FC236}">
                <a16:creationId xmlns:a16="http://schemas.microsoft.com/office/drawing/2014/main" id="{D0429223-12DF-47F5-9C29-80DCB204B51F}"/>
              </a:ext>
            </a:extLst>
          </p:cNvPr>
          <p:cNvGrpSpPr/>
          <p:nvPr/>
        </p:nvGrpSpPr>
        <p:grpSpPr>
          <a:xfrm>
            <a:off x="3737562" y="2136663"/>
            <a:ext cx="1210537" cy="1260000"/>
            <a:chOff x="8135196" y="908048"/>
            <a:chExt cx="2656582" cy="1260000"/>
          </a:xfrm>
        </p:grpSpPr>
        <p:sp>
          <p:nvSpPr>
            <p:cNvPr id="409" name="正方形/長方形 408">
              <a:extLst>
                <a:ext uri="{FF2B5EF4-FFF2-40B4-BE49-F238E27FC236}">
                  <a16:creationId xmlns:a16="http://schemas.microsoft.com/office/drawing/2014/main" id="{90B4AE80-A8BD-49B8-AB2F-EA8A94F4B79E}"/>
                </a:ext>
              </a:extLst>
            </p:cNvPr>
            <p:cNvSpPr/>
            <p:nvPr/>
          </p:nvSpPr>
          <p:spPr>
            <a:xfrm>
              <a:off x="8135196" y="908048"/>
              <a:ext cx="2656582" cy="126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ahoma"/>
                <a:ea typeface="Meiryo UI"/>
                <a:cs typeface="+mn-cs"/>
              </a:endParaRPr>
            </a:p>
          </p:txBody>
        </p:sp>
        <p:sp>
          <p:nvSpPr>
            <p:cNvPr id="410" name="正方形/長方形 409">
              <a:extLst>
                <a:ext uri="{FF2B5EF4-FFF2-40B4-BE49-F238E27FC236}">
                  <a16:creationId xmlns:a16="http://schemas.microsoft.com/office/drawing/2014/main" id="{89BBF67B-8649-4837-BE38-94487E43BC98}"/>
                </a:ext>
              </a:extLst>
            </p:cNvPr>
            <p:cNvSpPr/>
            <p:nvPr/>
          </p:nvSpPr>
          <p:spPr>
            <a:xfrm>
              <a:off x="8135196" y="908050"/>
              <a:ext cx="2656582"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セキュリティ診断</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grpSp>
      <p:sp>
        <p:nvSpPr>
          <p:cNvPr id="406" name="正方形/長方形 405">
            <a:extLst>
              <a:ext uri="{FF2B5EF4-FFF2-40B4-BE49-F238E27FC236}">
                <a16:creationId xmlns:a16="http://schemas.microsoft.com/office/drawing/2014/main" id="{1EDEE222-39BA-404E-A0CE-FA8B00D26989}"/>
              </a:ext>
            </a:extLst>
          </p:cNvPr>
          <p:cNvSpPr/>
          <p:nvPr/>
        </p:nvSpPr>
        <p:spPr>
          <a:xfrm>
            <a:off x="3833812" y="2452615"/>
            <a:ext cx="1008000" cy="864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sp>
        <p:nvSpPr>
          <p:cNvPr id="408" name="正方形/長方形 407">
            <a:extLst>
              <a:ext uri="{FF2B5EF4-FFF2-40B4-BE49-F238E27FC236}">
                <a16:creationId xmlns:a16="http://schemas.microsoft.com/office/drawing/2014/main" id="{319A5C5B-55BA-44F8-A006-34A2ECB54404}"/>
              </a:ext>
            </a:extLst>
          </p:cNvPr>
          <p:cNvSpPr/>
          <p:nvPr/>
        </p:nvSpPr>
        <p:spPr>
          <a:xfrm>
            <a:off x="3833812" y="2452615"/>
            <a:ext cx="1008000" cy="18651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3F3F3F"/>
                </a:solidFill>
                <a:effectLst/>
                <a:uLnTx/>
                <a:uFillTx/>
                <a:latin typeface="Tahoma"/>
                <a:ea typeface="Meiryo UI"/>
                <a:cs typeface="+mn-cs"/>
              </a:rPr>
              <a:t>ASV</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pic>
        <p:nvPicPr>
          <p:cNvPr id="411" name="図 410">
            <a:extLst>
              <a:ext uri="{FF2B5EF4-FFF2-40B4-BE49-F238E27FC236}">
                <a16:creationId xmlns:a16="http://schemas.microsoft.com/office/drawing/2014/main" id="{3D1B7E55-77A7-4D39-93C4-9F4D97F94CB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8801001" y="5836292"/>
            <a:ext cx="454965" cy="468000"/>
          </a:xfrm>
          <a:prstGeom prst="rect">
            <a:avLst/>
          </a:prstGeom>
        </p:spPr>
      </p:pic>
      <p:pic>
        <p:nvPicPr>
          <p:cNvPr id="417" name="Picture 6" descr="Netskope Cloud Security: Next Gen SWG, Private Access, CASB">
            <a:extLst>
              <a:ext uri="{FF2B5EF4-FFF2-40B4-BE49-F238E27FC236}">
                <a16:creationId xmlns:a16="http://schemas.microsoft.com/office/drawing/2014/main" id="{92160700-0256-4C25-8DDA-7F18C12715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1040" y="1635374"/>
            <a:ext cx="1375799" cy="216000"/>
          </a:xfrm>
          <a:prstGeom prst="rect">
            <a:avLst/>
          </a:prstGeom>
          <a:noFill/>
          <a:extLst>
            <a:ext uri="{909E8E84-426E-40DD-AFC4-6F175D3DCCD1}">
              <a14:hiddenFill xmlns:a14="http://schemas.microsoft.com/office/drawing/2010/main">
                <a:solidFill>
                  <a:srgbClr val="FFFFFF"/>
                </a:solidFill>
              </a14:hiddenFill>
            </a:ext>
          </a:extLst>
        </p:spPr>
      </p:pic>
      <p:pic>
        <p:nvPicPr>
          <p:cNvPr id="426" name="図 425" descr="ロゴ, 会社名&#10;&#10;自動的に生成された説明">
            <a:extLst>
              <a:ext uri="{FF2B5EF4-FFF2-40B4-BE49-F238E27FC236}">
                <a16:creationId xmlns:a16="http://schemas.microsoft.com/office/drawing/2014/main" id="{3A18C361-5EEE-474F-BA11-A3D4547962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543" y="2460369"/>
            <a:ext cx="914107" cy="568109"/>
          </a:xfrm>
          <a:prstGeom prst="rect">
            <a:avLst/>
          </a:prstGeom>
        </p:spPr>
      </p:pic>
      <p:pic>
        <p:nvPicPr>
          <p:cNvPr id="427" name="図 426" descr="ロゴ, 会社名&#10;&#10;自動的に生成された説明">
            <a:extLst>
              <a:ext uri="{FF2B5EF4-FFF2-40B4-BE49-F238E27FC236}">
                <a16:creationId xmlns:a16="http://schemas.microsoft.com/office/drawing/2014/main" id="{4F23CF0D-0A1C-4C44-8DEB-81C16989BF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3513" y="2987506"/>
            <a:ext cx="814984" cy="201443"/>
          </a:xfrm>
          <a:prstGeom prst="rect">
            <a:avLst/>
          </a:prstGeom>
        </p:spPr>
      </p:pic>
      <p:pic>
        <p:nvPicPr>
          <p:cNvPr id="429" name="Picture 2" descr="C:\Users\000036\Desktop\arista_logo_jpg.jpg">
            <a:extLst>
              <a:ext uri="{FF2B5EF4-FFF2-40B4-BE49-F238E27FC236}">
                <a16:creationId xmlns:a16="http://schemas.microsoft.com/office/drawing/2014/main" id="{DDFC81B0-BA6A-4701-8543-2C174175A5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16314" y="1548870"/>
            <a:ext cx="715124" cy="111604"/>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2" descr="ãFortinetãã®ç»åæ¤ç´¢çµæ">
            <a:extLst>
              <a:ext uri="{FF2B5EF4-FFF2-40B4-BE49-F238E27FC236}">
                <a16:creationId xmlns:a16="http://schemas.microsoft.com/office/drawing/2014/main" id="{1700AB6B-952F-405F-8069-E937CBF8C2E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2496" y="2956401"/>
            <a:ext cx="905389" cy="252000"/>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20" descr="Palo Alto（パロアルトネットワークス）の国内代理店 | 東京エレクトロンデバイス">
            <a:extLst>
              <a:ext uri="{FF2B5EF4-FFF2-40B4-BE49-F238E27FC236}">
                <a16:creationId xmlns:a16="http://schemas.microsoft.com/office/drawing/2014/main" id="{41A9D909-7AAA-4A7C-8151-B7B15B0CF90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30140" y="2566660"/>
            <a:ext cx="792000" cy="344441"/>
          </a:xfrm>
          <a:prstGeom prst="rect">
            <a:avLst/>
          </a:prstGeom>
          <a:noFill/>
          <a:extLst>
            <a:ext uri="{909E8E84-426E-40DD-AFC4-6F175D3DCCD1}">
              <a14:hiddenFill xmlns:a14="http://schemas.microsoft.com/office/drawing/2010/main">
                <a:solidFill>
                  <a:srgbClr val="FFFFFF"/>
                </a:solidFill>
              </a14:hiddenFill>
            </a:ext>
          </a:extLst>
        </p:spPr>
      </p:pic>
      <p:pic>
        <p:nvPicPr>
          <p:cNvPr id="443" name="Picture 2" descr="NVIDIAドライバダウンロード">
            <a:extLst>
              <a:ext uri="{FF2B5EF4-FFF2-40B4-BE49-F238E27FC236}">
                <a16:creationId xmlns:a16="http://schemas.microsoft.com/office/drawing/2014/main" id="{B073570F-56E4-4F79-8DC1-DF5874629DF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00960" y="4379386"/>
            <a:ext cx="792000" cy="145377"/>
          </a:xfrm>
          <a:prstGeom prst="rect">
            <a:avLst/>
          </a:prstGeom>
          <a:noFill/>
          <a:extLst>
            <a:ext uri="{909E8E84-426E-40DD-AFC4-6F175D3DCCD1}">
              <a14:hiddenFill xmlns:a14="http://schemas.microsoft.com/office/drawing/2010/main">
                <a:solidFill>
                  <a:srgbClr val="FFFFFF"/>
                </a:solidFill>
              </a14:hiddenFill>
            </a:ext>
          </a:extLst>
        </p:spPr>
      </p:pic>
      <p:pic>
        <p:nvPicPr>
          <p:cNvPr id="444" name="Picture 22">
            <a:extLst>
              <a:ext uri="{FF2B5EF4-FFF2-40B4-BE49-F238E27FC236}">
                <a16:creationId xmlns:a16="http://schemas.microsoft.com/office/drawing/2014/main" id="{7D19146B-BE2A-4B16-98CD-B83EBCB67A2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962337" y="4163059"/>
            <a:ext cx="900000" cy="672352"/>
          </a:xfrm>
          <a:prstGeom prst="rect">
            <a:avLst/>
          </a:prstGeom>
        </p:spPr>
      </p:pic>
      <p:pic>
        <p:nvPicPr>
          <p:cNvPr id="445" name="Picture 38" descr="Pure Storage">
            <a:extLst>
              <a:ext uri="{FF2B5EF4-FFF2-40B4-BE49-F238E27FC236}">
                <a16:creationId xmlns:a16="http://schemas.microsoft.com/office/drawing/2014/main" id="{4F040F3D-9274-4441-820C-456B8320AD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3001" y="5917879"/>
            <a:ext cx="857456" cy="141480"/>
          </a:xfrm>
          <a:prstGeom prst="rect">
            <a:avLst/>
          </a:prstGeom>
          <a:noFill/>
          <a:extLst>
            <a:ext uri="{909E8E84-426E-40DD-AFC4-6F175D3DCCD1}">
              <a14:hiddenFill xmlns:a14="http://schemas.microsoft.com/office/drawing/2010/main">
                <a:solidFill>
                  <a:srgbClr val="FFFFFF"/>
                </a:solidFill>
              </a14:hiddenFill>
            </a:ext>
          </a:extLst>
        </p:spPr>
      </p:pic>
      <p:pic>
        <p:nvPicPr>
          <p:cNvPr id="446" name="Picture 14" descr="RSAのお客様：事例とビデオ">
            <a:extLst>
              <a:ext uri="{FF2B5EF4-FFF2-40B4-BE49-F238E27FC236}">
                <a16:creationId xmlns:a16="http://schemas.microsoft.com/office/drawing/2014/main" id="{99835F12-1387-4759-8428-24C461F1B89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0960" y="6024270"/>
            <a:ext cx="900000" cy="223357"/>
          </a:xfrm>
          <a:prstGeom prst="rect">
            <a:avLst/>
          </a:prstGeom>
          <a:noFill/>
          <a:extLst>
            <a:ext uri="{909E8E84-426E-40DD-AFC4-6F175D3DCCD1}">
              <a14:hiddenFill xmlns:a14="http://schemas.microsoft.com/office/drawing/2010/main">
                <a:solidFill>
                  <a:srgbClr val="FFFFFF"/>
                </a:solidFill>
              </a14:hiddenFill>
            </a:ext>
          </a:extLst>
        </p:spPr>
      </p:pic>
      <p:pic>
        <p:nvPicPr>
          <p:cNvPr id="447" name="Picture 14" descr="RSAのお客様：事例とビデオ">
            <a:extLst>
              <a:ext uri="{FF2B5EF4-FFF2-40B4-BE49-F238E27FC236}">
                <a16:creationId xmlns:a16="http://schemas.microsoft.com/office/drawing/2014/main" id="{7366D7DB-6DFF-4A33-834C-DFE2E7DE47B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85681" y="5973976"/>
            <a:ext cx="1275506" cy="316548"/>
          </a:xfrm>
          <a:prstGeom prst="rect">
            <a:avLst/>
          </a:prstGeom>
          <a:noFill/>
          <a:extLst>
            <a:ext uri="{909E8E84-426E-40DD-AFC4-6F175D3DCCD1}">
              <a14:hiddenFill xmlns:a14="http://schemas.microsoft.com/office/drawing/2010/main">
                <a:solidFill>
                  <a:srgbClr val="FFFFFF"/>
                </a:solidFill>
              </a14:hiddenFill>
            </a:ext>
          </a:extLst>
        </p:spPr>
      </p:pic>
      <p:pic>
        <p:nvPicPr>
          <p:cNvPr id="448" name="Picture 13" descr="Rubrik Logo Color.emf">
            <a:extLst>
              <a:ext uri="{FF2B5EF4-FFF2-40B4-BE49-F238E27FC236}">
                <a16:creationId xmlns:a16="http://schemas.microsoft.com/office/drawing/2014/main" id="{368453D1-C568-45B7-9C8D-2DF958926B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28911" y="5889260"/>
            <a:ext cx="850554" cy="238214"/>
          </a:xfrm>
          <a:prstGeom prst="rect">
            <a:avLst/>
          </a:prstGeom>
        </p:spPr>
      </p:pic>
      <p:pic>
        <p:nvPicPr>
          <p:cNvPr id="449" name="Picture 7">
            <a:extLst>
              <a:ext uri="{FF2B5EF4-FFF2-40B4-BE49-F238E27FC236}">
                <a16:creationId xmlns:a16="http://schemas.microsoft.com/office/drawing/2014/main" id="{E791B006-56CE-4B60-A493-3F537AAED82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89726" y="5932520"/>
            <a:ext cx="828000" cy="15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 name="Picture 24" descr="ジュニパーネットワークス - ネットワークおよびサイバーセキュリティ ソリューション">
            <a:extLst>
              <a:ext uri="{FF2B5EF4-FFF2-40B4-BE49-F238E27FC236}">
                <a16:creationId xmlns:a16="http://schemas.microsoft.com/office/drawing/2014/main" id="{258D0163-7867-42FD-B5AD-22A5283C517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87101" y="4384557"/>
            <a:ext cx="736023" cy="202922"/>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2" descr="C:\Users\000036\Desktop\arista_logo_jpg.jpg">
            <a:extLst>
              <a:ext uri="{FF2B5EF4-FFF2-40B4-BE49-F238E27FC236}">
                <a16:creationId xmlns:a16="http://schemas.microsoft.com/office/drawing/2014/main" id="{B1979B31-1E6B-4D03-9AEE-5F4DA90CD0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9484" y="4326089"/>
            <a:ext cx="715124" cy="111604"/>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38" descr="Pure Storage">
            <a:extLst>
              <a:ext uri="{FF2B5EF4-FFF2-40B4-BE49-F238E27FC236}">
                <a16:creationId xmlns:a16="http://schemas.microsoft.com/office/drawing/2014/main" id="{A6912B1F-0FD2-4C09-B8D4-6B57C8DE6C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2663" y="4380549"/>
            <a:ext cx="874025" cy="144214"/>
          </a:xfrm>
          <a:prstGeom prst="rect">
            <a:avLst/>
          </a:prstGeom>
          <a:noFill/>
          <a:extLst>
            <a:ext uri="{909E8E84-426E-40DD-AFC4-6F175D3DCCD1}">
              <a14:hiddenFill xmlns:a14="http://schemas.microsoft.com/office/drawing/2010/main">
                <a:solidFill>
                  <a:srgbClr val="FFFFFF"/>
                </a:solidFill>
              </a14:hiddenFill>
            </a:ext>
          </a:extLst>
        </p:spPr>
      </p:pic>
      <p:sp>
        <p:nvSpPr>
          <p:cNvPr id="459" name="テキスト ボックス 458">
            <a:extLst>
              <a:ext uri="{FF2B5EF4-FFF2-40B4-BE49-F238E27FC236}">
                <a16:creationId xmlns:a16="http://schemas.microsoft.com/office/drawing/2014/main" id="{C1BCD7F5-8E00-4ED8-9BF8-5CD6375EBED6}"/>
              </a:ext>
            </a:extLst>
          </p:cNvPr>
          <p:cNvSpPr txBox="1"/>
          <p:nvPr/>
        </p:nvSpPr>
        <p:spPr>
          <a:xfrm>
            <a:off x="1060220" y="5750686"/>
            <a:ext cx="861382" cy="226591"/>
          </a:xfrm>
          <a:prstGeom prst="rect">
            <a:avLst/>
          </a:prstGeom>
          <a:noFill/>
        </p:spPr>
        <p:txBody>
          <a:bodyPr wrap="non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Tahoma"/>
                <a:ea typeface="Meiryo UI"/>
                <a:cs typeface="+mn-cs"/>
              </a:rPr>
              <a:t>Power Scale</a:t>
            </a:r>
            <a:endParaRPr kumimoji="1" lang="ja-JP" altLang="en-US" sz="1000" b="1" i="0" u="none" strike="noStrike" kern="1200" cap="none" spc="0" normalizeH="0" baseline="0" noProof="0" dirty="0">
              <a:ln>
                <a:noFill/>
              </a:ln>
              <a:solidFill>
                <a:prstClr val="black"/>
              </a:solidFill>
              <a:effectLst/>
              <a:uLnTx/>
              <a:uFillTx/>
              <a:latin typeface="Tahoma"/>
              <a:ea typeface="Meiryo UI"/>
              <a:cs typeface="+mn-cs"/>
            </a:endParaRPr>
          </a:p>
        </p:txBody>
      </p:sp>
      <p:sp>
        <p:nvSpPr>
          <p:cNvPr id="460" name="テキスト ボックス 459">
            <a:extLst>
              <a:ext uri="{FF2B5EF4-FFF2-40B4-BE49-F238E27FC236}">
                <a16:creationId xmlns:a16="http://schemas.microsoft.com/office/drawing/2014/main" id="{9525FBF2-3F39-4B8C-B895-80FD528B246B}"/>
              </a:ext>
            </a:extLst>
          </p:cNvPr>
          <p:cNvSpPr txBox="1"/>
          <p:nvPr/>
        </p:nvSpPr>
        <p:spPr>
          <a:xfrm>
            <a:off x="4066014" y="5724708"/>
            <a:ext cx="617724" cy="226591"/>
          </a:xfrm>
          <a:prstGeom prst="rect">
            <a:avLst/>
          </a:prstGeom>
          <a:noFill/>
        </p:spPr>
        <p:txBody>
          <a:bodyPr wrap="non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Tahoma"/>
                <a:ea typeface="Meiryo UI"/>
                <a:cs typeface="+mn-cs"/>
              </a:rPr>
              <a:t>Unity XT</a:t>
            </a:r>
            <a:endParaRPr kumimoji="1" lang="ja-JP" altLang="en-US" sz="1000" b="1" i="0" u="none" strike="noStrike" kern="1200" cap="none" spc="0" normalizeH="0" baseline="0" noProof="0" dirty="0">
              <a:ln>
                <a:noFill/>
              </a:ln>
              <a:solidFill>
                <a:prstClr val="black"/>
              </a:solidFill>
              <a:effectLst/>
              <a:uLnTx/>
              <a:uFillTx/>
              <a:latin typeface="Tahoma"/>
              <a:ea typeface="Meiryo UI"/>
              <a:cs typeface="+mn-cs"/>
            </a:endParaRPr>
          </a:p>
        </p:txBody>
      </p:sp>
      <p:sp>
        <p:nvSpPr>
          <p:cNvPr id="461" name="テキスト ボックス 460">
            <a:extLst>
              <a:ext uri="{FF2B5EF4-FFF2-40B4-BE49-F238E27FC236}">
                <a16:creationId xmlns:a16="http://schemas.microsoft.com/office/drawing/2014/main" id="{153240E2-6644-4BB4-86BE-398B293DF253}"/>
              </a:ext>
            </a:extLst>
          </p:cNvPr>
          <p:cNvSpPr txBox="1"/>
          <p:nvPr/>
        </p:nvSpPr>
        <p:spPr>
          <a:xfrm rot="10800000">
            <a:off x="69943" y="1089436"/>
            <a:ext cx="707886" cy="1990166"/>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prstClr val="white"/>
                </a:solidFill>
                <a:effectLst/>
                <a:uLnTx/>
                <a:uFillTx/>
                <a:ea typeface="Meiryo UI"/>
                <a:cs typeface="+mn-cs"/>
              </a:rPr>
              <a:t>Security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ea typeface="Meiryo UI"/>
                <a:cs typeface="+mn-cs"/>
              </a:rPr>
              <a:t> </a:t>
            </a:r>
            <a:r>
              <a:rPr kumimoji="1" lang="en-US" altLang="ja-JP" sz="1700" b="1" i="0" u="none" strike="noStrike" kern="1200" cap="none" spc="0" normalizeH="0" baseline="0" noProof="0" dirty="0">
                <a:ln>
                  <a:noFill/>
                </a:ln>
                <a:solidFill>
                  <a:prstClr val="white"/>
                </a:solidFill>
                <a:effectLst/>
                <a:uLnTx/>
                <a:uFillTx/>
                <a:ea typeface="Meiryo UI"/>
                <a:cs typeface="+mn-cs"/>
              </a:rPr>
              <a:t>Cloud</a:t>
            </a:r>
            <a:endParaRPr kumimoji="1" lang="ja-JP" altLang="en-US" sz="1700" b="1" i="0" u="none" strike="noStrike" kern="1200" cap="none" spc="0" normalizeH="0" baseline="0" noProof="0" dirty="0">
              <a:ln>
                <a:noFill/>
              </a:ln>
              <a:solidFill>
                <a:prstClr val="white"/>
              </a:solidFill>
              <a:effectLst/>
              <a:uLnTx/>
              <a:uFillTx/>
              <a:ea typeface="Meiryo UI"/>
              <a:cs typeface="+mn-cs"/>
            </a:endParaRPr>
          </a:p>
        </p:txBody>
      </p:sp>
      <p:sp>
        <p:nvSpPr>
          <p:cNvPr id="462" name="テキスト ボックス 461">
            <a:extLst>
              <a:ext uri="{FF2B5EF4-FFF2-40B4-BE49-F238E27FC236}">
                <a16:creationId xmlns:a16="http://schemas.microsoft.com/office/drawing/2014/main" id="{1CB0B4E0-1F09-4A39-BEC5-425CC82B3DB7}"/>
              </a:ext>
            </a:extLst>
          </p:cNvPr>
          <p:cNvSpPr txBox="1"/>
          <p:nvPr/>
        </p:nvSpPr>
        <p:spPr>
          <a:xfrm rot="10800000">
            <a:off x="181314" y="3988022"/>
            <a:ext cx="461665" cy="19455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Tahoma"/>
                <a:ea typeface="Meiryo UI"/>
                <a:cs typeface="+mn-cs"/>
              </a:rPr>
              <a:t>Infrastructure</a:t>
            </a:r>
            <a:endParaRPr kumimoji="1" lang="ja-JP" altLang="en-US" sz="1800" b="1" i="0" u="none" strike="noStrike" kern="1200" cap="none" spc="0" normalizeH="0" baseline="0" noProof="0" dirty="0">
              <a:ln>
                <a:noFill/>
              </a:ln>
              <a:solidFill>
                <a:prstClr val="white"/>
              </a:solidFill>
              <a:effectLst/>
              <a:uLnTx/>
              <a:uFillTx/>
              <a:latin typeface="Tahoma"/>
              <a:ea typeface="Meiryo UI"/>
              <a:cs typeface="+mn-cs"/>
            </a:endParaRPr>
          </a:p>
        </p:txBody>
      </p:sp>
      <p:pic>
        <p:nvPicPr>
          <p:cNvPr id="138" name="Picture 2" descr="NVIDIAドライバダウンロード">
            <a:extLst>
              <a:ext uri="{FF2B5EF4-FFF2-40B4-BE49-F238E27FC236}">
                <a16:creationId xmlns:a16="http://schemas.microsoft.com/office/drawing/2014/main" id="{93FD039D-C360-476A-A9B7-9CA32F9690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91250" y="4528058"/>
            <a:ext cx="831777" cy="15267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テキスト が含まれている画像&#10;&#10;自動的に生成された説明">
            <a:extLst>
              <a:ext uri="{FF2B5EF4-FFF2-40B4-BE49-F238E27FC236}">
                <a16:creationId xmlns:a16="http://schemas.microsoft.com/office/drawing/2014/main" id="{4E909D6D-3864-421A-9B7C-0F2A5F6E9732}"/>
              </a:ext>
            </a:extLst>
          </p:cNvPr>
          <p:cNvPicPr>
            <a:picLocks noChangeAspect="1"/>
          </p:cNvPicPr>
          <p:nvPr/>
        </p:nvPicPr>
        <p:blipFill>
          <a:blip r:embed="rId19"/>
          <a:stretch>
            <a:fillRect/>
          </a:stretch>
        </p:blipFill>
        <p:spPr>
          <a:xfrm>
            <a:off x="6021306" y="4364254"/>
            <a:ext cx="916420" cy="285007"/>
          </a:xfrm>
          <a:prstGeom prst="rect">
            <a:avLst/>
          </a:prstGeom>
        </p:spPr>
      </p:pic>
      <p:pic>
        <p:nvPicPr>
          <p:cNvPr id="142" name="図 141" descr="テキスト が含まれている画像&#10;&#10;自動的に生成された説明">
            <a:extLst>
              <a:ext uri="{FF2B5EF4-FFF2-40B4-BE49-F238E27FC236}">
                <a16:creationId xmlns:a16="http://schemas.microsoft.com/office/drawing/2014/main" id="{D54C2F2A-76BD-4FF9-B404-FA91583BCA5A}"/>
              </a:ext>
            </a:extLst>
          </p:cNvPr>
          <p:cNvPicPr>
            <a:picLocks noChangeAspect="1"/>
          </p:cNvPicPr>
          <p:nvPr/>
        </p:nvPicPr>
        <p:blipFill>
          <a:blip r:embed="rId19"/>
          <a:stretch>
            <a:fillRect/>
          </a:stretch>
        </p:blipFill>
        <p:spPr>
          <a:xfrm>
            <a:off x="8823760" y="1749543"/>
            <a:ext cx="916420" cy="285007"/>
          </a:xfrm>
          <a:prstGeom prst="rect">
            <a:avLst/>
          </a:prstGeom>
        </p:spPr>
      </p:pic>
      <p:pic>
        <p:nvPicPr>
          <p:cNvPr id="10" name="図 9" descr="アイコン&#10;&#10;自動的に生成された説明">
            <a:extLst>
              <a:ext uri="{FF2B5EF4-FFF2-40B4-BE49-F238E27FC236}">
                <a16:creationId xmlns:a16="http://schemas.microsoft.com/office/drawing/2014/main" id="{B9AC168F-C054-42EA-871F-14AD823B6909}"/>
              </a:ext>
            </a:extLst>
          </p:cNvPr>
          <p:cNvPicPr>
            <a:picLocks noChangeAspect="1"/>
          </p:cNvPicPr>
          <p:nvPr/>
        </p:nvPicPr>
        <p:blipFill>
          <a:blip r:embed="rId20"/>
          <a:stretch>
            <a:fillRect/>
          </a:stretch>
        </p:blipFill>
        <p:spPr>
          <a:xfrm>
            <a:off x="5463033" y="2749753"/>
            <a:ext cx="667402" cy="225582"/>
          </a:xfrm>
          <a:prstGeom prst="rect">
            <a:avLst/>
          </a:prstGeom>
        </p:spPr>
      </p:pic>
      <p:sp>
        <p:nvSpPr>
          <p:cNvPr id="193" name="正方形/長方形 192">
            <a:extLst>
              <a:ext uri="{FF2B5EF4-FFF2-40B4-BE49-F238E27FC236}">
                <a16:creationId xmlns:a16="http://schemas.microsoft.com/office/drawing/2014/main" id="{E7591748-9D4A-4F35-87F1-CBFA234906A8}"/>
              </a:ext>
            </a:extLst>
          </p:cNvPr>
          <p:cNvSpPr/>
          <p:nvPr/>
        </p:nvSpPr>
        <p:spPr>
          <a:xfrm>
            <a:off x="8766570" y="2289008"/>
            <a:ext cx="971598" cy="100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ahoma"/>
              <a:ea typeface="Meiryo UI"/>
              <a:cs typeface="+mn-cs"/>
            </a:endParaRPr>
          </a:p>
        </p:txBody>
      </p:sp>
      <p:pic>
        <p:nvPicPr>
          <p:cNvPr id="196" name="Picture 2" descr="C:\Users\000036\Desktop\arista_logo_jpg.jpg">
            <a:extLst>
              <a:ext uri="{FF2B5EF4-FFF2-40B4-BE49-F238E27FC236}">
                <a16:creationId xmlns:a16="http://schemas.microsoft.com/office/drawing/2014/main" id="{5C5DA0E3-D058-416B-AA81-884A8B761E5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02356" y="2813639"/>
            <a:ext cx="715124" cy="111604"/>
          </a:xfrm>
          <a:prstGeom prst="rect">
            <a:avLst/>
          </a:prstGeom>
          <a:noFill/>
          <a:extLst>
            <a:ext uri="{909E8E84-426E-40DD-AFC4-6F175D3DCCD1}">
              <a14:hiddenFill xmlns:a14="http://schemas.microsoft.com/office/drawing/2010/main">
                <a:solidFill>
                  <a:srgbClr val="FFFFFF"/>
                </a:solidFill>
              </a14:hiddenFill>
            </a:ext>
          </a:extLst>
        </p:spPr>
      </p:pic>
      <p:pic>
        <p:nvPicPr>
          <p:cNvPr id="205" name="図 204" descr="テキスト&#10;&#10;自動的に生成された説明">
            <a:extLst>
              <a:ext uri="{FF2B5EF4-FFF2-40B4-BE49-F238E27FC236}">
                <a16:creationId xmlns:a16="http://schemas.microsoft.com/office/drawing/2014/main" id="{D65E119B-BECD-404B-BF46-5F630B462C4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29287" y="2907135"/>
            <a:ext cx="867735" cy="313220"/>
          </a:xfrm>
          <a:prstGeom prst="rect">
            <a:avLst/>
          </a:prstGeom>
        </p:spPr>
      </p:pic>
      <p:sp>
        <p:nvSpPr>
          <p:cNvPr id="212" name="正方形/長方形 211">
            <a:extLst>
              <a:ext uri="{FF2B5EF4-FFF2-40B4-BE49-F238E27FC236}">
                <a16:creationId xmlns:a16="http://schemas.microsoft.com/office/drawing/2014/main" id="{10B0ABF0-2131-418C-B3AD-FCA10660C3C7}"/>
              </a:ext>
            </a:extLst>
          </p:cNvPr>
          <p:cNvSpPr/>
          <p:nvPr/>
        </p:nvSpPr>
        <p:spPr>
          <a:xfrm>
            <a:off x="1078591" y="1100063"/>
            <a:ext cx="1065256" cy="112490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14" name="正方形/長方形 213">
            <a:extLst>
              <a:ext uri="{FF2B5EF4-FFF2-40B4-BE49-F238E27FC236}">
                <a16:creationId xmlns:a16="http://schemas.microsoft.com/office/drawing/2014/main" id="{A809BAE3-AF3D-43D6-8D55-4DD0A70C1C36}"/>
              </a:ext>
            </a:extLst>
          </p:cNvPr>
          <p:cNvSpPr/>
          <p:nvPr/>
        </p:nvSpPr>
        <p:spPr>
          <a:xfrm>
            <a:off x="1078590" y="1101365"/>
            <a:ext cx="1065257" cy="18775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クラウド</a:t>
            </a:r>
          </a:p>
        </p:txBody>
      </p:sp>
      <p:sp>
        <p:nvSpPr>
          <p:cNvPr id="215" name="正方形/長方形 214">
            <a:extLst>
              <a:ext uri="{FF2B5EF4-FFF2-40B4-BE49-F238E27FC236}">
                <a16:creationId xmlns:a16="http://schemas.microsoft.com/office/drawing/2014/main" id="{DB52D8A3-B1B2-48C2-B43C-50D7D36F533E}"/>
              </a:ext>
            </a:extLst>
          </p:cNvPr>
          <p:cNvSpPr/>
          <p:nvPr/>
        </p:nvSpPr>
        <p:spPr>
          <a:xfrm>
            <a:off x="8752855" y="2282399"/>
            <a:ext cx="1008000" cy="180000"/>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Tahoma"/>
                <a:ea typeface="Meiryo UI"/>
                <a:cs typeface="+mn-cs"/>
              </a:rPr>
              <a:t>NDR</a:t>
            </a:r>
            <a:endParaRPr kumimoji="1" lang="ja-JP" altLang="en-US" sz="1000" b="0" i="0" u="none" strike="noStrike" kern="1200" cap="none" spc="0" normalizeH="0" baseline="0" noProof="0">
              <a:ln>
                <a:noFill/>
              </a:ln>
              <a:solidFill>
                <a:prstClr val="black"/>
              </a:solidFill>
              <a:effectLst/>
              <a:uLnTx/>
              <a:uFillTx/>
              <a:latin typeface="Tahoma"/>
              <a:ea typeface="Meiryo UI"/>
              <a:cs typeface="+mn-cs"/>
            </a:endParaRPr>
          </a:p>
        </p:txBody>
      </p:sp>
      <p:pic>
        <p:nvPicPr>
          <p:cNvPr id="209" name="図 208" descr="挿絵, 抽象 が含まれている画像&#10;&#10;自動的に生成された説明">
            <a:extLst>
              <a:ext uri="{FF2B5EF4-FFF2-40B4-BE49-F238E27FC236}">
                <a16:creationId xmlns:a16="http://schemas.microsoft.com/office/drawing/2014/main" id="{E9DD9DD0-B2D0-4D79-AF25-ABCF1F88E97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11987" y="1444150"/>
            <a:ext cx="616733" cy="436686"/>
          </a:xfrm>
          <a:prstGeom prst="rect">
            <a:avLst/>
          </a:prstGeom>
        </p:spPr>
      </p:pic>
      <p:pic>
        <p:nvPicPr>
          <p:cNvPr id="216" name="図 215" descr="グラフィカル ユーザー インターフェイス が含まれている画像&#10;&#10;自動的に生成された説明">
            <a:extLst>
              <a:ext uri="{FF2B5EF4-FFF2-40B4-BE49-F238E27FC236}">
                <a16:creationId xmlns:a16="http://schemas.microsoft.com/office/drawing/2014/main" id="{ACC0D455-31CD-4DC4-A8C4-4092F3614A4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51255" y="1802131"/>
            <a:ext cx="1095268" cy="577164"/>
          </a:xfrm>
          <a:prstGeom prst="rect">
            <a:avLst/>
          </a:prstGeom>
        </p:spPr>
      </p:pic>
      <p:pic>
        <p:nvPicPr>
          <p:cNvPr id="217" name="図 216" descr="テキスト&#10;&#10;自動的に生成された説明">
            <a:extLst>
              <a:ext uri="{FF2B5EF4-FFF2-40B4-BE49-F238E27FC236}">
                <a16:creationId xmlns:a16="http://schemas.microsoft.com/office/drawing/2014/main" id="{4C6E52D3-6EE4-4D19-93F7-125DE29A70F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49455" y="2890860"/>
            <a:ext cx="1066451" cy="384949"/>
          </a:xfrm>
          <a:prstGeom prst="rect">
            <a:avLst/>
          </a:prstGeom>
        </p:spPr>
      </p:pic>
      <p:sp>
        <p:nvSpPr>
          <p:cNvPr id="219" name="正方形/長方形 218">
            <a:extLst>
              <a:ext uri="{FF2B5EF4-FFF2-40B4-BE49-F238E27FC236}">
                <a16:creationId xmlns:a16="http://schemas.microsoft.com/office/drawing/2014/main" id="{F68C1DE6-83F5-44EC-8395-198E0DC9BD94}"/>
              </a:ext>
            </a:extLst>
          </p:cNvPr>
          <p:cNvSpPr/>
          <p:nvPr/>
        </p:nvSpPr>
        <p:spPr>
          <a:xfrm>
            <a:off x="2275625" y="2287189"/>
            <a:ext cx="1073442" cy="178967"/>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err="1">
                <a:ln>
                  <a:noFill/>
                </a:ln>
                <a:solidFill>
                  <a:prstClr val="black"/>
                </a:solidFill>
                <a:effectLst/>
                <a:uLnTx/>
                <a:uFillTx/>
                <a:latin typeface="Meiryo UI"/>
                <a:ea typeface="Meiryo UI"/>
                <a:cs typeface="+mn-cs"/>
              </a:rPr>
              <a:t>シークレット管理</a:t>
            </a:r>
            <a:endParaRPr kumimoji="1" lang="en-US" altLang="ja-JP" sz="1000" b="0" i="0" u="none" strike="noStrike" kern="1200" cap="none" spc="0" normalizeH="0" baseline="0" noProof="0">
              <a:ln>
                <a:noFill/>
              </a:ln>
              <a:solidFill>
                <a:prstClr val="black"/>
              </a:solidFill>
              <a:effectLst/>
              <a:uLnTx/>
              <a:uFillTx/>
              <a:latin typeface="Meiryo UI"/>
              <a:ea typeface="Meiryo UI"/>
              <a:cs typeface="+mn-cs"/>
            </a:endParaRPr>
          </a:p>
        </p:txBody>
      </p:sp>
      <p:sp>
        <p:nvSpPr>
          <p:cNvPr id="220" name="正方形/長方形 219">
            <a:extLst>
              <a:ext uri="{FF2B5EF4-FFF2-40B4-BE49-F238E27FC236}">
                <a16:creationId xmlns:a16="http://schemas.microsoft.com/office/drawing/2014/main" id="{7EE55E3D-CB0F-434A-8F34-7B5AEFE86BC6}"/>
              </a:ext>
            </a:extLst>
          </p:cNvPr>
          <p:cNvSpPr/>
          <p:nvPr/>
        </p:nvSpPr>
        <p:spPr>
          <a:xfrm>
            <a:off x="1063752" y="2281505"/>
            <a:ext cx="1065257" cy="187517"/>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err="1">
                <a:ln>
                  <a:noFill/>
                </a:ln>
                <a:solidFill>
                  <a:prstClr val="black"/>
                </a:solidFill>
                <a:effectLst/>
                <a:uLnTx/>
                <a:uFillTx/>
                <a:latin typeface="Meiryo UI"/>
                <a:ea typeface="Meiryo UI"/>
                <a:cs typeface="+mn-cs"/>
              </a:rPr>
              <a:t>IaC</a:t>
            </a:r>
            <a:endParaRPr kumimoji="1" lang="ja-JP" altLang="en-US" sz="1000" b="0" i="0" u="none" strike="noStrike" kern="1200" cap="none" spc="0" normalizeH="0" baseline="0" noProof="0" err="1">
              <a:ln>
                <a:noFill/>
              </a:ln>
              <a:solidFill>
                <a:prstClr val="black"/>
              </a:solidFill>
              <a:effectLst/>
              <a:uLnTx/>
              <a:uFillTx/>
              <a:latin typeface="Meiryo UI"/>
              <a:ea typeface="Meiryo UI"/>
              <a:cs typeface="+mn-cs"/>
            </a:endParaRPr>
          </a:p>
        </p:txBody>
      </p:sp>
      <p:pic>
        <p:nvPicPr>
          <p:cNvPr id="6" name="図 5" descr="図形&#10;&#10;中程度の精度で自動的に生成された説明">
            <a:extLst>
              <a:ext uri="{FF2B5EF4-FFF2-40B4-BE49-F238E27FC236}">
                <a16:creationId xmlns:a16="http://schemas.microsoft.com/office/drawing/2014/main" id="{834EF309-9A0B-4E5E-8E5E-5BE4023F3F46}"/>
              </a:ext>
            </a:extLst>
          </p:cNvPr>
          <p:cNvPicPr>
            <a:picLocks noChangeAspect="1"/>
          </p:cNvPicPr>
          <p:nvPr/>
        </p:nvPicPr>
        <p:blipFill>
          <a:blip r:embed="rId25"/>
          <a:stretch>
            <a:fillRect/>
          </a:stretch>
        </p:blipFill>
        <p:spPr>
          <a:xfrm>
            <a:off x="1666597" y="2541079"/>
            <a:ext cx="1098619" cy="330686"/>
          </a:xfrm>
          <a:prstGeom prst="rect">
            <a:avLst/>
          </a:prstGeom>
        </p:spPr>
      </p:pic>
      <p:pic>
        <p:nvPicPr>
          <p:cNvPr id="222" name="図 221" descr="ロゴ&#10;&#10;自動的に生成された説明">
            <a:extLst>
              <a:ext uri="{FF2B5EF4-FFF2-40B4-BE49-F238E27FC236}">
                <a16:creationId xmlns:a16="http://schemas.microsoft.com/office/drawing/2014/main" id="{075F52D2-4B28-4AD4-9DD8-24C01F7A8B68}"/>
              </a:ext>
            </a:extLst>
          </p:cNvPr>
          <p:cNvPicPr>
            <a:picLocks noChangeAspect="1"/>
          </p:cNvPicPr>
          <p:nvPr/>
        </p:nvPicPr>
        <p:blipFill>
          <a:blip r:embed="rId26"/>
          <a:stretch>
            <a:fillRect/>
          </a:stretch>
        </p:blipFill>
        <p:spPr>
          <a:xfrm>
            <a:off x="10126893" y="1500413"/>
            <a:ext cx="409739" cy="409739"/>
          </a:xfrm>
          <a:prstGeom prst="rect">
            <a:avLst/>
          </a:prstGeom>
        </p:spPr>
      </p:pic>
      <p:pic>
        <p:nvPicPr>
          <p:cNvPr id="223" name="図 222" descr="ロゴ&#10;&#10;自動的に生成された説明">
            <a:extLst>
              <a:ext uri="{FF2B5EF4-FFF2-40B4-BE49-F238E27FC236}">
                <a16:creationId xmlns:a16="http://schemas.microsoft.com/office/drawing/2014/main" id="{E6F651AF-FABE-4FB7-92DC-31D34AD8AF15}"/>
              </a:ext>
            </a:extLst>
          </p:cNvPr>
          <p:cNvPicPr>
            <a:picLocks noChangeAspect="1"/>
          </p:cNvPicPr>
          <p:nvPr/>
        </p:nvPicPr>
        <p:blipFill>
          <a:blip r:embed="rId26"/>
          <a:stretch>
            <a:fillRect/>
          </a:stretch>
        </p:blipFill>
        <p:spPr>
          <a:xfrm>
            <a:off x="11265289" y="1369107"/>
            <a:ext cx="343699" cy="343699"/>
          </a:xfrm>
          <a:prstGeom prst="rect">
            <a:avLst/>
          </a:prstGeom>
        </p:spPr>
      </p:pic>
      <p:pic>
        <p:nvPicPr>
          <p:cNvPr id="224" name="図 223" descr="黒い背景に白い文字がある&#10;&#10;中程度の精度で自動的に生成された説明">
            <a:extLst>
              <a:ext uri="{FF2B5EF4-FFF2-40B4-BE49-F238E27FC236}">
                <a16:creationId xmlns:a16="http://schemas.microsoft.com/office/drawing/2014/main" id="{AA96F0A0-E519-499D-A415-C5B21AB3EA4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083076" y="1768274"/>
            <a:ext cx="743664" cy="294632"/>
          </a:xfrm>
          <a:prstGeom prst="rect">
            <a:avLst/>
          </a:prstGeom>
        </p:spPr>
      </p:pic>
      <p:pic>
        <p:nvPicPr>
          <p:cNvPr id="14" name="図 13" descr="ロゴ が含まれている画像&#10;&#10;自動的に生成された説明">
            <a:extLst>
              <a:ext uri="{FF2B5EF4-FFF2-40B4-BE49-F238E27FC236}">
                <a16:creationId xmlns:a16="http://schemas.microsoft.com/office/drawing/2014/main" id="{AAA47E6A-1959-4962-A2F4-3BBF2CCCD7AE}"/>
              </a:ext>
            </a:extLst>
          </p:cNvPr>
          <p:cNvPicPr>
            <a:picLocks noChangeAspect="1"/>
          </p:cNvPicPr>
          <p:nvPr/>
        </p:nvPicPr>
        <p:blipFill>
          <a:blip r:embed="rId28"/>
          <a:stretch>
            <a:fillRect/>
          </a:stretch>
        </p:blipFill>
        <p:spPr>
          <a:xfrm>
            <a:off x="9970006" y="2749753"/>
            <a:ext cx="787358" cy="173218"/>
          </a:xfrm>
          <a:prstGeom prst="rect">
            <a:avLst/>
          </a:prstGeom>
        </p:spPr>
      </p:pic>
      <p:sp>
        <p:nvSpPr>
          <p:cNvPr id="141" name="正方形/長方形 140">
            <a:extLst>
              <a:ext uri="{FF2B5EF4-FFF2-40B4-BE49-F238E27FC236}">
                <a16:creationId xmlns:a16="http://schemas.microsoft.com/office/drawing/2014/main" id="{0409B446-17C2-4F9D-BB7B-E7BBEA6BF852}"/>
              </a:ext>
            </a:extLst>
          </p:cNvPr>
          <p:cNvSpPr/>
          <p:nvPr/>
        </p:nvSpPr>
        <p:spPr>
          <a:xfrm>
            <a:off x="8625684" y="768439"/>
            <a:ext cx="3412158" cy="25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Tahoma"/>
                <a:ea typeface="Meiryo UI"/>
                <a:cs typeface="+mn-cs"/>
              </a:rPr>
              <a:t>社内アクセス</a:t>
            </a:r>
            <a:r>
              <a:rPr kumimoji="1" lang="en-US" altLang="ja-JP" sz="1200" b="1" i="0" u="none" strike="noStrike" kern="1200" cap="none" spc="0" normalizeH="0" baseline="0" noProof="0">
                <a:ln>
                  <a:noFill/>
                </a:ln>
                <a:solidFill>
                  <a:prstClr val="white"/>
                </a:solidFill>
                <a:effectLst/>
                <a:uLnTx/>
                <a:uFillTx/>
                <a:latin typeface="Tahoma"/>
                <a:ea typeface="Meiryo UI"/>
                <a:cs typeface="+mn-cs"/>
              </a:rPr>
              <a:t>/</a:t>
            </a:r>
            <a:r>
              <a:rPr kumimoji="1" lang="ja-JP" altLang="en-US" sz="1200" b="1" i="0" u="none" strike="noStrike" kern="1200" cap="none" spc="0" normalizeH="0" baseline="0" noProof="0">
                <a:ln>
                  <a:noFill/>
                </a:ln>
                <a:solidFill>
                  <a:prstClr val="white"/>
                </a:solidFill>
                <a:effectLst/>
                <a:uLnTx/>
                <a:uFillTx/>
                <a:latin typeface="Tahoma"/>
                <a:ea typeface="Meiryo UI"/>
                <a:cs typeface="+mn-cs"/>
              </a:rPr>
              <a:t>多層防御ネットワークソリューション</a:t>
            </a:r>
            <a:endParaRPr kumimoji="1" lang="ja-JP" altLang="en-US" sz="1200" b="0" i="0" u="none" strike="noStrike" kern="1200" cap="none" spc="0" normalizeH="0" baseline="0" noProof="0">
              <a:ln>
                <a:noFill/>
              </a:ln>
              <a:solidFill>
                <a:prstClr val="white"/>
              </a:solidFill>
              <a:effectLst/>
              <a:uLnTx/>
              <a:uFillTx/>
              <a:latin typeface="Tahoma"/>
              <a:ea typeface="Meiryo UI"/>
              <a:cs typeface="+mn-cs"/>
            </a:endParaRPr>
          </a:p>
        </p:txBody>
      </p:sp>
      <p:pic>
        <p:nvPicPr>
          <p:cNvPr id="143" name="図 142" descr="ロゴ&#10;&#10;自動的に生成された説明">
            <a:extLst>
              <a:ext uri="{FF2B5EF4-FFF2-40B4-BE49-F238E27FC236}">
                <a16:creationId xmlns:a16="http://schemas.microsoft.com/office/drawing/2014/main" id="{032E4F49-845A-4F99-A618-0E610F621A60}"/>
              </a:ext>
            </a:extLst>
          </p:cNvPr>
          <p:cNvPicPr>
            <a:picLocks noChangeAspect="1"/>
          </p:cNvPicPr>
          <p:nvPr/>
        </p:nvPicPr>
        <p:blipFill>
          <a:blip r:embed="rId26"/>
          <a:stretch>
            <a:fillRect/>
          </a:stretch>
        </p:blipFill>
        <p:spPr>
          <a:xfrm>
            <a:off x="7404870" y="4163059"/>
            <a:ext cx="343699" cy="343699"/>
          </a:xfrm>
          <a:prstGeom prst="rect">
            <a:avLst/>
          </a:prstGeom>
        </p:spPr>
      </p:pic>
      <p:pic>
        <p:nvPicPr>
          <p:cNvPr id="144" name="図 143" descr="黒い背景に白い文字がある&#10;&#10;中程度の精度で自動的に生成された説明">
            <a:extLst>
              <a:ext uri="{FF2B5EF4-FFF2-40B4-BE49-F238E27FC236}">
                <a16:creationId xmlns:a16="http://schemas.microsoft.com/office/drawing/2014/main" id="{4E2085B1-0C78-4C12-AD1E-6103EF00BBD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222657" y="4527936"/>
            <a:ext cx="743664" cy="294632"/>
          </a:xfrm>
          <a:prstGeom prst="rect">
            <a:avLst/>
          </a:prstGeom>
        </p:spPr>
      </p:pic>
      <p:sp>
        <p:nvSpPr>
          <p:cNvPr id="147" name="正方形/長方形 146">
            <a:extLst>
              <a:ext uri="{FF2B5EF4-FFF2-40B4-BE49-F238E27FC236}">
                <a16:creationId xmlns:a16="http://schemas.microsoft.com/office/drawing/2014/main" id="{1F0A11E2-B3FC-42E7-BC96-CE45FFED94F0}"/>
              </a:ext>
            </a:extLst>
          </p:cNvPr>
          <p:cNvSpPr/>
          <p:nvPr/>
        </p:nvSpPr>
        <p:spPr>
          <a:xfrm>
            <a:off x="2278471" y="1090726"/>
            <a:ext cx="1065256" cy="112490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48" name="正方形/長方形 147">
            <a:extLst>
              <a:ext uri="{FF2B5EF4-FFF2-40B4-BE49-F238E27FC236}">
                <a16:creationId xmlns:a16="http://schemas.microsoft.com/office/drawing/2014/main" id="{33486ADD-88FC-48E7-9E1A-3C14D7F2F342}"/>
              </a:ext>
            </a:extLst>
          </p:cNvPr>
          <p:cNvSpPr/>
          <p:nvPr/>
        </p:nvSpPr>
        <p:spPr>
          <a:xfrm>
            <a:off x="2275626" y="1088218"/>
            <a:ext cx="1068102" cy="231484"/>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App</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配信</a:t>
            </a:r>
            <a:r>
              <a:rPr kumimoji="1" lang="ja-JP" altLang="en-US" sz="800" b="0" i="0" u="none" strike="noStrike" kern="1200" cap="none" spc="0" normalizeH="0" baseline="0" noProof="0">
                <a:ln>
                  <a:noFill/>
                </a:ln>
                <a:solidFill>
                  <a:prstClr val="black"/>
                </a:solidFill>
                <a:effectLst/>
                <a:uLnTx/>
                <a:uFillTx/>
                <a:latin typeface="Meiryo UI"/>
                <a:ea typeface="Meiryo UI"/>
                <a:cs typeface="+mn-cs"/>
              </a:rPr>
              <a:t>＆</a:t>
            </a: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Sec</a:t>
            </a:r>
            <a:endParaRPr kumimoji="1" lang="ja-JP" altLang="en-US" sz="10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146" name="Picture 2">
            <a:extLst>
              <a:ext uri="{FF2B5EF4-FFF2-40B4-BE49-F238E27FC236}">
                <a16:creationId xmlns:a16="http://schemas.microsoft.com/office/drawing/2014/main" id="{FA4EB58B-7E48-4989-83DF-D06B99EECF7E}"/>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366378" y="1471405"/>
            <a:ext cx="886415" cy="620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entera（ペンテラ）の国内代理店 | 東京エレクトロンデバイス">
            <a:extLst>
              <a:ext uri="{FF2B5EF4-FFF2-40B4-BE49-F238E27FC236}">
                <a16:creationId xmlns:a16="http://schemas.microsoft.com/office/drawing/2014/main" id="{67200677-B423-50CC-F217-1929143ECD29}"/>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881965" y="2772268"/>
            <a:ext cx="909363" cy="39536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C0E04A3A-0D1A-2AE8-B22B-84044A65939E}"/>
              </a:ext>
            </a:extLst>
          </p:cNvPr>
          <p:cNvPicPr>
            <a:picLocks noChangeAspect="1"/>
          </p:cNvPicPr>
          <p:nvPr/>
        </p:nvPicPr>
        <p:blipFill>
          <a:blip r:embed="rId31"/>
          <a:stretch>
            <a:fillRect/>
          </a:stretch>
        </p:blipFill>
        <p:spPr>
          <a:xfrm>
            <a:off x="3982672" y="1471349"/>
            <a:ext cx="720315" cy="346719"/>
          </a:xfrm>
          <a:prstGeom prst="rect">
            <a:avLst/>
          </a:prstGeom>
        </p:spPr>
      </p:pic>
      <p:pic>
        <p:nvPicPr>
          <p:cNvPr id="13" name="図 12" descr="図形&#10;&#10;自動的に生成された説明">
            <a:extLst>
              <a:ext uri="{FF2B5EF4-FFF2-40B4-BE49-F238E27FC236}">
                <a16:creationId xmlns:a16="http://schemas.microsoft.com/office/drawing/2014/main" id="{C7BAA086-9856-44D6-0E0E-70CC6BC023BC}"/>
              </a:ext>
            </a:extLst>
          </p:cNvPr>
          <p:cNvPicPr>
            <a:picLocks noChangeAspect="1"/>
          </p:cNvPicPr>
          <p:nvPr/>
        </p:nvPicPr>
        <p:blipFill>
          <a:blip r:embed="rId32"/>
          <a:stretch>
            <a:fillRect/>
          </a:stretch>
        </p:blipFill>
        <p:spPr>
          <a:xfrm>
            <a:off x="5373130" y="1472330"/>
            <a:ext cx="859659" cy="490433"/>
          </a:xfrm>
          <a:prstGeom prst="rect">
            <a:avLst/>
          </a:prstGeom>
        </p:spPr>
      </p:pic>
      <p:sp>
        <p:nvSpPr>
          <p:cNvPr id="7" name="正方形/長方形 6">
            <a:extLst>
              <a:ext uri="{FF2B5EF4-FFF2-40B4-BE49-F238E27FC236}">
                <a16:creationId xmlns:a16="http://schemas.microsoft.com/office/drawing/2014/main" id="{9749E30E-37C6-B8EF-B0AF-6AF8D4B0E77E}"/>
              </a:ext>
            </a:extLst>
          </p:cNvPr>
          <p:cNvSpPr/>
          <p:nvPr/>
        </p:nvSpPr>
        <p:spPr>
          <a:xfrm>
            <a:off x="7363989" y="2257568"/>
            <a:ext cx="903057" cy="227074"/>
          </a:xfrm>
          <a:prstGeom prst="rect">
            <a:avLst/>
          </a:prstGeom>
          <a:solidFill>
            <a:schemeClr val="bg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3F3F3F"/>
                </a:solidFill>
                <a:effectLst/>
                <a:uLnTx/>
                <a:uFillTx/>
                <a:latin typeface="Tahoma"/>
                <a:ea typeface="Meiryo UI"/>
                <a:cs typeface="+mn-cs"/>
              </a:rPr>
              <a:t>SIEM</a:t>
            </a:r>
          </a:p>
        </p:txBody>
      </p:sp>
      <p:pic>
        <p:nvPicPr>
          <p:cNvPr id="15" name="図 14" descr="モニター画面に映る文字&#10;&#10;中程度の精度で自動的に生成された説明">
            <a:extLst>
              <a:ext uri="{FF2B5EF4-FFF2-40B4-BE49-F238E27FC236}">
                <a16:creationId xmlns:a16="http://schemas.microsoft.com/office/drawing/2014/main" id="{F8E4DDE5-B7B0-573B-144E-BE5255C7CE29}"/>
              </a:ext>
            </a:extLst>
          </p:cNvPr>
          <p:cNvPicPr>
            <a:picLocks noChangeAspect="1"/>
          </p:cNvPicPr>
          <p:nvPr/>
        </p:nvPicPr>
        <p:blipFill>
          <a:blip r:embed="rId33"/>
          <a:stretch>
            <a:fillRect/>
          </a:stretch>
        </p:blipFill>
        <p:spPr>
          <a:xfrm>
            <a:off x="7451601" y="2802550"/>
            <a:ext cx="735183" cy="131851"/>
          </a:xfrm>
          <a:prstGeom prst="rect">
            <a:avLst/>
          </a:prstGeom>
        </p:spPr>
      </p:pic>
      <p:pic>
        <p:nvPicPr>
          <p:cNvPr id="1026" name="Picture 2" descr="exaBase生成AI | 東京エレクトロンデバイス株式会社">
            <a:extLst>
              <a:ext uri="{FF2B5EF4-FFF2-40B4-BE49-F238E27FC236}">
                <a16:creationId xmlns:a16="http://schemas.microsoft.com/office/drawing/2014/main" id="{60E618F9-A719-292F-E09F-AA4C31466B4E}"/>
              </a:ext>
            </a:extLst>
          </p:cNvPr>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37622"/>
          <a:stretch/>
        </p:blipFill>
        <p:spPr bwMode="auto">
          <a:xfrm>
            <a:off x="9830320" y="4117110"/>
            <a:ext cx="864963" cy="51169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DB68FBB-4489-3BC3-4798-ED78D4F28628}"/>
              </a:ext>
            </a:extLst>
          </p:cNvPr>
          <p:cNvSpPr txBox="1"/>
          <p:nvPr/>
        </p:nvSpPr>
        <p:spPr>
          <a:xfrm>
            <a:off x="9805497" y="4592315"/>
            <a:ext cx="875808" cy="211203"/>
          </a:xfrm>
          <a:prstGeom prst="rect">
            <a:avLst/>
          </a:prstGeom>
          <a:noFill/>
        </p:spPr>
        <p:txBody>
          <a:bodyPr wrap="non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Tahoma"/>
                <a:ea typeface="Meiryo UI"/>
                <a:cs typeface="+mn-cs"/>
              </a:rPr>
              <a:t>Azure</a:t>
            </a:r>
            <a:r>
              <a:rPr kumimoji="1" lang="ja-JP" altLang="en-US" sz="900" b="1" i="0" u="none" strike="noStrike" kern="1200" cap="none" spc="0" normalizeH="0" baseline="0" noProof="0" dirty="0">
                <a:ln>
                  <a:noFill/>
                </a:ln>
                <a:solidFill>
                  <a:prstClr val="black"/>
                </a:solidFill>
                <a:effectLst/>
                <a:uLnTx/>
                <a:uFillTx/>
                <a:latin typeface="Tahoma"/>
                <a:ea typeface="Meiryo UI"/>
                <a:cs typeface="+mn-cs"/>
              </a:rPr>
              <a:t> </a:t>
            </a:r>
            <a:r>
              <a:rPr kumimoji="1" lang="en-US" altLang="ja-JP" sz="900" b="1" i="0" u="none" strike="noStrike" kern="1200" cap="none" spc="0" normalizeH="0" baseline="0" noProof="0" dirty="0">
                <a:ln>
                  <a:noFill/>
                </a:ln>
                <a:solidFill>
                  <a:prstClr val="black"/>
                </a:solidFill>
                <a:effectLst/>
                <a:uLnTx/>
                <a:uFillTx/>
                <a:latin typeface="Tahoma"/>
                <a:ea typeface="Meiryo UI"/>
                <a:cs typeface="+mn-cs"/>
              </a:rPr>
              <a:t>OpenAI</a:t>
            </a:r>
            <a:endParaRPr kumimoji="1" lang="ja-JP" altLang="en-US" sz="900" b="1" i="0" u="none" strike="noStrike" kern="1200" cap="none" spc="0" normalizeH="0" baseline="0" noProof="0" dirty="0">
              <a:ln>
                <a:noFill/>
              </a:ln>
              <a:solidFill>
                <a:prstClr val="black"/>
              </a:solidFill>
              <a:effectLst/>
              <a:uLnTx/>
              <a:uFillTx/>
              <a:latin typeface="Tahoma"/>
              <a:ea typeface="Meiryo UI"/>
              <a:cs typeface="+mn-cs"/>
            </a:endParaRPr>
          </a:p>
        </p:txBody>
      </p:sp>
      <p:sp>
        <p:nvSpPr>
          <p:cNvPr id="16" name="テキスト ボックス 15">
            <a:extLst>
              <a:ext uri="{FF2B5EF4-FFF2-40B4-BE49-F238E27FC236}">
                <a16:creationId xmlns:a16="http://schemas.microsoft.com/office/drawing/2014/main" id="{2E3E58E5-460D-6BCF-B02F-BFFD947A92AD}"/>
              </a:ext>
            </a:extLst>
          </p:cNvPr>
          <p:cNvSpPr txBox="1"/>
          <p:nvPr/>
        </p:nvSpPr>
        <p:spPr>
          <a:xfrm>
            <a:off x="1123319" y="1400836"/>
            <a:ext cx="970385" cy="234286"/>
          </a:xfrm>
          <a:prstGeom prst="rect">
            <a:avLst/>
          </a:prstGeom>
          <a:noFill/>
        </p:spPr>
        <p:txBody>
          <a:bodyPr wrap="non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dirty="0">
                <a:solidFill>
                  <a:prstClr val="black"/>
                </a:solidFill>
                <a:latin typeface="Tahoma"/>
                <a:ea typeface="Meiryo UI"/>
              </a:rPr>
              <a:t>Amazon</a:t>
            </a:r>
            <a:r>
              <a:rPr lang="ja-JP" altLang="en-US" sz="1050" b="1" dirty="0">
                <a:solidFill>
                  <a:prstClr val="black"/>
                </a:solidFill>
                <a:latin typeface="Tahoma"/>
                <a:ea typeface="Meiryo UI"/>
              </a:rPr>
              <a:t> </a:t>
            </a:r>
            <a:r>
              <a:rPr lang="en-US" altLang="ja-JP" sz="1050" b="1" dirty="0">
                <a:solidFill>
                  <a:prstClr val="black"/>
                </a:solidFill>
                <a:latin typeface="Tahoma"/>
                <a:ea typeface="Meiryo UI"/>
              </a:rPr>
              <a:t>AWS</a:t>
            </a:r>
            <a:endParaRPr kumimoji="1" lang="ja-JP" altLang="en-US" sz="1050" b="1" i="0" u="none" strike="noStrike" kern="1200" cap="none" spc="0" normalizeH="0" baseline="0" noProof="0" dirty="0">
              <a:ln>
                <a:noFill/>
              </a:ln>
              <a:solidFill>
                <a:prstClr val="black"/>
              </a:solidFill>
              <a:effectLst/>
              <a:uLnTx/>
              <a:uFillTx/>
              <a:latin typeface="Tahoma"/>
              <a:ea typeface="Meiryo UI"/>
              <a:cs typeface="+mn-cs"/>
            </a:endParaRPr>
          </a:p>
        </p:txBody>
      </p:sp>
      <p:sp>
        <p:nvSpPr>
          <p:cNvPr id="17" name="テキスト ボックス 16">
            <a:extLst>
              <a:ext uri="{FF2B5EF4-FFF2-40B4-BE49-F238E27FC236}">
                <a16:creationId xmlns:a16="http://schemas.microsoft.com/office/drawing/2014/main" id="{39D8772E-E70D-0645-51DC-FAD0E3D28F34}"/>
              </a:ext>
            </a:extLst>
          </p:cNvPr>
          <p:cNvSpPr txBox="1"/>
          <p:nvPr/>
        </p:nvSpPr>
        <p:spPr>
          <a:xfrm>
            <a:off x="1251047" y="1736303"/>
            <a:ext cx="704286" cy="395869"/>
          </a:xfrm>
          <a:prstGeom prst="rect">
            <a:avLst/>
          </a:prstGeom>
          <a:noFill/>
        </p:spPr>
        <p:txBody>
          <a:bodyPr wrap="non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dirty="0">
                <a:solidFill>
                  <a:prstClr val="black"/>
                </a:solidFill>
                <a:latin typeface="Tahoma"/>
                <a:ea typeface="Meiryo UI"/>
              </a:rPr>
              <a:t>Microsoft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Tahoma"/>
                <a:ea typeface="Meiryo UI"/>
                <a:cs typeface="+mn-cs"/>
              </a:rPr>
              <a:t>Azure</a:t>
            </a:r>
            <a:endParaRPr kumimoji="1" lang="ja-JP" altLang="en-US" sz="1050" b="1" i="0" u="none" strike="noStrike" kern="1200" cap="none" spc="0" normalizeH="0" baseline="0" noProof="0" dirty="0">
              <a:ln>
                <a:noFill/>
              </a:ln>
              <a:solidFill>
                <a:prstClr val="black"/>
              </a:solidFill>
              <a:effectLst/>
              <a:uLnTx/>
              <a:uFillTx/>
              <a:latin typeface="Tahoma"/>
              <a:ea typeface="Meiryo UI"/>
              <a:cs typeface="+mn-cs"/>
            </a:endParaRPr>
          </a:p>
        </p:txBody>
      </p:sp>
      <p:pic>
        <p:nvPicPr>
          <p:cNvPr id="18" name="図 17" descr="テキスト&#10;&#10;説明は自動で生成されたものです">
            <a:extLst>
              <a:ext uri="{FF2B5EF4-FFF2-40B4-BE49-F238E27FC236}">
                <a16:creationId xmlns:a16="http://schemas.microsoft.com/office/drawing/2014/main" id="{4DD270F6-BD8C-35FC-C984-A6886EBDF5D2}"/>
              </a:ext>
            </a:extLst>
          </p:cNvPr>
          <p:cNvPicPr>
            <a:picLocks noChangeAspect="1"/>
          </p:cNvPicPr>
          <p:nvPr/>
        </p:nvPicPr>
        <p:blipFill>
          <a:blip r:embed="rId35"/>
          <a:stretch>
            <a:fillRect/>
          </a:stretch>
        </p:blipFill>
        <p:spPr>
          <a:xfrm>
            <a:off x="1048311" y="4292413"/>
            <a:ext cx="933451" cy="344023"/>
          </a:xfrm>
          <a:prstGeom prst="rect">
            <a:avLst/>
          </a:prstGeom>
        </p:spPr>
      </p:pic>
    </p:spTree>
    <p:extLst>
      <p:ext uri="{BB962C8B-B14F-4D97-AF65-F5344CB8AC3E}">
        <p14:creationId xmlns:p14="http://schemas.microsoft.com/office/powerpoint/2010/main" val="315528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D9C90-7B6B-2426-E8A0-D1895FCF48DF}"/>
              </a:ext>
            </a:extLst>
          </p:cNvPr>
          <p:cNvSpPr>
            <a:spLocks noGrp="1"/>
          </p:cNvSpPr>
          <p:nvPr>
            <p:ph type="title"/>
          </p:nvPr>
        </p:nvSpPr>
        <p:spPr/>
        <p:txBody>
          <a:bodyPr/>
          <a:lstStyle/>
          <a:p>
            <a:r>
              <a:rPr kumimoji="0" lang="ja-JP" altLang="en-US" b="1">
                <a:latin typeface="+mn-ea"/>
                <a:ea typeface="+mn-ea"/>
                <a:cs typeface="Space Grotesk" pitchFamily="2" charset="77"/>
              </a:rPr>
              <a:t>これからお話する課題解決について</a:t>
            </a:r>
            <a:endParaRPr lang="ja-JP" altLang="en-US"/>
          </a:p>
        </p:txBody>
      </p:sp>
      <p:sp>
        <p:nvSpPr>
          <p:cNvPr id="45" name="テキスト ボックス 44">
            <a:extLst>
              <a:ext uri="{FF2B5EF4-FFF2-40B4-BE49-F238E27FC236}">
                <a16:creationId xmlns:a16="http://schemas.microsoft.com/office/drawing/2014/main" id="{AB1AD5EA-470F-8861-BD94-538ED683F7DB}"/>
              </a:ext>
            </a:extLst>
          </p:cNvPr>
          <p:cNvSpPr txBox="1"/>
          <p:nvPr/>
        </p:nvSpPr>
        <p:spPr>
          <a:xfrm>
            <a:off x="473161" y="1361167"/>
            <a:ext cx="10413657" cy="4524315"/>
          </a:xfrm>
          <a:prstGeom prst="rect">
            <a:avLst/>
          </a:prstGeom>
          <a:noFill/>
        </p:spPr>
        <p:txBody>
          <a:bodyPr wrap="square" rtlCol="0">
            <a:spAutoFit/>
          </a:bodyPr>
          <a:lstStyle/>
          <a:p>
            <a:r>
              <a:rPr kumimoji="0" lang="en-US" altLang="ja-JP" sz="2600" b="1">
                <a:solidFill>
                  <a:schemeClr val="tx1"/>
                </a:solidFill>
                <a:latin typeface="+mn-ea"/>
                <a:ea typeface="+mn-ea"/>
                <a:cs typeface="Space Grotesk" pitchFamily="2" charset="77"/>
              </a:rPr>
              <a:t>1-1.	【</a:t>
            </a:r>
            <a:r>
              <a:rPr kumimoji="0" lang="ja-JP" altLang="en-US" sz="2600" b="1">
                <a:solidFill>
                  <a:schemeClr val="tx1"/>
                </a:solidFill>
                <a:latin typeface="+mn-ea"/>
                <a:ea typeface="+mn-ea"/>
                <a:cs typeface="Space Grotesk" pitchFamily="2" charset="77"/>
              </a:rPr>
              <a:t>分散処理</a:t>
            </a:r>
            <a:r>
              <a:rPr kumimoji="0" lang="en-US" altLang="ja-JP" sz="2600" b="1">
                <a:solidFill>
                  <a:schemeClr val="tx1"/>
                </a:solidFill>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を解決！　</a:t>
            </a:r>
            <a:r>
              <a:rPr kumimoji="0" lang="en-US" altLang="ja-JP" sz="2600" b="1">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必要な知識</a:t>
            </a:r>
            <a:r>
              <a:rPr kumimoji="0" lang="en-US" altLang="ja-JP" sz="2600" b="1">
                <a:latin typeface="+mn-ea"/>
                <a:ea typeface="+mn-ea"/>
                <a:cs typeface="Space Grotesk" pitchFamily="2" charset="77"/>
              </a:rPr>
              <a:t>~</a:t>
            </a:r>
            <a:endParaRPr kumimoji="0" lang="en-US" altLang="ja-JP" sz="2600" b="1">
              <a:solidFill>
                <a:schemeClr val="tx1"/>
              </a:solidFill>
              <a:latin typeface="+mn-ea"/>
              <a:ea typeface="+mn-ea"/>
              <a:cs typeface="Space Grotesk" pitchFamily="2" charset="77"/>
            </a:endParaRPr>
          </a:p>
          <a:p>
            <a:r>
              <a:rPr kumimoji="0" lang="en-US" altLang="ja-JP" sz="2800" b="1">
                <a:latin typeface="+mn-ea"/>
                <a:cs typeface="Space Grotesk" pitchFamily="2" charset="77"/>
              </a:rPr>
              <a:t>	</a:t>
            </a:r>
            <a:r>
              <a:rPr kumimoji="0" lang="en-US" altLang="ja-JP" sz="2400">
                <a:latin typeface="+mn-ea"/>
                <a:cs typeface="Space Grotesk" pitchFamily="2" charset="77"/>
              </a:rPr>
              <a:t>Cerebras</a:t>
            </a:r>
            <a:r>
              <a:rPr kumimoji="0" lang="ja-JP" altLang="en-US" sz="2400">
                <a:latin typeface="+mn-ea"/>
                <a:cs typeface="Space Grotesk" pitchFamily="2" charset="77"/>
              </a:rPr>
              <a:t>上の分散処理に必要な知識についてお話します</a:t>
            </a:r>
            <a:endParaRPr kumimoji="0" lang="en-US" altLang="ja-JP" sz="2400">
              <a:latin typeface="+mn-ea"/>
              <a:cs typeface="Space Grotesk" pitchFamily="2" charset="77"/>
            </a:endParaRPr>
          </a:p>
          <a:p>
            <a:endParaRPr kumimoji="0" lang="en-US" altLang="ja-JP" sz="2400">
              <a:solidFill>
                <a:schemeClr val="bg1">
                  <a:lumMod val="50000"/>
                </a:schemeClr>
              </a:solidFill>
              <a:latin typeface="+mn-ea"/>
              <a:ea typeface="+mn-ea"/>
              <a:cs typeface="Space Grotesk" pitchFamily="2" charset="77"/>
            </a:endParaRPr>
          </a:p>
          <a:p>
            <a:r>
              <a:rPr kumimoji="0" lang="en-US" altLang="ja-JP" sz="2600" b="1">
                <a:latin typeface="+mn-ea"/>
                <a:cs typeface="Space Grotesk" pitchFamily="2" charset="77"/>
              </a:rPr>
              <a:t>1-2.	</a:t>
            </a:r>
            <a:r>
              <a:rPr kumimoji="0" lang="en-US" altLang="ja-JP" sz="2600" b="1">
                <a:solidFill>
                  <a:schemeClr val="tx1"/>
                </a:solidFill>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分散処理</a:t>
            </a:r>
            <a:r>
              <a:rPr kumimoji="0" lang="en-US" altLang="ja-JP" sz="2600" b="1">
                <a:solidFill>
                  <a:schemeClr val="tx1"/>
                </a:solidFill>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を解決！　</a:t>
            </a:r>
            <a:r>
              <a:rPr kumimoji="0" lang="en-US" altLang="ja-JP" sz="2600" b="1">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大量のコード数</a:t>
            </a:r>
            <a:r>
              <a:rPr kumimoji="0" lang="en-US" altLang="ja-JP" sz="2600" b="1">
                <a:latin typeface="+mn-ea"/>
                <a:ea typeface="+mn-ea"/>
                <a:cs typeface="Space Grotesk" pitchFamily="2" charset="77"/>
              </a:rPr>
              <a:t>~</a:t>
            </a:r>
            <a:endParaRPr kumimoji="0" lang="en-US" altLang="ja-JP" sz="2600" b="1">
              <a:solidFill>
                <a:schemeClr val="tx1"/>
              </a:solidFill>
              <a:latin typeface="+mn-ea"/>
              <a:ea typeface="+mn-ea"/>
              <a:cs typeface="Space Grotesk" pitchFamily="2" charset="77"/>
            </a:endParaRPr>
          </a:p>
          <a:p>
            <a:r>
              <a:rPr kumimoji="0" lang="en-US" altLang="ja-JP" sz="2800" b="1">
                <a:latin typeface="+mn-ea"/>
                <a:cs typeface="Space Grotesk" pitchFamily="2" charset="77"/>
              </a:rPr>
              <a:t>	</a:t>
            </a:r>
            <a:r>
              <a:rPr kumimoji="0" lang="en-US" altLang="ja-JP" sz="2400">
                <a:latin typeface="+mn-ea"/>
                <a:cs typeface="Space Grotesk" pitchFamily="2" charset="77"/>
              </a:rPr>
              <a:t>Cerebras</a:t>
            </a:r>
            <a:r>
              <a:rPr kumimoji="0" lang="ja-JP" altLang="en-US" sz="2400">
                <a:latin typeface="+mn-ea"/>
                <a:cs typeface="Space Grotesk" pitchFamily="2" charset="77"/>
              </a:rPr>
              <a:t>上の分散処理に必要なコード数についてお話します</a:t>
            </a:r>
            <a:endParaRPr kumimoji="0" lang="en-US" altLang="ja-JP" sz="2400">
              <a:latin typeface="+mn-ea"/>
              <a:ea typeface="+mn-ea"/>
              <a:cs typeface="Space Grotesk" pitchFamily="2" charset="77"/>
            </a:endParaRPr>
          </a:p>
          <a:p>
            <a:endParaRPr kumimoji="0" lang="en-US" altLang="ja-JP" sz="2600" b="1">
              <a:latin typeface="+mn-ea"/>
              <a:ea typeface="+mn-ea"/>
              <a:cs typeface="Space Grotesk" pitchFamily="2" charset="77"/>
            </a:endParaRPr>
          </a:p>
          <a:p>
            <a:r>
              <a:rPr kumimoji="0" lang="en-US" altLang="ja-JP" sz="2600" b="1">
                <a:latin typeface="+mn-ea"/>
                <a:cs typeface="Space Grotesk" pitchFamily="2" charset="77"/>
              </a:rPr>
              <a:t>2.	</a:t>
            </a:r>
            <a:r>
              <a:rPr kumimoji="0" lang="en-US" altLang="ja-JP" sz="2600" b="1">
                <a:solidFill>
                  <a:schemeClr val="tx1"/>
                </a:solidFill>
                <a:latin typeface="+mn-ea"/>
                <a:ea typeface="+mn-ea"/>
                <a:cs typeface="Space Grotesk" pitchFamily="2" charset="77"/>
              </a:rPr>
              <a:t>【GPU</a:t>
            </a:r>
            <a:r>
              <a:rPr kumimoji="0" lang="ja-JP" altLang="en-US" sz="2600" b="1">
                <a:solidFill>
                  <a:schemeClr val="tx1"/>
                </a:solidFill>
                <a:latin typeface="+mn-ea"/>
                <a:ea typeface="+mn-ea"/>
                <a:cs typeface="Space Grotesk" pitchFamily="2" charset="77"/>
              </a:rPr>
              <a:t>クラスタの構築</a:t>
            </a:r>
            <a:r>
              <a:rPr kumimoji="0" lang="en-US" altLang="ja-JP" sz="2600" b="1">
                <a:solidFill>
                  <a:schemeClr val="tx1"/>
                </a:solidFill>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を解決！</a:t>
            </a:r>
            <a:endParaRPr kumimoji="0" lang="en-US" altLang="ja-JP" sz="2600" b="1">
              <a:latin typeface="+mn-ea"/>
              <a:ea typeface="+mn-ea"/>
              <a:cs typeface="Space Grotesk" pitchFamily="2" charset="77"/>
            </a:endParaRPr>
          </a:p>
          <a:p>
            <a:r>
              <a:rPr kumimoji="0" lang="en-US" altLang="ja-JP" sz="2600" b="1">
                <a:latin typeface="+mn-ea"/>
                <a:cs typeface="Space Grotesk" pitchFamily="2" charset="77"/>
              </a:rPr>
              <a:t>	</a:t>
            </a:r>
            <a:r>
              <a:rPr kumimoji="0" lang="en-US" altLang="ja-JP" sz="2400">
                <a:latin typeface="+mn-ea"/>
                <a:ea typeface="+mn-ea"/>
                <a:cs typeface="Space Grotesk" pitchFamily="2" charset="77"/>
              </a:rPr>
              <a:t>Cerebras</a:t>
            </a:r>
            <a:r>
              <a:rPr kumimoji="0" lang="ja-JP" altLang="en-US" sz="2400">
                <a:latin typeface="+mn-ea"/>
                <a:ea typeface="+mn-ea"/>
                <a:cs typeface="Space Grotesk" pitchFamily="2" charset="77"/>
              </a:rPr>
              <a:t>クラスタの構築と利用イメージについてお話します</a:t>
            </a:r>
            <a:endParaRPr kumimoji="0" lang="en-US" altLang="ja-JP" sz="2400">
              <a:latin typeface="+mn-ea"/>
              <a:ea typeface="+mn-ea"/>
              <a:cs typeface="Space Grotesk" pitchFamily="2" charset="77"/>
            </a:endParaRPr>
          </a:p>
          <a:p>
            <a:endParaRPr kumimoji="0" lang="en-US" altLang="ja-JP" sz="2600" b="1">
              <a:latin typeface="+mn-ea"/>
              <a:ea typeface="+mn-ea"/>
              <a:cs typeface="Space Grotesk" pitchFamily="2" charset="77"/>
            </a:endParaRPr>
          </a:p>
          <a:p>
            <a:r>
              <a:rPr kumimoji="0" lang="en-US" altLang="ja-JP" sz="2600" b="1">
                <a:latin typeface="+mn-ea"/>
                <a:cs typeface="Space Grotesk" pitchFamily="2" charset="77"/>
              </a:rPr>
              <a:t>3.	</a:t>
            </a:r>
            <a:r>
              <a:rPr kumimoji="0" lang="en-US" altLang="ja-JP" sz="2600" b="1">
                <a:solidFill>
                  <a:schemeClr val="tx1"/>
                </a:solidFill>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問題発生時の切り分け</a:t>
            </a:r>
            <a:r>
              <a:rPr kumimoji="0" lang="en-US" altLang="ja-JP" sz="2600" b="1">
                <a:solidFill>
                  <a:schemeClr val="tx1"/>
                </a:solidFill>
                <a:latin typeface="+mn-ea"/>
                <a:ea typeface="+mn-ea"/>
                <a:cs typeface="Space Grotesk" pitchFamily="2" charset="77"/>
              </a:rPr>
              <a:t>】</a:t>
            </a:r>
            <a:r>
              <a:rPr kumimoji="0" lang="ja-JP" altLang="en-US" sz="2600" b="1">
                <a:solidFill>
                  <a:schemeClr val="tx1"/>
                </a:solidFill>
                <a:latin typeface="+mn-ea"/>
                <a:ea typeface="+mn-ea"/>
                <a:cs typeface="Space Grotesk" pitchFamily="2" charset="77"/>
              </a:rPr>
              <a:t>を解決！</a:t>
            </a:r>
            <a:endParaRPr kumimoji="0" lang="en-US" altLang="ja-JP" sz="2600" b="1" i="0" u="none" strike="noStrike" kern="1200" cap="none" spc="0" normalizeH="0" baseline="0" noProof="0">
              <a:ln>
                <a:noFill/>
              </a:ln>
              <a:solidFill>
                <a:schemeClr val="tx1"/>
              </a:solidFill>
              <a:effectLst/>
              <a:uLnTx/>
              <a:uFillTx/>
              <a:latin typeface="+mn-ea"/>
              <a:ea typeface="+mn-ea"/>
              <a:cs typeface="Space Grotesk" pitchFamily="2" charset="77"/>
            </a:endParaRPr>
          </a:p>
          <a:p>
            <a:r>
              <a:rPr kumimoji="0" lang="en-US" altLang="ja-JP" sz="2600" b="1">
                <a:latin typeface="+mn-ea"/>
                <a:cs typeface="Space Grotesk" pitchFamily="2" charset="77"/>
              </a:rPr>
              <a:t>	</a:t>
            </a:r>
            <a:r>
              <a:rPr kumimoji="0" lang="en-US" altLang="ja-JP" sz="2400">
                <a:latin typeface="+mn-ea"/>
                <a:cs typeface="Space Grotesk" pitchFamily="2" charset="77"/>
              </a:rPr>
              <a:t>Cerebras</a:t>
            </a:r>
            <a:r>
              <a:rPr kumimoji="0" lang="ja-JP" altLang="en-US" sz="2400">
                <a:latin typeface="+mn-ea"/>
                <a:cs typeface="Space Grotesk" pitchFamily="2" charset="77"/>
              </a:rPr>
              <a:t>クラスタでの問題発生時の切り分けについてお話します</a:t>
            </a:r>
            <a:endParaRPr kumimoji="0" lang="en-US" altLang="ja-JP" sz="2400">
              <a:latin typeface="+mn-ea"/>
              <a:cs typeface="Space Grotesk" pitchFamily="2" charset="77"/>
            </a:endParaRPr>
          </a:p>
        </p:txBody>
      </p:sp>
    </p:spTree>
    <p:extLst>
      <p:ext uri="{BB962C8B-B14F-4D97-AF65-F5344CB8AC3E}">
        <p14:creationId xmlns:p14="http://schemas.microsoft.com/office/powerpoint/2010/main" val="59281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AE587-28BE-43D8-BB45-846833163F3A}"/>
              </a:ext>
            </a:extLst>
          </p:cNvPr>
          <p:cNvSpPr>
            <a:spLocks noGrp="1"/>
          </p:cNvSpPr>
          <p:nvPr>
            <p:ph type="title"/>
          </p:nvPr>
        </p:nvSpPr>
        <p:spPr/>
        <p:txBody>
          <a:bodyPr/>
          <a:lstStyle/>
          <a:p>
            <a:r>
              <a:rPr lang="en-US" altLang="ja-JP"/>
              <a:t>1-1.</a:t>
            </a:r>
            <a:r>
              <a:rPr lang="ja-JP" altLang="en-US"/>
              <a:t> </a:t>
            </a:r>
            <a:r>
              <a:rPr lang="en-US" altLang="ja-JP"/>
              <a:t>【</a:t>
            </a:r>
            <a:r>
              <a:rPr lang="ja-JP" altLang="en-US"/>
              <a:t>分散処理</a:t>
            </a:r>
            <a:r>
              <a:rPr lang="en-US" altLang="ja-JP"/>
              <a:t>】</a:t>
            </a:r>
            <a:r>
              <a:rPr lang="ja-JP" altLang="en-US"/>
              <a:t>を解決！ </a:t>
            </a:r>
            <a:r>
              <a:rPr lang="en-US" altLang="ja-JP"/>
              <a:t>~</a:t>
            </a:r>
            <a:r>
              <a:rPr lang="ja-JP" altLang="en-US"/>
              <a:t>必要な知識</a:t>
            </a:r>
            <a:r>
              <a:rPr lang="en-US" altLang="ja-JP"/>
              <a:t>~</a:t>
            </a:r>
            <a:endParaRPr lang="ja-JP" altLang="en-US"/>
          </a:p>
        </p:txBody>
      </p:sp>
      <p:sp>
        <p:nvSpPr>
          <p:cNvPr id="5" name="コンテンツ プレースホルダー 4">
            <a:extLst>
              <a:ext uri="{FF2B5EF4-FFF2-40B4-BE49-F238E27FC236}">
                <a16:creationId xmlns:a16="http://schemas.microsoft.com/office/drawing/2014/main" id="{08D80B35-251D-ACA9-8C41-6888E4C8DBAE}"/>
              </a:ext>
            </a:extLst>
          </p:cNvPr>
          <p:cNvSpPr>
            <a:spLocks noGrp="1"/>
          </p:cNvSpPr>
          <p:nvPr>
            <p:ph idx="1"/>
          </p:nvPr>
        </p:nvSpPr>
        <p:spPr/>
        <p:txBody>
          <a:bodyPr/>
          <a:lstStyle/>
          <a:p>
            <a:r>
              <a:rPr lang="ja-JP" altLang="en-US"/>
              <a:t>モデルの断片化の必要がないため、モデルパラレルの知識は必要ありません</a:t>
            </a:r>
            <a:endParaRPr lang="en-US" altLang="ja-JP"/>
          </a:p>
          <a:p>
            <a:r>
              <a:rPr lang="ja-JP" altLang="en-US"/>
              <a:t>巨大モデルを</a:t>
            </a:r>
            <a:r>
              <a:rPr lang="en-US" altLang="ja-JP"/>
              <a:t>1</a:t>
            </a:r>
            <a:r>
              <a:rPr lang="ja-JP" altLang="en-US"/>
              <a:t>レイヤ毎に制御する</a:t>
            </a:r>
            <a:r>
              <a:rPr lang="en-US" altLang="ja-JP"/>
              <a:t>WeightStreaming</a:t>
            </a:r>
            <a:r>
              <a:rPr lang="ja-JP" altLang="en-US"/>
              <a:t>機能は、</a:t>
            </a:r>
            <a:r>
              <a:rPr lang="en-US" altLang="ja-JP"/>
              <a:t>Cerebras</a:t>
            </a:r>
            <a:r>
              <a:rPr lang="ja-JP" altLang="en-US"/>
              <a:t>ソフトウェア</a:t>
            </a:r>
            <a:r>
              <a:rPr lang="en-US" altLang="ja-JP"/>
              <a:t>(Cerebras Graph Compiler)</a:t>
            </a:r>
            <a:r>
              <a:rPr lang="ja-JP" altLang="en-US"/>
              <a:t>が自動で処理します</a:t>
            </a:r>
            <a:endParaRPr lang="en-US" altLang="ja-JP"/>
          </a:p>
          <a:p>
            <a:endParaRPr lang="ja-JP" altLang="en-US"/>
          </a:p>
        </p:txBody>
      </p:sp>
      <p:grpSp>
        <p:nvGrpSpPr>
          <p:cNvPr id="16" name="グループ化 15">
            <a:extLst>
              <a:ext uri="{FF2B5EF4-FFF2-40B4-BE49-F238E27FC236}">
                <a16:creationId xmlns:a16="http://schemas.microsoft.com/office/drawing/2014/main" id="{7DAA099D-60D4-6374-2740-E6C8AC17151D}"/>
              </a:ext>
            </a:extLst>
          </p:cNvPr>
          <p:cNvGrpSpPr/>
          <p:nvPr/>
        </p:nvGrpSpPr>
        <p:grpSpPr>
          <a:xfrm>
            <a:off x="354868" y="2930560"/>
            <a:ext cx="10382878" cy="3053925"/>
            <a:chOff x="479751" y="2650922"/>
            <a:chExt cx="10382878" cy="3053925"/>
          </a:xfrm>
        </p:grpSpPr>
        <p:pic>
          <p:nvPicPr>
            <p:cNvPr id="12" name="Picture 2">
              <a:extLst>
                <a:ext uri="{FF2B5EF4-FFF2-40B4-BE49-F238E27FC236}">
                  <a16:creationId xmlns:a16="http://schemas.microsoft.com/office/drawing/2014/main" id="{72F57487-E7EB-AD35-9FAB-92CBCC25F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05" y="2650922"/>
              <a:ext cx="10144524" cy="3053925"/>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754;p30">
              <a:extLst>
                <a:ext uri="{FF2B5EF4-FFF2-40B4-BE49-F238E27FC236}">
                  <a16:creationId xmlns:a16="http://schemas.microsoft.com/office/drawing/2014/main" id="{281A5E9F-1833-6E42-BD66-FF4ACABF8D3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9549" y="3682497"/>
              <a:ext cx="900735" cy="861616"/>
            </a:xfrm>
            <a:prstGeom prst="rect">
              <a:avLst/>
            </a:prstGeom>
            <a:solidFill>
              <a:schemeClr val="bg1"/>
            </a:solidFill>
            <a:ln>
              <a:noFill/>
            </a:ln>
          </p:spPr>
        </p:pic>
        <p:sp>
          <p:nvSpPr>
            <p:cNvPr id="14" name="正方形/長方形 13">
              <a:extLst>
                <a:ext uri="{FF2B5EF4-FFF2-40B4-BE49-F238E27FC236}">
                  <a16:creationId xmlns:a16="http://schemas.microsoft.com/office/drawing/2014/main" id="{0C3BDF48-6A76-F247-F091-A5A51591E498}"/>
                </a:ext>
              </a:extLst>
            </p:cNvPr>
            <p:cNvSpPr/>
            <p:nvPr/>
          </p:nvSpPr>
          <p:spPr>
            <a:xfrm>
              <a:off x="479751" y="3241141"/>
              <a:ext cx="1276621" cy="46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6217DD3-125A-2C3E-A9D5-C8D8D70B485E}"/>
                </a:ext>
              </a:extLst>
            </p:cNvPr>
            <p:cNvSpPr/>
            <p:nvPr/>
          </p:nvSpPr>
          <p:spPr>
            <a:xfrm>
              <a:off x="718106" y="4372300"/>
              <a:ext cx="793824" cy="46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37151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AE587-28BE-43D8-BB45-846833163F3A}"/>
              </a:ext>
            </a:extLst>
          </p:cNvPr>
          <p:cNvSpPr>
            <a:spLocks noGrp="1"/>
          </p:cNvSpPr>
          <p:nvPr>
            <p:ph type="title"/>
          </p:nvPr>
        </p:nvSpPr>
        <p:spPr/>
        <p:txBody>
          <a:bodyPr/>
          <a:lstStyle/>
          <a:p>
            <a:r>
              <a:rPr lang="en-US" altLang="ja-JP"/>
              <a:t>1-2.</a:t>
            </a:r>
            <a:r>
              <a:rPr lang="ja-JP" altLang="en-US"/>
              <a:t> </a:t>
            </a:r>
            <a:r>
              <a:rPr lang="en-US" altLang="ja-JP"/>
              <a:t>【</a:t>
            </a:r>
            <a:r>
              <a:rPr lang="ja-JP" altLang="en-US"/>
              <a:t>分散処理</a:t>
            </a:r>
            <a:r>
              <a:rPr lang="en-US" altLang="ja-JP"/>
              <a:t>】</a:t>
            </a:r>
            <a:r>
              <a:rPr lang="ja-JP" altLang="en-US"/>
              <a:t>を解決！</a:t>
            </a:r>
            <a:r>
              <a:rPr lang="en-US" altLang="ja-JP"/>
              <a:t> ~</a:t>
            </a:r>
            <a:r>
              <a:rPr lang="ja-JP" altLang="en-US"/>
              <a:t>大量のコード数</a:t>
            </a:r>
            <a:r>
              <a:rPr lang="en-US" altLang="ja-JP"/>
              <a:t>~</a:t>
            </a:r>
            <a:endParaRPr lang="ja-JP" altLang="en-US"/>
          </a:p>
        </p:txBody>
      </p:sp>
      <p:sp>
        <p:nvSpPr>
          <p:cNvPr id="26" name="コンテンツ プレースホルダー 25">
            <a:extLst>
              <a:ext uri="{FF2B5EF4-FFF2-40B4-BE49-F238E27FC236}">
                <a16:creationId xmlns:a16="http://schemas.microsoft.com/office/drawing/2014/main" id="{BA0B5F41-A103-ACFC-D8FC-648AE30B1944}"/>
              </a:ext>
            </a:extLst>
          </p:cNvPr>
          <p:cNvSpPr>
            <a:spLocks noGrp="1"/>
          </p:cNvSpPr>
          <p:nvPr>
            <p:ph idx="1"/>
          </p:nvPr>
        </p:nvSpPr>
        <p:spPr/>
        <p:txBody>
          <a:bodyPr/>
          <a:lstStyle/>
          <a:p>
            <a:r>
              <a:rPr lang="ja-JP" altLang="en-US"/>
              <a:t>複雑な分散処理を行わないため、最小のコードのみで巨大モデルを学習可能です</a:t>
            </a:r>
            <a:endParaRPr lang="en-US" altLang="ja-JP"/>
          </a:p>
          <a:p>
            <a:r>
              <a:rPr lang="en-US" altLang="ja-JP"/>
              <a:t>Python</a:t>
            </a:r>
            <a:r>
              <a:rPr lang="ja-JP" altLang="en-US"/>
              <a:t>コードのみで実行可能です</a:t>
            </a:r>
            <a:endParaRPr lang="en-US" altLang="ja-JP"/>
          </a:p>
          <a:p>
            <a:endParaRPr lang="ja-JP" altLang="en-US"/>
          </a:p>
        </p:txBody>
      </p:sp>
      <p:grpSp>
        <p:nvGrpSpPr>
          <p:cNvPr id="4" name="Group 6">
            <a:extLst>
              <a:ext uri="{FF2B5EF4-FFF2-40B4-BE49-F238E27FC236}">
                <a16:creationId xmlns:a16="http://schemas.microsoft.com/office/drawing/2014/main" id="{A43ED589-C567-D9B8-F5C2-12C7448233F9}"/>
              </a:ext>
            </a:extLst>
          </p:cNvPr>
          <p:cNvGrpSpPr/>
          <p:nvPr/>
        </p:nvGrpSpPr>
        <p:grpSpPr>
          <a:xfrm>
            <a:off x="1050944" y="2596280"/>
            <a:ext cx="3948894" cy="3521093"/>
            <a:chOff x="1285836" y="1324184"/>
            <a:chExt cx="4608398" cy="4112399"/>
          </a:xfrm>
        </p:grpSpPr>
        <p:grpSp>
          <p:nvGrpSpPr>
            <p:cNvPr id="5" name="Group 24">
              <a:extLst>
                <a:ext uri="{FF2B5EF4-FFF2-40B4-BE49-F238E27FC236}">
                  <a16:creationId xmlns:a16="http://schemas.microsoft.com/office/drawing/2014/main" id="{D9DF1286-488A-B4E4-6191-6C508B9A8355}"/>
                </a:ext>
              </a:extLst>
            </p:cNvPr>
            <p:cNvGrpSpPr/>
            <p:nvPr/>
          </p:nvGrpSpPr>
          <p:grpSpPr>
            <a:xfrm>
              <a:off x="1285836" y="1324184"/>
              <a:ext cx="4608398" cy="4112399"/>
              <a:chOff x="1331365" y="1725002"/>
              <a:chExt cx="4608398" cy="4112399"/>
            </a:xfrm>
          </p:grpSpPr>
          <p:pic>
            <p:nvPicPr>
              <p:cNvPr id="7" name="Picture 7">
                <a:extLst>
                  <a:ext uri="{FF2B5EF4-FFF2-40B4-BE49-F238E27FC236}">
                    <a16:creationId xmlns:a16="http://schemas.microsoft.com/office/drawing/2014/main" id="{ED7711EA-4A34-F133-6A49-E6DA503511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957"/>
              <a:stretch/>
            </p:blipFill>
            <p:spPr>
              <a:xfrm>
                <a:off x="1331365" y="1725002"/>
                <a:ext cx="4608398" cy="4112399"/>
              </a:xfrm>
              <a:prstGeom prst="rect">
                <a:avLst/>
              </a:prstGeom>
              <a:solidFill>
                <a:schemeClr val="dk1">
                  <a:alpha val="81383"/>
                </a:schemeClr>
              </a:solidFill>
              <a:ln>
                <a:solidFill>
                  <a:schemeClr val="bg1">
                    <a:lumMod val="65000"/>
                  </a:schemeClr>
                </a:solidFill>
              </a:ln>
            </p:spPr>
          </p:pic>
          <p:pic>
            <p:nvPicPr>
              <p:cNvPr id="8" name="Picture 23">
                <a:extLst>
                  <a:ext uri="{FF2B5EF4-FFF2-40B4-BE49-F238E27FC236}">
                    <a16:creationId xmlns:a16="http://schemas.microsoft.com/office/drawing/2014/main" id="{06C52F0C-D3C8-3AFC-BF3A-623A9A9F00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7586" y="2418270"/>
                <a:ext cx="1565700" cy="366440"/>
              </a:xfrm>
              <a:prstGeom prst="rect">
                <a:avLst/>
              </a:prstGeom>
              <a:solidFill>
                <a:schemeClr val="dk1">
                  <a:alpha val="81383"/>
                </a:schemeClr>
              </a:solidFill>
              <a:ln>
                <a:noFill/>
              </a:ln>
            </p:spPr>
          </p:pic>
        </p:grpSp>
        <p:pic>
          <p:nvPicPr>
            <p:cNvPr id="6" name="Picture 10">
              <a:extLst>
                <a:ext uri="{FF2B5EF4-FFF2-40B4-BE49-F238E27FC236}">
                  <a16:creationId xmlns:a16="http://schemas.microsoft.com/office/drawing/2014/main" id="{61F2B410-E9F0-DD94-0C23-2996D97749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7304" y="1374698"/>
              <a:ext cx="1466930" cy="300183"/>
            </a:xfrm>
            <a:prstGeom prst="rect">
              <a:avLst/>
            </a:prstGeom>
            <a:solidFill>
              <a:schemeClr val="dk1">
                <a:alpha val="81383"/>
              </a:schemeClr>
            </a:solidFill>
            <a:ln>
              <a:noFill/>
            </a:ln>
          </p:spPr>
        </p:pic>
      </p:grpSp>
      <p:sp>
        <p:nvSpPr>
          <p:cNvPr id="9" name="Rectangle 8">
            <a:extLst>
              <a:ext uri="{FF2B5EF4-FFF2-40B4-BE49-F238E27FC236}">
                <a16:creationId xmlns:a16="http://schemas.microsoft.com/office/drawing/2014/main" id="{2631C4F9-9640-42C7-2A6A-ECDDCDD5AE12}"/>
              </a:ext>
            </a:extLst>
          </p:cNvPr>
          <p:cNvSpPr/>
          <p:nvPr/>
        </p:nvSpPr>
        <p:spPr>
          <a:xfrm>
            <a:off x="1050944" y="2928329"/>
            <a:ext cx="3948894" cy="3189044"/>
          </a:xfrm>
          <a:prstGeom prst="rect">
            <a:avLst/>
          </a:prstGeom>
          <a:solidFill>
            <a:schemeClr val="dk1">
              <a:alpha val="81383"/>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US" sz="1600">
              <a:latin typeface="Monaco" pitchFamily="2" charset="77"/>
            </a:endParaRPr>
          </a:p>
        </p:txBody>
      </p:sp>
      <p:grpSp>
        <p:nvGrpSpPr>
          <p:cNvPr id="10" name="Group 14">
            <a:extLst>
              <a:ext uri="{FF2B5EF4-FFF2-40B4-BE49-F238E27FC236}">
                <a16:creationId xmlns:a16="http://schemas.microsoft.com/office/drawing/2014/main" id="{68F9D706-7D2B-2A67-17F3-499F9426CF36}"/>
              </a:ext>
            </a:extLst>
          </p:cNvPr>
          <p:cNvGrpSpPr/>
          <p:nvPr/>
        </p:nvGrpSpPr>
        <p:grpSpPr>
          <a:xfrm>
            <a:off x="6551802" y="2639531"/>
            <a:ext cx="4193188" cy="3479408"/>
            <a:chOff x="6296254" y="1324184"/>
            <a:chExt cx="4609910" cy="4112399"/>
          </a:xfrm>
        </p:grpSpPr>
        <p:grpSp>
          <p:nvGrpSpPr>
            <p:cNvPr id="11" name="Group 13">
              <a:extLst>
                <a:ext uri="{FF2B5EF4-FFF2-40B4-BE49-F238E27FC236}">
                  <a16:creationId xmlns:a16="http://schemas.microsoft.com/office/drawing/2014/main" id="{677A7C12-858B-C6EF-4E98-60B5C8B12656}"/>
                </a:ext>
              </a:extLst>
            </p:cNvPr>
            <p:cNvGrpSpPr/>
            <p:nvPr/>
          </p:nvGrpSpPr>
          <p:grpSpPr>
            <a:xfrm>
              <a:off x="6296254" y="1324184"/>
              <a:ext cx="4609910" cy="4112399"/>
              <a:chOff x="6212596" y="978519"/>
              <a:chExt cx="5378245" cy="4797813"/>
            </a:xfrm>
          </p:grpSpPr>
          <p:pic>
            <p:nvPicPr>
              <p:cNvPr id="14" name="Picture 5">
                <a:extLst>
                  <a:ext uri="{FF2B5EF4-FFF2-40B4-BE49-F238E27FC236}">
                    <a16:creationId xmlns:a16="http://schemas.microsoft.com/office/drawing/2014/main" id="{928F72BE-4A26-E4EB-0C69-4AA79873B3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212"/>
              <a:stretch/>
            </p:blipFill>
            <p:spPr>
              <a:xfrm>
                <a:off x="6212596" y="978519"/>
                <a:ext cx="5378245" cy="4797813"/>
              </a:xfrm>
              <a:prstGeom prst="rect">
                <a:avLst/>
              </a:prstGeom>
              <a:ln>
                <a:solidFill>
                  <a:schemeClr val="bg1">
                    <a:lumMod val="65000"/>
                  </a:schemeClr>
                </a:solidFill>
              </a:ln>
              <a:effectLst/>
            </p:spPr>
          </p:pic>
          <p:pic>
            <p:nvPicPr>
              <p:cNvPr id="15" name="Picture 12">
                <a:extLst>
                  <a:ext uri="{FF2B5EF4-FFF2-40B4-BE49-F238E27FC236}">
                    <a16:creationId xmlns:a16="http://schemas.microsoft.com/office/drawing/2014/main" id="{684A0FED-744E-1E96-BBDE-F127C2179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7653" y="1027831"/>
                <a:ext cx="1711424" cy="350214"/>
              </a:xfrm>
              <a:prstGeom prst="rect">
                <a:avLst/>
              </a:prstGeom>
            </p:spPr>
          </p:pic>
        </p:grpSp>
        <p:pic>
          <p:nvPicPr>
            <p:cNvPr id="13" name="Picture 25">
              <a:extLst>
                <a:ext uri="{FF2B5EF4-FFF2-40B4-BE49-F238E27FC236}">
                  <a16:creationId xmlns:a16="http://schemas.microsoft.com/office/drawing/2014/main" id="{7770AA12-E849-BE9A-8CC4-5332E446AB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37722" y="2055017"/>
              <a:ext cx="1404184" cy="328639"/>
            </a:xfrm>
            <a:prstGeom prst="rect">
              <a:avLst/>
            </a:prstGeom>
          </p:spPr>
        </p:pic>
      </p:grpSp>
      <p:sp>
        <p:nvSpPr>
          <p:cNvPr id="16" name="TextBox 20">
            <a:extLst>
              <a:ext uri="{FF2B5EF4-FFF2-40B4-BE49-F238E27FC236}">
                <a16:creationId xmlns:a16="http://schemas.microsoft.com/office/drawing/2014/main" id="{44606546-E972-6B69-3F4A-2F960B500BA5}"/>
              </a:ext>
            </a:extLst>
          </p:cNvPr>
          <p:cNvSpPr txBox="1"/>
          <p:nvPr/>
        </p:nvSpPr>
        <p:spPr>
          <a:xfrm>
            <a:off x="1402695" y="2975152"/>
            <a:ext cx="3359112" cy="3161315"/>
          </a:xfrm>
          <a:prstGeom prst="rect">
            <a:avLst/>
          </a:prstGeom>
          <a:noFill/>
        </p:spPr>
        <p:txBody>
          <a:bodyPr wrap="square">
            <a:spAutoFit/>
          </a:bodyPr>
          <a:lstStyle/>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Lines of Code</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Python		18395</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C/C++ 		1118</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C++		649</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CUDA		220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HTML		107</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Bourne Shell	9</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make		7</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Markdown		1</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Text		1</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Total		20507</a:t>
            </a:r>
          </a:p>
        </p:txBody>
      </p:sp>
      <p:sp>
        <p:nvSpPr>
          <p:cNvPr id="17" name="Rectangle 26">
            <a:extLst>
              <a:ext uri="{FF2B5EF4-FFF2-40B4-BE49-F238E27FC236}">
                <a16:creationId xmlns:a16="http://schemas.microsoft.com/office/drawing/2014/main" id="{1EFE4641-185E-628A-EBD7-9191C1E41C78}"/>
              </a:ext>
            </a:extLst>
          </p:cNvPr>
          <p:cNvSpPr/>
          <p:nvPr/>
        </p:nvSpPr>
        <p:spPr>
          <a:xfrm>
            <a:off x="6533943" y="2967649"/>
            <a:ext cx="4209534" cy="3151290"/>
          </a:xfrm>
          <a:prstGeom prst="rect">
            <a:avLst/>
          </a:prstGeom>
          <a:solidFill>
            <a:schemeClr val="dk1">
              <a:alpha val="81383"/>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US" sz="1600">
              <a:latin typeface="Monaco" pitchFamily="2" charset="77"/>
            </a:endParaRPr>
          </a:p>
        </p:txBody>
      </p:sp>
      <p:sp>
        <p:nvSpPr>
          <p:cNvPr id="18" name="TextBox 27">
            <a:extLst>
              <a:ext uri="{FF2B5EF4-FFF2-40B4-BE49-F238E27FC236}">
                <a16:creationId xmlns:a16="http://schemas.microsoft.com/office/drawing/2014/main" id="{3C835642-87E3-4CA5-585E-CE21053618B3}"/>
              </a:ext>
            </a:extLst>
          </p:cNvPr>
          <p:cNvSpPr txBox="1"/>
          <p:nvPr/>
        </p:nvSpPr>
        <p:spPr>
          <a:xfrm>
            <a:off x="6893669" y="2972987"/>
            <a:ext cx="3677260" cy="3382208"/>
          </a:xfrm>
          <a:prstGeom prst="rect">
            <a:avLst/>
          </a:prstGeom>
          <a:noFill/>
        </p:spPr>
        <p:txBody>
          <a:bodyPr wrap="square">
            <a:spAutoFit/>
          </a:bodyPr>
          <a:lstStyle/>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Lines of Code</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Python		565</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C/C++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C++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CUDA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HTML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Bourne Shell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make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Markdown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Text		0</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a:t>
            </a:r>
          </a:p>
          <a:p>
            <a:pPr>
              <a:lnSpc>
                <a:spcPct val="110000"/>
              </a:lnSpc>
            </a:pPr>
            <a:r>
              <a:rPr lang="en-US" sz="1400" b="1">
                <a:solidFill>
                  <a:schemeClr val="bg1"/>
                </a:solidFill>
                <a:effectLst>
                  <a:outerShdw blurRad="50800" dist="38100" dir="2700000" algn="tl" rotWithShape="0">
                    <a:prstClr val="black">
                      <a:alpha val="40000"/>
                    </a:prstClr>
                  </a:outerShdw>
                </a:effectLst>
                <a:latin typeface="Monaco" pitchFamily="2" charset="77"/>
              </a:rPr>
              <a:t>Total		565</a:t>
            </a:r>
          </a:p>
          <a:p>
            <a:pPr>
              <a:lnSpc>
                <a:spcPct val="110000"/>
              </a:lnSpc>
            </a:pPr>
            <a:r>
              <a:rPr lang="en-US" sz="1300">
                <a:solidFill>
                  <a:schemeClr val="bg1"/>
                </a:solidFill>
                <a:effectLst>
                  <a:outerShdw blurRad="50800" dist="38100" dir="2700000" algn="tl" rotWithShape="0">
                    <a:prstClr val="black">
                      <a:alpha val="40000"/>
                    </a:prstClr>
                  </a:outerShdw>
                </a:effectLst>
                <a:latin typeface="Monaco" pitchFamily="2" charset="77"/>
              </a:rPr>
              <a:t>----------------------------</a:t>
            </a:r>
          </a:p>
        </p:txBody>
      </p:sp>
      <p:sp>
        <p:nvSpPr>
          <p:cNvPr id="19" name="TextBox 29">
            <a:extLst>
              <a:ext uri="{FF2B5EF4-FFF2-40B4-BE49-F238E27FC236}">
                <a16:creationId xmlns:a16="http://schemas.microsoft.com/office/drawing/2014/main" id="{900D149A-F8DB-FB0C-1DF0-2A89C048C53F}"/>
              </a:ext>
            </a:extLst>
          </p:cNvPr>
          <p:cNvSpPr txBox="1"/>
          <p:nvPr/>
        </p:nvSpPr>
        <p:spPr>
          <a:xfrm>
            <a:off x="5852884" y="6212144"/>
            <a:ext cx="5591023" cy="461665"/>
          </a:xfrm>
          <a:prstGeom prst="rect">
            <a:avLst/>
          </a:prstGeom>
          <a:noFill/>
        </p:spPr>
        <p:txBody>
          <a:bodyPr wrap="square" lIns="91440" tIns="45720" rIns="91440" bIns="45720" rtlCol="0" anchor="t">
            <a:spAutoFit/>
          </a:bodyPr>
          <a:lstStyle/>
          <a:p>
            <a:pPr algn="ctr"/>
            <a:r>
              <a:rPr lang="en-US" altLang="ja-JP" sz="2400" b="1">
                <a:solidFill>
                  <a:schemeClr val="accent1"/>
                </a:solidFill>
                <a:latin typeface="+mn-ea"/>
              </a:rPr>
              <a:t>565</a:t>
            </a:r>
            <a:r>
              <a:rPr lang="ja-JP" altLang="en-US" sz="2400" b="1">
                <a:solidFill>
                  <a:schemeClr val="accent1"/>
                </a:solidFill>
                <a:latin typeface="+mn-ea"/>
              </a:rPr>
              <a:t>行のみ！</a:t>
            </a:r>
            <a:endParaRPr lang="en-US" altLang="ja-JP" sz="2400" b="1">
              <a:solidFill>
                <a:schemeClr val="accent1"/>
              </a:solidFill>
              <a:latin typeface="+mn-ea"/>
            </a:endParaRPr>
          </a:p>
        </p:txBody>
      </p:sp>
      <p:sp>
        <p:nvSpPr>
          <p:cNvPr id="21" name="テキスト ボックス 20">
            <a:extLst>
              <a:ext uri="{FF2B5EF4-FFF2-40B4-BE49-F238E27FC236}">
                <a16:creationId xmlns:a16="http://schemas.microsoft.com/office/drawing/2014/main" id="{2A9D6552-5E94-3E28-B299-F7BC56C3C66B}"/>
              </a:ext>
            </a:extLst>
          </p:cNvPr>
          <p:cNvSpPr txBox="1"/>
          <p:nvPr/>
        </p:nvSpPr>
        <p:spPr>
          <a:xfrm>
            <a:off x="2139628" y="6175885"/>
            <a:ext cx="3688110" cy="461665"/>
          </a:xfrm>
          <a:prstGeom prst="rect">
            <a:avLst/>
          </a:prstGeom>
          <a:noFill/>
        </p:spPr>
        <p:txBody>
          <a:bodyPr wrap="square">
            <a:spAutoFit/>
          </a:bodyPr>
          <a:lstStyle/>
          <a:p>
            <a:r>
              <a:rPr lang="ja-JP" altLang="en-US" sz="2400" b="1">
                <a:solidFill>
                  <a:schemeClr val="accent1"/>
                </a:solidFill>
                <a:latin typeface="+mn-ea"/>
              </a:rPr>
              <a:t>約</a:t>
            </a:r>
            <a:r>
              <a:rPr lang="en-US" altLang="ja-JP" sz="2400" b="1">
                <a:solidFill>
                  <a:schemeClr val="accent1"/>
                </a:solidFill>
                <a:latin typeface="+mn-ea"/>
              </a:rPr>
              <a:t>20,000</a:t>
            </a:r>
            <a:r>
              <a:rPr lang="ja-JP" altLang="en-US" sz="2400" b="1">
                <a:solidFill>
                  <a:schemeClr val="accent1"/>
                </a:solidFill>
                <a:latin typeface="+mn-ea"/>
              </a:rPr>
              <a:t>行</a:t>
            </a:r>
            <a:endParaRPr lang="en-US" altLang="ja-JP" sz="2400" b="1">
              <a:solidFill>
                <a:schemeClr val="accent1"/>
              </a:solidFill>
              <a:latin typeface="+mn-ea"/>
            </a:endParaRPr>
          </a:p>
        </p:txBody>
      </p:sp>
      <p:sp>
        <p:nvSpPr>
          <p:cNvPr id="22" name="TextBox 28">
            <a:extLst>
              <a:ext uri="{FF2B5EF4-FFF2-40B4-BE49-F238E27FC236}">
                <a16:creationId xmlns:a16="http://schemas.microsoft.com/office/drawing/2014/main" id="{F4C59815-EDDE-AD9E-6EAA-6B53E67D5A14}"/>
              </a:ext>
            </a:extLst>
          </p:cNvPr>
          <p:cNvSpPr txBox="1"/>
          <p:nvPr/>
        </p:nvSpPr>
        <p:spPr>
          <a:xfrm>
            <a:off x="914075" y="2261869"/>
            <a:ext cx="4222631" cy="400110"/>
          </a:xfrm>
          <a:prstGeom prst="rect">
            <a:avLst/>
          </a:prstGeom>
          <a:solidFill>
            <a:schemeClr val="bg1"/>
          </a:solidFill>
        </p:spPr>
        <p:txBody>
          <a:bodyPr wrap="none" lIns="91440" tIns="45720" rIns="91440" bIns="45720" rtlCol="0" anchor="t">
            <a:spAutoFit/>
          </a:bodyPr>
          <a:lstStyle/>
          <a:p>
            <a:pPr algn="ctr"/>
            <a:r>
              <a:rPr lang="en-US" altLang="ja-JP" sz="2000" b="1" u="sng">
                <a:latin typeface="+mn-ea"/>
              </a:rPr>
              <a:t>Nvidia</a:t>
            </a:r>
            <a:r>
              <a:rPr lang="ja-JP" altLang="en-US" sz="2000" b="1" u="sng">
                <a:latin typeface="+mn-ea"/>
              </a:rPr>
              <a:t> </a:t>
            </a:r>
            <a:r>
              <a:rPr lang="en-US" altLang="ja-JP" sz="2000" b="1" u="sng">
                <a:latin typeface="+mn-ea"/>
              </a:rPr>
              <a:t>GPT-175B</a:t>
            </a:r>
            <a:r>
              <a:rPr lang="ja-JP" altLang="en-US" sz="2000" b="1" u="sng">
                <a:latin typeface="+mn-ea"/>
              </a:rPr>
              <a:t>モデルのコード数</a:t>
            </a:r>
            <a:endParaRPr lang="en-US" altLang="ja-JP" sz="2000" b="1" u="sng">
              <a:latin typeface="+mn-ea"/>
            </a:endParaRPr>
          </a:p>
        </p:txBody>
      </p:sp>
      <p:sp>
        <p:nvSpPr>
          <p:cNvPr id="23" name="TextBox 28">
            <a:extLst>
              <a:ext uri="{FF2B5EF4-FFF2-40B4-BE49-F238E27FC236}">
                <a16:creationId xmlns:a16="http://schemas.microsoft.com/office/drawing/2014/main" id="{84B22099-DA50-D4FB-497D-7DFBCAEB9911}"/>
              </a:ext>
            </a:extLst>
          </p:cNvPr>
          <p:cNvSpPr txBox="1"/>
          <p:nvPr/>
        </p:nvSpPr>
        <p:spPr>
          <a:xfrm>
            <a:off x="6246949" y="2257367"/>
            <a:ext cx="4735142" cy="400110"/>
          </a:xfrm>
          <a:prstGeom prst="rect">
            <a:avLst/>
          </a:prstGeom>
          <a:solidFill>
            <a:schemeClr val="bg1"/>
          </a:solidFill>
        </p:spPr>
        <p:txBody>
          <a:bodyPr wrap="none" lIns="91440" tIns="45720" rIns="91440" bIns="45720" rtlCol="0" anchor="t">
            <a:spAutoFit/>
          </a:bodyPr>
          <a:lstStyle/>
          <a:p>
            <a:pPr algn="ctr"/>
            <a:r>
              <a:rPr lang="en-US" altLang="ja-JP" sz="2000" b="1" u="sng">
                <a:latin typeface="+mn-ea"/>
              </a:rPr>
              <a:t>Cerebras</a:t>
            </a:r>
            <a:r>
              <a:rPr lang="ja-JP" altLang="en-US" sz="2000" b="1" u="sng">
                <a:latin typeface="+mn-ea"/>
              </a:rPr>
              <a:t>での同一サイズモデルのコード数</a:t>
            </a:r>
            <a:endParaRPr lang="en-US" altLang="ja-JP" sz="2000" b="1" u="sng">
              <a:latin typeface="+mn-ea"/>
            </a:endParaRPr>
          </a:p>
        </p:txBody>
      </p:sp>
      <p:sp>
        <p:nvSpPr>
          <p:cNvPr id="12" name="テキスト ボックス 11">
            <a:extLst>
              <a:ext uri="{FF2B5EF4-FFF2-40B4-BE49-F238E27FC236}">
                <a16:creationId xmlns:a16="http://schemas.microsoft.com/office/drawing/2014/main" id="{BBA30627-A0A1-E385-0A03-CBD422AC9136}"/>
              </a:ext>
            </a:extLst>
          </p:cNvPr>
          <p:cNvSpPr txBox="1"/>
          <p:nvPr/>
        </p:nvSpPr>
        <p:spPr>
          <a:xfrm>
            <a:off x="968409" y="2670300"/>
            <a:ext cx="4140486" cy="230832"/>
          </a:xfrm>
          <a:prstGeom prst="rect">
            <a:avLst/>
          </a:prstGeom>
          <a:solidFill>
            <a:schemeClr val="bg1"/>
          </a:solidFill>
        </p:spPr>
        <p:txBody>
          <a:bodyPr wrap="square" rtlCol="0">
            <a:spAutoFit/>
          </a:bodyPr>
          <a:lstStyle/>
          <a:p>
            <a:r>
              <a:rPr kumimoji="1" lang="ja-JP" altLang="en-US" sz="900">
                <a:solidFill>
                  <a:schemeClr val="tx2"/>
                </a:solidFill>
              </a:rPr>
              <a:t>出典</a:t>
            </a:r>
            <a:r>
              <a:rPr kumimoji="1" lang="en-US" altLang="ja-JP" sz="900">
                <a:solidFill>
                  <a:schemeClr val="tx2"/>
                </a:solidFill>
              </a:rPr>
              <a:t>:https://github.com/NVIDIA/Megatron-LM</a:t>
            </a:r>
            <a:endParaRPr kumimoji="1" lang="ja-JP" altLang="en-US" sz="900">
              <a:solidFill>
                <a:schemeClr val="tx2"/>
              </a:solidFill>
            </a:endParaRPr>
          </a:p>
        </p:txBody>
      </p:sp>
      <p:sp>
        <p:nvSpPr>
          <p:cNvPr id="20" name="テキスト ボックス 19">
            <a:extLst>
              <a:ext uri="{FF2B5EF4-FFF2-40B4-BE49-F238E27FC236}">
                <a16:creationId xmlns:a16="http://schemas.microsoft.com/office/drawing/2014/main" id="{28A9E8A5-FAA7-EC0A-1B8B-AEC5811CB40F}"/>
              </a:ext>
            </a:extLst>
          </p:cNvPr>
          <p:cNvSpPr txBox="1"/>
          <p:nvPr/>
        </p:nvSpPr>
        <p:spPr>
          <a:xfrm>
            <a:off x="6497973" y="2702995"/>
            <a:ext cx="3080473" cy="230832"/>
          </a:xfrm>
          <a:prstGeom prst="rect">
            <a:avLst/>
          </a:prstGeom>
          <a:solidFill>
            <a:schemeClr val="bg1"/>
          </a:solidFill>
        </p:spPr>
        <p:txBody>
          <a:bodyPr wrap="square" rtlCol="0">
            <a:spAutoFit/>
          </a:bodyPr>
          <a:lstStyle/>
          <a:p>
            <a:endParaRPr kumimoji="1" lang="ja-JP" altLang="en-US" sz="900">
              <a:solidFill>
                <a:schemeClr val="tx2"/>
              </a:solidFill>
            </a:endParaRPr>
          </a:p>
        </p:txBody>
      </p:sp>
    </p:spTree>
    <p:extLst>
      <p:ext uri="{BB962C8B-B14F-4D97-AF65-F5344CB8AC3E}">
        <p14:creationId xmlns:p14="http://schemas.microsoft.com/office/powerpoint/2010/main" val="1888866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AE587-28BE-43D8-BB45-846833163F3A}"/>
              </a:ext>
            </a:extLst>
          </p:cNvPr>
          <p:cNvSpPr>
            <a:spLocks noGrp="1"/>
          </p:cNvSpPr>
          <p:nvPr>
            <p:ph type="title"/>
          </p:nvPr>
        </p:nvSpPr>
        <p:spPr/>
        <p:txBody>
          <a:bodyPr/>
          <a:lstStyle/>
          <a:p>
            <a:pPr lvl="0"/>
            <a:r>
              <a:rPr lang="en-US" altLang="ja-JP"/>
              <a:t>2.</a:t>
            </a:r>
            <a:r>
              <a:rPr lang="ja-JP" altLang="en-US"/>
              <a:t> </a:t>
            </a:r>
            <a:r>
              <a:rPr lang="en-US" altLang="ja-JP"/>
              <a:t>【GPU</a:t>
            </a:r>
            <a:r>
              <a:rPr lang="ja-JP" altLang="en-US"/>
              <a:t>クラスタの構築</a:t>
            </a:r>
            <a:r>
              <a:rPr lang="en-US" altLang="ja-JP"/>
              <a:t>】</a:t>
            </a:r>
            <a:r>
              <a:rPr lang="ja-JP" altLang="en-US"/>
              <a:t>を解決！</a:t>
            </a:r>
            <a:endParaRPr lang="en-US" altLang="ja-JP" noProof="0"/>
          </a:p>
        </p:txBody>
      </p:sp>
      <p:sp>
        <p:nvSpPr>
          <p:cNvPr id="6" name="コンテンツ プレースホルダー 5">
            <a:extLst>
              <a:ext uri="{FF2B5EF4-FFF2-40B4-BE49-F238E27FC236}">
                <a16:creationId xmlns:a16="http://schemas.microsoft.com/office/drawing/2014/main" id="{54DCA75F-B436-0DFF-B005-E22B3FF94661}"/>
              </a:ext>
            </a:extLst>
          </p:cNvPr>
          <p:cNvSpPr>
            <a:spLocks noGrp="1"/>
          </p:cNvSpPr>
          <p:nvPr>
            <p:ph idx="1"/>
          </p:nvPr>
        </p:nvSpPr>
        <p:spPr/>
        <p:txBody>
          <a:bodyPr/>
          <a:lstStyle/>
          <a:p>
            <a:r>
              <a:rPr lang="ja-JP" altLang="en-US"/>
              <a:t>モデルパラレルを考慮する必要がないため、複雑な構成を考える必要がありません</a:t>
            </a:r>
            <a:endParaRPr lang="en-US" altLang="ja-JP"/>
          </a:p>
          <a:p>
            <a:r>
              <a:rPr lang="en-US" altLang="ja-JP"/>
              <a:t>CS-3</a:t>
            </a:r>
            <a:r>
              <a:rPr lang="ja-JP" altLang="en-US"/>
              <a:t>を増やしてもユーザーからは</a:t>
            </a:r>
            <a:r>
              <a:rPr lang="en-US" altLang="ja-JP"/>
              <a:t>1</a:t>
            </a:r>
            <a:r>
              <a:rPr lang="ja-JP" altLang="en-US"/>
              <a:t>台のクラスタシステムとして見えるだけです</a:t>
            </a:r>
            <a:endParaRPr lang="en-US" altLang="ja-JP"/>
          </a:p>
          <a:p>
            <a:r>
              <a:rPr lang="ja-JP" altLang="en-US">
                <a:solidFill>
                  <a:schemeClr val="accent1"/>
                </a:solidFill>
              </a:rPr>
              <a:t>高速化のためには</a:t>
            </a:r>
            <a:r>
              <a:rPr lang="en-US" altLang="ja-JP">
                <a:solidFill>
                  <a:schemeClr val="accent1"/>
                </a:solidFill>
              </a:rPr>
              <a:t>CS-3</a:t>
            </a:r>
            <a:r>
              <a:rPr lang="ja-JP" altLang="en-US">
                <a:solidFill>
                  <a:schemeClr val="accent1"/>
                </a:solidFill>
              </a:rPr>
              <a:t>を増やしてデータパラレルを行うだけです</a:t>
            </a:r>
            <a:endParaRPr lang="en-US" altLang="ja-JP">
              <a:solidFill>
                <a:schemeClr val="accent1"/>
              </a:solidFill>
            </a:endParaRPr>
          </a:p>
        </p:txBody>
      </p:sp>
      <p:cxnSp>
        <p:nvCxnSpPr>
          <p:cNvPr id="12" name="Straight Arrow Connector 39">
            <a:extLst>
              <a:ext uri="{FF2B5EF4-FFF2-40B4-BE49-F238E27FC236}">
                <a16:creationId xmlns:a16="http://schemas.microsoft.com/office/drawing/2014/main" id="{10BAB320-2565-35E0-C79F-F463BD7B7B70}"/>
              </a:ext>
            </a:extLst>
          </p:cNvPr>
          <p:cNvCxnSpPr>
            <a:cxnSpLocks/>
          </p:cNvCxnSpPr>
          <p:nvPr/>
        </p:nvCxnSpPr>
        <p:spPr>
          <a:xfrm>
            <a:off x="5070373" y="3322713"/>
            <a:ext cx="0" cy="43011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Rectangle 42">
            <a:extLst>
              <a:ext uri="{FF2B5EF4-FFF2-40B4-BE49-F238E27FC236}">
                <a16:creationId xmlns:a16="http://schemas.microsoft.com/office/drawing/2014/main" id="{00896434-2CFE-0118-8A84-955D2C3721FE}"/>
              </a:ext>
            </a:extLst>
          </p:cNvPr>
          <p:cNvSpPr/>
          <p:nvPr/>
        </p:nvSpPr>
        <p:spPr>
          <a:xfrm rot="16200000">
            <a:off x="4572511" y="4389619"/>
            <a:ext cx="923347" cy="224190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a:latin typeface="Manrope SemiBold" pitchFamily="2" charset="0"/>
            </a:endParaRPr>
          </a:p>
        </p:txBody>
      </p:sp>
      <p:sp>
        <p:nvSpPr>
          <p:cNvPr id="24" name="Rectangle 43">
            <a:extLst>
              <a:ext uri="{FF2B5EF4-FFF2-40B4-BE49-F238E27FC236}">
                <a16:creationId xmlns:a16="http://schemas.microsoft.com/office/drawing/2014/main" id="{A3AD5653-D711-981D-98AA-F6E1F03B8B00}"/>
              </a:ext>
            </a:extLst>
          </p:cNvPr>
          <p:cNvSpPr/>
          <p:nvPr/>
        </p:nvSpPr>
        <p:spPr>
          <a:xfrm>
            <a:off x="3913229" y="4584818"/>
            <a:ext cx="2241906" cy="29697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a:latin typeface="Manrope SemiBold" pitchFamily="2" charset="0"/>
              </a:rPr>
              <a:t>Interconnect</a:t>
            </a:r>
          </a:p>
        </p:txBody>
      </p:sp>
      <p:cxnSp>
        <p:nvCxnSpPr>
          <p:cNvPr id="25" name="Straight Arrow Connector 53">
            <a:extLst>
              <a:ext uri="{FF2B5EF4-FFF2-40B4-BE49-F238E27FC236}">
                <a16:creationId xmlns:a16="http://schemas.microsoft.com/office/drawing/2014/main" id="{05B8F58D-379A-4F25-C952-667ED23777AE}"/>
              </a:ext>
            </a:extLst>
          </p:cNvPr>
          <p:cNvCxnSpPr>
            <a:cxnSpLocks/>
          </p:cNvCxnSpPr>
          <p:nvPr/>
        </p:nvCxnSpPr>
        <p:spPr>
          <a:xfrm rot="16200000">
            <a:off x="4887926" y="4970012"/>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54">
            <a:extLst>
              <a:ext uri="{FF2B5EF4-FFF2-40B4-BE49-F238E27FC236}">
                <a16:creationId xmlns:a16="http://schemas.microsoft.com/office/drawing/2014/main" id="{38C4B5AC-3C92-ADC0-D2E3-64ABE83B46CF}"/>
              </a:ext>
            </a:extLst>
          </p:cNvPr>
          <p:cNvCxnSpPr>
            <a:cxnSpLocks/>
          </p:cNvCxnSpPr>
          <p:nvPr/>
        </p:nvCxnSpPr>
        <p:spPr>
          <a:xfrm rot="16200000" flipH="1">
            <a:off x="4991484" y="4970012"/>
            <a:ext cx="15777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7" name="Rectangle 3087">
            <a:extLst>
              <a:ext uri="{FF2B5EF4-FFF2-40B4-BE49-F238E27FC236}">
                <a16:creationId xmlns:a16="http://schemas.microsoft.com/office/drawing/2014/main" id="{8E2714C2-0530-69D3-86F0-B4E7EFB6DE0F}"/>
              </a:ext>
            </a:extLst>
          </p:cNvPr>
          <p:cNvSpPr/>
          <p:nvPr/>
        </p:nvSpPr>
        <p:spPr>
          <a:xfrm>
            <a:off x="3715889" y="3769115"/>
            <a:ext cx="2662915" cy="240039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a:latin typeface="Manrope SemiBold" pitchFamily="2" charset="0"/>
            </a:endParaRPr>
          </a:p>
        </p:txBody>
      </p:sp>
      <p:sp>
        <p:nvSpPr>
          <p:cNvPr id="28" name="Rectangle 3093">
            <a:extLst>
              <a:ext uri="{FF2B5EF4-FFF2-40B4-BE49-F238E27FC236}">
                <a16:creationId xmlns:a16="http://schemas.microsoft.com/office/drawing/2014/main" id="{3BB7A3D7-775F-1BF9-9F9A-342B204D67E6}"/>
              </a:ext>
            </a:extLst>
          </p:cNvPr>
          <p:cNvSpPr/>
          <p:nvPr/>
        </p:nvSpPr>
        <p:spPr>
          <a:xfrm rot="16200000">
            <a:off x="8817602" y="3486056"/>
            <a:ext cx="923347" cy="4049031"/>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a:latin typeface="Manrope SemiBold" pitchFamily="2" charset="0"/>
            </a:endParaRPr>
          </a:p>
        </p:txBody>
      </p:sp>
      <p:sp>
        <p:nvSpPr>
          <p:cNvPr id="29" name="Rectangle 3094">
            <a:extLst>
              <a:ext uri="{FF2B5EF4-FFF2-40B4-BE49-F238E27FC236}">
                <a16:creationId xmlns:a16="http://schemas.microsoft.com/office/drawing/2014/main" id="{DE9853DF-4B80-8C70-3E38-8FC517F80328}"/>
              </a:ext>
            </a:extLst>
          </p:cNvPr>
          <p:cNvSpPr/>
          <p:nvPr/>
        </p:nvSpPr>
        <p:spPr>
          <a:xfrm>
            <a:off x="7254757" y="4584817"/>
            <a:ext cx="4049015" cy="29697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a:latin typeface="Manrope SemiBold" pitchFamily="2" charset="0"/>
              </a:rPr>
              <a:t>Interconnect</a:t>
            </a:r>
          </a:p>
        </p:txBody>
      </p:sp>
      <p:cxnSp>
        <p:nvCxnSpPr>
          <p:cNvPr id="30" name="Straight Arrow Connector 3096">
            <a:extLst>
              <a:ext uri="{FF2B5EF4-FFF2-40B4-BE49-F238E27FC236}">
                <a16:creationId xmlns:a16="http://schemas.microsoft.com/office/drawing/2014/main" id="{42AC5719-4F2D-27C5-B6CE-580E73973D98}"/>
              </a:ext>
            </a:extLst>
          </p:cNvPr>
          <p:cNvCxnSpPr>
            <a:cxnSpLocks/>
          </p:cNvCxnSpPr>
          <p:nvPr/>
        </p:nvCxnSpPr>
        <p:spPr>
          <a:xfrm rot="16200000">
            <a:off x="7369814" y="4505928"/>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97">
            <a:extLst>
              <a:ext uri="{FF2B5EF4-FFF2-40B4-BE49-F238E27FC236}">
                <a16:creationId xmlns:a16="http://schemas.microsoft.com/office/drawing/2014/main" id="{BF9980CF-B65E-6B06-F23A-D4035E8ED97C}"/>
              </a:ext>
            </a:extLst>
          </p:cNvPr>
          <p:cNvCxnSpPr>
            <a:cxnSpLocks/>
          </p:cNvCxnSpPr>
          <p:nvPr/>
        </p:nvCxnSpPr>
        <p:spPr>
          <a:xfrm rot="16200000" flipH="1">
            <a:off x="7473373" y="4505929"/>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098">
            <a:extLst>
              <a:ext uri="{FF2B5EF4-FFF2-40B4-BE49-F238E27FC236}">
                <a16:creationId xmlns:a16="http://schemas.microsoft.com/office/drawing/2014/main" id="{0049A9EF-25E1-AEF4-384C-A2CA450E57E2}"/>
              </a:ext>
            </a:extLst>
          </p:cNvPr>
          <p:cNvCxnSpPr>
            <a:cxnSpLocks/>
          </p:cNvCxnSpPr>
          <p:nvPr/>
        </p:nvCxnSpPr>
        <p:spPr>
          <a:xfrm rot="16200000">
            <a:off x="7918407" y="4505928"/>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099">
            <a:extLst>
              <a:ext uri="{FF2B5EF4-FFF2-40B4-BE49-F238E27FC236}">
                <a16:creationId xmlns:a16="http://schemas.microsoft.com/office/drawing/2014/main" id="{480ED719-D2EB-040E-FF26-03FBE550D5D9}"/>
              </a:ext>
            </a:extLst>
          </p:cNvPr>
          <p:cNvCxnSpPr>
            <a:cxnSpLocks/>
          </p:cNvCxnSpPr>
          <p:nvPr/>
        </p:nvCxnSpPr>
        <p:spPr>
          <a:xfrm rot="16200000" flipH="1">
            <a:off x="8021966" y="4505929"/>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101">
            <a:extLst>
              <a:ext uri="{FF2B5EF4-FFF2-40B4-BE49-F238E27FC236}">
                <a16:creationId xmlns:a16="http://schemas.microsoft.com/office/drawing/2014/main" id="{D7661099-83E5-4AC9-4C0E-7B95AC341A21}"/>
              </a:ext>
            </a:extLst>
          </p:cNvPr>
          <p:cNvCxnSpPr>
            <a:cxnSpLocks/>
          </p:cNvCxnSpPr>
          <p:nvPr/>
        </p:nvCxnSpPr>
        <p:spPr>
          <a:xfrm rot="16200000">
            <a:off x="9028528" y="4489165"/>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102">
            <a:extLst>
              <a:ext uri="{FF2B5EF4-FFF2-40B4-BE49-F238E27FC236}">
                <a16:creationId xmlns:a16="http://schemas.microsoft.com/office/drawing/2014/main" id="{980C55A5-0C6A-710C-05C4-5BCEF98CE5D6}"/>
              </a:ext>
            </a:extLst>
          </p:cNvPr>
          <p:cNvCxnSpPr>
            <a:cxnSpLocks/>
          </p:cNvCxnSpPr>
          <p:nvPr/>
        </p:nvCxnSpPr>
        <p:spPr>
          <a:xfrm rot="16200000" flipH="1">
            <a:off x="9132087" y="4489165"/>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103">
            <a:extLst>
              <a:ext uri="{FF2B5EF4-FFF2-40B4-BE49-F238E27FC236}">
                <a16:creationId xmlns:a16="http://schemas.microsoft.com/office/drawing/2014/main" id="{331B6201-CC8F-D477-B52F-8EE64A37C8E6}"/>
              </a:ext>
            </a:extLst>
          </p:cNvPr>
          <p:cNvCxnSpPr>
            <a:cxnSpLocks/>
          </p:cNvCxnSpPr>
          <p:nvPr/>
        </p:nvCxnSpPr>
        <p:spPr>
          <a:xfrm rot="16200000">
            <a:off x="9132086" y="4970011"/>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104">
            <a:extLst>
              <a:ext uri="{FF2B5EF4-FFF2-40B4-BE49-F238E27FC236}">
                <a16:creationId xmlns:a16="http://schemas.microsoft.com/office/drawing/2014/main" id="{938AA712-9F32-F8BC-C7E4-A270AD955C4F}"/>
              </a:ext>
            </a:extLst>
          </p:cNvPr>
          <p:cNvCxnSpPr>
            <a:cxnSpLocks/>
          </p:cNvCxnSpPr>
          <p:nvPr/>
        </p:nvCxnSpPr>
        <p:spPr>
          <a:xfrm rot="16200000" flipH="1">
            <a:off x="9235644" y="4970011"/>
            <a:ext cx="15777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107">
            <a:extLst>
              <a:ext uri="{FF2B5EF4-FFF2-40B4-BE49-F238E27FC236}">
                <a16:creationId xmlns:a16="http://schemas.microsoft.com/office/drawing/2014/main" id="{0BC8DE35-5A74-780A-E787-60D48E9803CE}"/>
              </a:ext>
            </a:extLst>
          </p:cNvPr>
          <p:cNvCxnSpPr>
            <a:cxnSpLocks/>
          </p:cNvCxnSpPr>
          <p:nvPr/>
        </p:nvCxnSpPr>
        <p:spPr>
          <a:xfrm rot="16200000">
            <a:off x="8467546" y="4492982"/>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108">
            <a:extLst>
              <a:ext uri="{FF2B5EF4-FFF2-40B4-BE49-F238E27FC236}">
                <a16:creationId xmlns:a16="http://schemas.microsoft.com/office/drawing/2014/main" id="{FCD36763-5554-AF5A-D071-225D0BED1ABE}"/>
              </a:ext>
            </a:extLst>
          </p:cNvPr>
          <p:cNvCxnSpPr>
            <a:cxnSpLocks/>
          </p:cNvCxnSpPr>
          <p:nvPr/>
        </p:nvCxnSpPr>
        <p:spPr>
          <a:xfrm rot="16200000" flipH="1">
            <a:off x="8571105" y="4492982"/>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Rectangle 3109">
            <a:extLst>
              <a:ext uri="{FF2B5EF4-FFF2-40B4-BE49-F238E27FC236}">
                <a16:creationId xmlns:a16="http://schemas.microsoft.com/office/drawing/2014/main" id="{74484913-38DD-67E8-2968-32F3D46753E1}"/>
              </a:ext>
            </a:extLst>
          </p:cNvPr>
          <p:cNvSpPr/>
          <p:nvPr/>
        </p:nvSpPr>
        <p:spPr>
          <a:xfrm>
            <a:off x="7032724" y="3769115"/>
            <a:ext cx="4546622" cy="238410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a:latin typeface="Manrope SemiBold" pitchFamily="2" charset="0"/>
            </a:endParaRPr>
          </a:p>
        </p:txBody>
      </p:sp>
      <p:cxnSp>
        <p:nvCxnSpPr>
          <p:cNvPr id="41" name="Straight Arrow Connector 3111">
            <a:extLst>
              <a:ext uri="{FF2B5EF4-FFF2-40B4-BE49-F238E27FC236}">
                <a16:creationId xmlns:a16="http://schemas.microsoft.com/office/drawing/2014/main" id="{F19DEC0E-8BE4-858F-E956-8A0A1B3D72FA}"/>
              </a:ext>
            </a:extLst>
          </p:cNvPr>
          <p:cNvCxnSpPr>
            <a:cxnSpLocks/>
          </p:cNvCxnSpPr>
          <p:nvPr/>
        </p:nvCxnSpPr>
        <p:spPr>
          <a:xfrm rot="16200000">
            <a:off x="9578443" y="4492980"/>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3112">
            <a:extLst>
              <a:ext uri="{FF2B5EF4-FFF2-40B4-BE49-F238E27FC236}">
                <a16:creationId xmlns:a16="http://schemas.microsoft.com/office/drawing/2014/main" id="{E5CAD863-C1A8-39E7-9734-CD816639CFE5}"/>
              </a:ext>
            </a:extLst>
          </p:cNvPr>
          <p:cNvCxnSpPr>
            <a:cxnSpLocks/>
          </p:cNvCxnSpPr>
          <p:nvPr/>
        </p:nvCxnSpPr>
        <p:spPr>
          <a:xfrm rot="16200000" flipH="1">
            <a:off x="9682002" y="4492980"/>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3114">
            <a:extLst>
              <a:ext uri="{FF2B5EF4-FFF2-40B4-BE49-F238E27FC236}">
                <a16:creationId xmlns:a16="http://schemas.microsoft.com/office/drawing/2014/main" id="{8420CA02-8DD8-52B2-E625-4459B774BBC5}"/>
              </a:ext>
            </a:extLst>
          </p:cNvPr>
          <p:cNvCxnSpPr>
            <a:cxnSpLocks/>
          </p:cNvCxnSpPr>
          <p:nvPr/>
        </p:nvCxnSpPr>
        <p:spPr>
          <a:xfrm rot="16200000">
            <a:off x="10912281" y="4476218"/>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3115">
            <a:extLst>
              <a:ext uri="{FF2B5EF4-FFF2-40B4-BE49-F238E27FC236}">
                <a16:creationId xmlns:a16="http://schemas.microsoft.com/office/drawing/2014/main" id="{10714146-964D-26BC-985C-6EA1C3C2302A}"/>
              </a:ext>
            </a:extLst>
          </p:cNvPr>
          <p:cNvCxnSpPr>
            <a:cxnSpLocks/>
          </p:cNvCxnSpPr>
          <p:nvPr/>
        </p:nvCxnSpPr>
        <p:spPr>
          <a:xfrm rot="16200000" flipH="1">
            <a:off x="11015840" y="4476218"/>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5" name="TextBox 3116">
            <a:extLst>
              <a:ext uri="{FF2B5EF4-FFF2-40B4-BE49-F238E27FC236}">
                <a16:creationId xmlns:a16="http://schemas.microsoft.com/office/drawing/2014/main" id="{7104D1EB-3880-C42F-9EC7-8DA107C73161}"/>
              </a:ext>
            </a:extLst>
          </p:cNvPr>
          <p:cNvSpPr txBox="1"/>
          <p:nvPr/>
        </p:nvSpPr>
        <p:spPr>
          <a:xfrm rot="10800000">
            <a:off x="10174178" y="4063688"/>
            <a:ext cx="492443" cy="523220"/>
          </a:xfrm>
          <a:prstGeom prst="rect">
            <a:avLst/>
          </a:prstGeom>
          <a:noFill/>
        </p:spPr>
        <p:txBody>
          <a:bodyPr wrap="none" rtlCol="0" anchor="ctr">
            <a:spAutoFit/>
          </a:bodyPr>
          <a:lstStyle/>
          <a:p>
            <a:r>
              <a:rPr lang="en-US" sz="2800" b="1">
                <a:latin typeface="Manrope SemiBold" pitchFamily="2" charset="0"/>
              </a:rPr>
              <a:t>...</a:t>
            </a:r>
          </a:p>
        </p:txBody>
      </p:sp>
      <p:cxnSp>
        <p:nvCxnSpPr>
          <p:cNvPr id="46" name="Straight Arrow Connector 3121">
            <a:extLst>
              <a:ext uri="{FF2B5EF4-FFF2-40B4-BE49-F238E27FC236}">
                <a16:creationId xmlns:a16="http://schemas.microsoft.com/office/drawing/2014/main" id="{9CBA13BD-8507-6D87-5216-DA5478E6CE37}"/>
              </a:ext>
            </a:extLst>
          </p:cNvPr>
          <p:cNvCxnSpPr>
            <a:cxnSpLocks/>
          </p:cNvCxnSpPr>
          <p:nvPr/>
        </p:nvCxnSpPr>
        <p:spPr>
          <a:xfrm flipH="1">
            <a:off x="9304302" y="3220641"/>
            <a:ext cx="3463" cy="5282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TextBox 3123">
            <a:extLst>
              <a:ext uri="{FF2B5EF4-FFF2-40B4-BE49-F238E27FC236}">
                <a16:creationId xmlns:a16="http://schemas.microsoft.com/office/drawing/2014/main" id="{2B254843-1D85-620B-DD35-1E89B1BC9B5B}"/>
              </a:ext>
            </a:extLst>
          </p:cNvPr>
          <p:cNvSpPr txBox="1"/>
          <p:nvPr/>
        </p:nvSpPr>
        <p:spPr>
          <a:xfrm>
            <a:off x="4484007" y="5078046"/>
            <a:ext cx="1038991" cy="246221"/>
          </a:xfrm>
          <a:prstGeom prst="rect">
            <a:avLst/>
          </a:prstGeom>
          <a:noFill/>
        </p:spPr>
        <p:txBody>
          <a:bodyPr wrap="square">
            <a:spAutoFit/>
          </a:bodyPr>
          <a:lstStyle/>
          <a:p>
            <a:pPr algn="ctr"/>
            <a:r>
              <a:rPr lang="en-US" sz="1000" b="1">
                <a:latin typeface="Manrope SemiBold" pitchFamily="2" charset="0"/>
              </a:rPr>
              <a:t>Memory</a:t>
            </a:r>
          </a:p>
        </p:txBody>
      </p:sp>
      <p:sp>
        <p:nvSpPr>
          <p:cNvPr id="48" name="TextBox 3124">
            <a:extLst>
              <a:ext uri="{FF2B5EF4-FFF2-40B4-BE49-F238E27FC236}">
                <a16:creationId xmlns:a16="http://schemas.microsoft.com/office/drawing/2014/main" id="{7C14EB78-AA39-979B-E5BA-DA58F46AF4F6}"/>
              </a:ext>
            </a:extLst>
          </p:cNvPr>
          <p:cNvSpPr txBox="1"/>
          <p:nvPr/>
        </p:nvSpPr>
        <p:spPr>
          <a:xfrm>
            <a:off x="8691479" y="5082248"/>
            <a:ext cx="1038991" cy="246221"/>
          </a:xfrm>
          <a:prstGeom prst="rect">
            <a:avLst/>
          </a:prstGeom>
          <a:noFill/>
        </p:spPr>
        <p:txBody>
          <a:bodyPr wrap="square">
            <a:spAutoFit/>
          </a:bodyPr>
          <a:lstStyle/>
          <a:p>
            <a:pPr algn="ctr"/>
            <a:r>
              <a:rPr lang="en-US" sz="1000" b="1">
                <a:latin typeface="Manrope SemiBold" pitchFamily="2" charset="0"/>
              </a:rPr>
              <a:t>Memory</a:t>
            </a:r>
          </a:p>
        </p:txBody>
      </p:sp>
      <p:pic>
        <p:nvPicPr>
          <p:cNvPr id="49" name="Picture 3129">
            <a:extLst>
              <a:ext uri="{FF2B5EF4-FFF2-40B4-BE49-F238E27FC236}">
                <a16:creationId xmlns:a16="http://schemas.microsoft.com/office/drawing/2014/main" id="{9526D4E3-9A12-40A7-56C5-DFF41E46FE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8277" y="2698783"/>
            <a:ext cx="524097" cy="559143"/>
          </a:xfrm>
          <a:prstGeom prst="rect">
            <a:avLst/>
          </a:prstGeom>
        </p:spPr>
      </p:pic>
      <p:pic>
        <p:nvPicPr>
          <p:cNvPr id="50" name="Picture 3130">
            <a:extLst>
              <a:ext uri="{FF2B5EF4-FFF2-40B4-BE49-F238E27FC236}">
                <a16:creationId xmlns:a16="http://schemas.microsoft.com/office/drawing/2014/main" id="{FF0ECD61-413E-5D58-554D-A6C7F70EA6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8703" y="2698783"/>
            <a:ext cx="524097" cy="559143"/>
          </a:xfrm>
          <a:prstGeom prst="rect">
            <a:avLst/>
          </a:prstGeom>
        </p:spPr>
      </p:pic>
      <p:pic>
        <p:nvPicPr>
          <p:cNvPr id="51" name="Picture 3131">
            <a:extLst>
              <a:ext uri="{FF2B5EF4-FFF2-40B4-BE49-F238E27FC236}">
                <a16:creationId xmlns:a16="http://schemas.microsoft.com/office/drawing/2014/main" id="{14E8E863-7607-E99B-F116-D9ED039A9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7215" y="2698783"/>
            <a:ext cx="524097" cy="559143"/>
          </a:xfrm>
          <a:prstGeom prst="rect">
            <a:avLst/>
          </a:prstGeom>
        </p:spPr>
      </p:pic>
      <p:sp>
        <p:nvSpPr>
          <p:cNvPr id="52" name="Rectangle 3134">
            <a:extLst>
              <a:ext uri="{FF2B5EF4-FFF2-40B4-BE49-F238E27FC236}">
                <a16:creationId xmlns:a16="http://schemas.microsoft.com/office/drawing/2014/main" id="{9A597D6D-30E5-BCEF-AD7E-A1DA6763FD63}"/>
              </a:ext>
            </a:extLst>
          </p:cNvPr>
          <p:cNvSpPr/>
          <p:nvPr/>
        </p:nvSpPr>
        <p:spPr>
          <a:xfrm rot="16200000">
            <a:off x="1838416" y="5055694"/>
            <a:ext cx="923348" cy="90975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a:latin typeface="Manrope SemiBold" pitchFamily="2" charset="0"/>
            </a:endParaRPr>
          </a:p>
        </p:txBody>
      </p:sp>
      <p:sp>
        <p:nvSpPr>
          <p:cNvPr id="53" name="Rectangle 3135">
            <a:extLst>
              <a:ext uri="{FF2B5EF4-FFF2-40B4-BE49-F238E27FC236}">
                <a16:creationId xmlns:a16="http://schemas.microsoft.com/office/drawing/2014/main" id="{6AF2F89C-3B9C-F6EA-2B01-7C58AEE5E88F}"/>
              </a:ext>
            </a:extLst>
          </p:cNvPr>
          <p:cNvSpPr/>
          <p:nvPr/>
        </p:nvSpPr>
        <p:spPr>
          <a:xfrm>
            <a:off x="1845203" y="4568526"/>
            <a:ext cx="909763" cy="29697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a:latin typeface="Manrope SemiBold" pitchFamily="2" charset="0"/>
              </a:rPr>
              <a:t>Interconnect</a:t>
            </a:r>
          </a:p>
        </p:txBody>
      </p:sp>
      <p:cxnSp>
        <p:nvCxnSpPr>
          <p:cNvPr id="54" name="Straight Arrow Connector 3137">
            <a:extLst>
              <a:ext uri="{FF2B5EF4-FFF2-40B4-BE49-F238E27FC236}">
                <a16:creationId xmlns:a16="http://schemas.microsoft.com/office/drawing/2014/main" id="{FCFE9C56-EE26-658F-BD0F-DAA88295E730}"/>
              </a:ext>
            </a:extLst>
          </p:cNvPr>
          <p:cNvCxnSpPr>
            <a:cxnSpLocks/>
          </p:cNvCxnSpPr>
          <p:nvPr/>
        </p:nvCxnSpPr>
        <p:spPr>
          <a:xfrm rot="16200000">
            <a:off x="2180086" y="4476218"/>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3138">
            <a:extLst>
              <a:ext uri="{FF2B5EF4-FFF2-40B4-BE49-F238E27FC236}">
                <a16:creationId xmlns:a16="http://schemas.microsoft.com/office/drawing/2014/main" id="{A939C284-4FD1-B355-8D9A-ACFF08827EA4}"/>
              </a:ext>
            </a:extLst>
          </p:cNvPr>
          <p:cNvCxnSpPr>
            <a:cxnSpLocks/>
          </p:cNvCxnSpPr>
          <p:nvPr/>
        </p:nvCxnSpPr>
        <p:spPr>
          <a:xfrm rot="16200000" flipH="1">
            <a:off x="2283645" y="4476219"/>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3144">
            <a:extLst>
              <a:ext uri="{FF2B5EF4-FFF2-40B4-BE49-F238E27FC236}">
                <a16:creationId xmlns:a16="http://schemas.microsoft.com/office/drawing/2014/main" id="{F52327B1-3BB6-7A45-41CB-E8BA38D329E1}"/>
              </a:ext>
            </a:extLst>
          </p:cNvPr>
          <p:cNvCxnSpPr>
            <a:cxnSpLocks/>
          </p:cNvCxnSpPr>
          <p:nvPr/>
        </p:nvCxnSpPr>
        <p:spPr>
          <a:xfrm rot="16200000">
            <a:off x="2180086" y="4960676"/>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3145">
            <a:extLst>
              <a:ext uri="{FF2B5EF4-FFF2-40B4-BE49-F238E27FC236}">
                <a16:creationId xmlns:a16="http://schemas.microsoft.com/office/drawing/2014/main" id="{8B194EE9-9DFC-F9F5-EE5E-9370F2062ACE}"/>
              </a:ext>
            </a:extLst>
          </p:cNvPr>
          <p:cNvCxnSpPr>
            <a:cxnSpLocks/>
          </p:cNvCxnSpPr>
          <p:nvPr/>
        </p:nvCxnSpPr>
        <p:spPr>
          <a:xfrm rot="16200000" flipH="1">
            <a:off x="2283644" y="4960676"/>
            <a:ext cx="15777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8" name="Rectangle 3149">
            <a:extLst>
              <a:ext uri="{FF2B5EF4-FFF2-40B4-BE49-F238E27FC236}">
                <a16:creationId xmlns:a16="http://schemas.microsoft.com/office/drawing/2014/main" id="{A2127D49-1613-1048-EBBF-1610CE21825A}"/>
              </a:ext>
            </a:extLst>
          </p:cNvPr>
          <p:cNvSpPr/>
          <p:nvPr/>
        </p:nvSpPr>
        <p:spPr>
          <a:xfrm>
            <a:off x="1665555" y="3752823"/>
            <a:ext cx="1271240" cy="240039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a:latin typeface="Manrope SemiBold" pitchFamily="2" charset="0"/>
            </a:endParaRPr>
          </a:p>
        </p:txBody>
      </p:sp>
      <p:sp>
        <p:nvSpPr>
          <p:cNvPr id="59" name="TextBox 3150">
            <a:extLst>
              <a:ext uri="{FF2B5EF4-FFF2-40B4-BE49-F238E27FC236}">
                <a16:creationId xmlns:a16="http://schemas.microsoft.com/office/drawing/2014/main" id="{23E46E81-CBB3-DEB3-F432-2A5AA3F17915}"/>
              </a:ext>
            </a:extLst>
          </p:cNvPr>
          <p:cNvSpPr txBox="1"/>
          <p:nvPr/>
        </p:nvSpPr>
        <p:spPr>
          <a:xfrm>
            <a:off x="1780516" y="5082247"/>
            <a:ext cx="1038991" cy="246221"/>
          </a:xfrm>
          <a:prstGeom prst="rect">
            <a:avLst/>
          </a:prstGeom>
          <a:noFill/>
        </p:spPr>
        <p:txBody>
          <a:bodyPr wrap="square">
            <a:spAutoFit/>
          </a:bodyPr>
          <a:lstStyle/>
          <a:p>
            <a:pPr algn="ctr"/>
            <a:r>
              <a:rPr lang="en-US" sz="1000" b="1">
                <a:latin typeface="Manrope SemiBold" pitchFamily="2" charset="0"/>
              </a:rPr>
              <a:t>Memory</a:t>
            </a:r>
          </a:p>
        </p:txBody>
      </p:sp>
      <p:cxnSp>
        <p:nvCxnSpPr>
          <p:cNvPr id="60" name="Straight Arrow Connector 3151">
            <a:extLst>
              <a:ext uri="{FF2B5EF4-FFF2-40B4-BE49-F238E27FC236}">
                <a16:creationId xmlns:a16="http://schemas.microsoft.com/office/drawing/2014/main" id="{2971AF6E-27EB-F289-AA35-EC602F3A987A}"/>
              </a:ext>
            </a:extLst>
          </p:cNvPr>
          <p:cNvCxnSpPr>
            <a:cxnSpLocks/>
          </p:cNvCxnSpPr>
          <p:nvPr/>
        </p:nvCxnSpPr>
        <p:spPr>
          <a:xfrm>
            <a:off x="2300012" y="3303848"/>
            <a:ext cx="0" cy="43011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61" name="Picture 3159" descr="Icon&#10;&#10;Description automatically generated">
            <a:extLst>
              <a:ext uri="{FF2B5EF4-FFF2-40B4-BE49-F238E27FC236}">
                <a16:creationId xmlns:a16="http://schemas.microsoft.com/office/drawing/2014/main" id="{78C1F0A5-F83A-B7DD-401E-A1FB6463A1C9}"/>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7787745" y="3889161"/>
            <a:ext cx="532824" cy="532824"/>
          </a:xfrm>
          <a:prstGeom prst="rect">
            <a:avLst/>
          </a:prstGeom>
        </p:spPr>
      </p:pic>
      <p:pic>
        <p:nvPicPr>
          <p:cNvPr id="62" name="Picture 3160" descr="Icon&#10;&#10;Description automatically generated">
            <a:extLst>
              <a:ext uri="{FF2B5EF4-FFF2-40B4-BE49-F238E27FC236}">
                <a16:creationId xmlns:a16="http://schemas.microsoft.com/office/drawing/2014/main" id="{94021A55-9136-98A0-8B10-9615E429AA7E}"/>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7224679" y="3885834"/>
            <a:ext cx="532824" cy="532824"/>
          </a:xfrm>
          <a:prstGeom prst="rect">
            <a:avLst/>
          </a:prstGeom>
        </p:spPr>
      </p:pic>
      <p:pic>
        <p:nvPicPr>
          <p:cNvPr id="63" name="Picture 3161" descr="Icon&#10;&#10;Description automatically generated">
            <a:extLst>
              <a:ext uri="{FF2B5EF4-FFF2-40B4-BE49-F238E27FC236}">
                <a16:creationId xmlns:a16="http://schemas.microsoft.com/office/drawing/2014/main" id="{741EC260-8993-E53A-4D5E-7415E1B900CE}"/>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8337302" y="3890041"/>
            <a:ext cx="532824" cy="532824"/>
          </a:xfrm>
          <a:prstGeom prst="rect">
            <a:avLst/>
          </a:prstGeom>
        </p:spPr>
      </p:pic>
      <p:pic>
        <p:nvPicPr>
          <p:cNvPr id="64" name="Picture 3162" descr="Icon&#10;&#10;Description automatically generated">
            <a:extLst>
              <a:ext uri="{FF2B5EF4-FFF2-40B4-BE49-F238E27FC236}">
                <a16:creationId xmlns:a16="http://schemas.microsoft.com/office/drawing/2014/main" id="{4DEABE71-9368-05EC-9671-E17232897B1B}"/>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8887463" y="3885834"/>
            <a:ext cx="532824" cy="532824"/>
          </a:xfrm>
          <a:prstGeom prst="rect">
            <a:avLst/>
          </a:prstGeom>
        </p:spPr>
      </p:pic>
      <p:pic>
        <p:nvPicPr>
          <p:cNvPr id="65" name="Picture 3163" descr="Icon&#10;&#10;Description automatically generated">
            <a:extLst>
              <a:ext uri="{FF2B5EF4-FFF2-40B4-BE49-F238E27FC236}">
                <a16:creationId xmlns:a16="http://schemas.microsoft.com/office/drawing/2014/main" id="{F39B1F52-38FA-B109-A045-619B336BE60B}"/>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9431655" y="3885834"/>
            <a:ext cx="532824" cy="532824"/>
          </a:xfrm>
          <a:prstGeom prst="rect">
            <a:avLst/>
          </a:prstGeom>
        </p:spPr>
      </p:pic>
      <p:pic>
        <p:nvPicPr>
          <p:cNvPr id="66" name="Picture 3164" descr="Icon&#10;&#10;Description automatically generated">
            <a:extLst>
              <a:ext uri="{FF2B5EF4-FFF2-40B4-BE49-F238E27FC236}">
                <a16:creationId xmlns:a16="http://schemas.microsoft.com/office/drawing/2014/main" id="{94174B75-C4EC-B4CD-4903-D330BA025C4E}"/>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10757221" y="3888891"/>
            <a:ext cx="532824" cy="532824"/>
          </a:xfrm>
          <a:prstGeom prst="rect">
            <a:avLst/>
          </a:prstGeom>
        </p:spPr>
      </p:pic>
      <p:cxnSp>
        <p:nvCxnSpPr>
          <p:cNvPr id="67" name="Straight Arrow Connector 3168">
            <a:extLst>
              <a:ext uri="{FF2B5EF4-FFF2-40B4-BE49-F238E27FC236}">
                <a16:creationId xmlns:a16="http://schemas.microsoft.com/office/drawing/2014/main" id="{52FB9C22-5A64-BBD1-F015-FE440D9AF10A}"/>
              </a:ext>
            </a:extLst>
          </p:cNvPr>
          <p:cNvCxnSpPr>
            <a:cxnSpLocks/>
          </p:cNvCxnSpPr>
          <p:nvPr/>
        </p:nvCxnSpPr>
        <p:spPr>
          <a:xfrm rot="16200000">
            <a:off x="4093264" y="4494174"/>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3169">
            <a:extLst>
              <a:ext uri="{FF2B5EF4-FFF2-40B4-BE49-F238E27FC236}">
                <a16:creationId xmlns:a16="http://schemas.microsoft.com/office/drawing/2014/main" id="{DB9C8CE5-28C6-DBBF-8B6D-1AAC12EAA109}"/>
              </a:ext>
            </a:extLst>
          </p:cNvPr>
          <p:cNvCxnSpPr>
            <a:cxnSpLocks/>
          </p:cNvCxnSpPr>
          <p:nvPr/>
        </p:nvCxnSpPr>
        <p:spPr>
          <a:xfrm rot="16200000" flipH="1">
            <a:off x="4196823" y="4494175"/>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3170">
            <a:extLst>
              <a:ext uri="{FF2B5EF4-FFF2-40B4-BE49-F238E27FC236}">
                <a16:creationId xmlns:a16="http://schemas.microsoft.com/office/drawing/2014/main" id="{23BA24FD-A985-D28F-5DA3-B8E60551937C}"/>
              </a:ext>
            </a:extLst>
          </p:cNvPr>
          <p:cNvCxnSpPr>
            <a:cxnSpLocks/>
          </p:cNvCxnSpPr>
          <p:nvPr/>
        </p:nvCxnSpPr>
        <p:spPr>
          <a:xfrm rot="16200000">
            <a:off x="4641857" y="4494174"/>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3171">
            <a:extLst>
              <a:ext uri="{FF2B5EF4-FFF2-40B4-BE49-F238E27FC236}">
                <a16:creationId xmlns:a16="http://schemas.microsoft.com/office/drawing/2014/main" id="{596B1B96-AB9F-F353-8B1A-D32948DA4466}"/>
              </a:ext>
            </a:extLst>
          </p:cNvPr>
          <p:cNvCxnSpPr>
            <a:cxnSpLocks/>
          </p:cNvCxnSpPr>
          <p:nvPr/>
        </p:nvCxnSpPr>
        <p:spPr>
          <a:xfrm rot="16200000" flipH="1">
            <a:off x="4745416" y="4494175"/>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3172">
            <a:extLst>
              <a:ext uri="{FF2B5EF4-FFF2-40B4-BE49-F238E27FC236}">
                <a16:creationId xmlns:a16="http://schemas.microsoft.com/office/drawing/2014/main" id="{CCFDD9A7-2DEC-17D1-38D4-52B27D7172F0}"/>
              </a:ext>
            </a:extLst>
          </p:cNvPr>
          <p:cNvCxnSpPr>
            <a:cxnSpLocks/>
          </p:cNvCxnSpPr>
          <p:nvPr/>
        </p:nvCxnSpPr>
        <p:spPr>
          <a:xfrm rot="16200000">
            <a:off x="5751978" y="4477411"/>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3173">
            <a:extLst>
              <a:ext uri="{FF2B5EF4-FFF2-40B4-BE49-F238E27FC236}">
                <a16:creationId xmlns:a16="http://schemas.microsoft.com/office/drawing/2014/main" id="{48A8C4B4-D673-8A28-418A-52D83782A3D6}"/>
              </a:ext>
            </a:extLst>
          </p:cNvPr>
          <p:cNvCxnSpPr>
            <a:cxnSpLocks/>
          </p:cNvCxnSpPr>
          <p:nvPr/>
        </p:nvCxnSpPr>
        <p:spPr>
          <a:xfrm rot="16200000" flipH="1">
            <a:off x="5855537" y="4477411"/>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3174">
            <a:extLst>
              <a:ext uri="{FF2B5EF4-FFF2-40B4-BE49-F238E27FC236}">
                <a16:creationId xmlns:a16="http://schemas.microsoft.com/office/drawing/2014/main" id="{33DC8C4D-CD2F-D9C5-5521-3D5EBF6445C5}"/>
              </a:ext>
            </a:extLst>
          </p:cNvPr>
          <p:cNvCxnSpPr>
            <a:cxnSpLocks/>
          </p:cNvCxnSpPr>
          <p:nvPr/>
        </p:nvCxnSpPr>
        <p:spPr>
          <a:xfrm rot="16200000">
            <a:off x="5190996" y="4481228"/>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3175">
            <a:extLst>
              <a:ext uri="{FF2B5EF4-FFF2-40B4-BE49-F238E27FC236}">
                <a16:creationId xmlns:a16="http://schemas.microsoft.com/office/drawing/2014/main" id="{659E95ED-D0A8-E304-C121-CAB007E70CDA}"/>
              </a:ext>
            </a:extLst>
          </p:cNvPr>
          <p:cNvCxnSpPr>
            <a:cxnSpLocks/>
          </p:cNvCxnSpPr>
          <p:nvPr/>
        </p:nvCxnSpPr>
        <p:spPr>
          <a:xfrm rot="16200000" flipH="1">
            <a:off x="5294555" y="4481228"/>
            <a:ext cx="15777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75" name="Picture 3176" descr="Icon&#10;&#10;Description automatically generated">
            <a:extLst>
              <a:ext uri="{FF2B5EF4-FFF2-40B4-BE49-F238E27FC236}">
                <a16:creationId xmlns:a16="http://schemas.microsoft.com/office/drawing/2014/main" id="{B8A414A5-CD1E-72DB-48DE-E3673E58940A}"/>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4511195" y="3877407"/>
            <a:ext cx="532824" cy="532824"/>
          </a:xfrm>
          <a:prstGeom prst="rect">
            <a:avLst/>
          </a:prstGeom>
        </p:spPr>
      </p:pic>
      <p:pic>
        <p:nvPicPr>
          <p:cNvPr id="76" name="Picture 3177" descr="Icon&#10;&#10;Description automatically generated">
            <a:extLst>
              <a:ext uri="{FF2B5EF4-FFF2-40B4-BE49-F238E27FC236}">
                <a16:creationId xmlns:a16="http://schemas.microsoft.com/office/drawing/2014/main" id="{E798E400-F694-27F3-8EAB-CBA24E6DBEA0}"/>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3948129" y="3874080"/>
            <a:ext cx="532824" cy="532824"/>
          </a:xfrm>
          <a:prstGeom prst="rect">
            <a:avLst/>
          </a:prstGeom>
        </p:spPr>
      </p:pic>
      <p:pic>
        <p:nvPicPr>
          <p:cNvPr id="77" name="Picture 3178" descr="Icon&#10;&#10;Description automatically generated">
            <a:extLst>
              <a:ext uri="{FF2B5EF4-FFF2-40B4-BE49-F238E27FC236}">
                <a16:creationId xmlns:a16="http://schemas.microsoft.com/office/drawing/2014/main" id="{1F53A271-D1FA-6A76-E6F7-2B403B5C1EE9}"/>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5060752" y="3878287"/>
            <a:ext cx="532824" cy="532824"/>
          </a:xfrm>
          <a:prstGeom prst="rect">
            <a:avLst/>
          </a:prstGeom>
        </p:spPr>
      </p:pic>
      <p:pic>
        <p:nvPicPr>
          <p:cNvPr id="78" name="Picture 3179" descr="Icon&#10;&#10;Description automatically generated">
            <a:extLst>
              <a:ext uri="{FF2B5EF4-FFF2-40B4-BE49-F238E27FC236}">
                <a16:creationId xmlns:a16="http://schemas.microsoft.com/office/drawing/2014/main" id="{A981E59E-93D7-290B-948D-3DCDF303055B}"/>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5610913" y="3874080"/>
            <a:ext cx="532824" cy="532824"/>
          </a:xfrm>
          <a:prstGeom prst="rect">
            <a:avLst/>
          </a:prstGeom>
        </p:spPr>
      </p:pic>
      <p:pic>
        <p:nvPicPr>
          <p:cNvPr id="79" name="Picture 3180" descr="Icon&#10;&#10;Description automatically generated">
            <a:extLst>
              <a:ext uri="{FF2B5EF4-FFF2-40B4-BE49-F238E27FC236}">
                <a16:creationId xmlns:a16="http://schemas.microsoft.com/office/drawing/2014/main" id="{0E15AD24-B9DC-9163-1A1C-785A2065B1F2}"/>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2035391" y="3864247"/>
            <a:ext cx="532824" cy="532824"/>
          </a:xfrm>
          <a:prstGeom prst="rect">
            <a:avLst/>
          </a:prstGeom>
        </p:spPr>
      </p:pic>
      <p:sp>
        <p:nvSpPr>
          <p:cNvPr id="80" name="TextBox 3182">
            <a:extLst>
              <a:ext uri="{FF2B5EF4-FFF2-40B4-BE49-F238E27FC236}">
                <a16:creationId xmlns:a16="http://schemas.microsoft.com/office/drawing/2014/main" id="{F1C3EAF5-5EB3-BC80-1E70-902C0FE62BCC}"/>
              </a:ext>
            </a:extLst>
          </p:cNvPr>
          <p:cNvSpPr txBox="1"/>
          <p:nvPr/>
        </p:nvSpPr>
        <p:spPr>
          <a:xfrm>
            <a:off x="1510914" y="6213157"/>
            <a:ext cx="1598821" cy="400110"/>
          </a:xfrm>
          <a:prstGeom prst="rect">
            <a:avLst/>
          </a:prstGeom>
          <a:noFill/>
        </p:spPr>
        <p:txBody>
          <a:bodyPr wrap="square">
            <a:spAutoFit/>
          </a:bodyPr>
          <a:lstStyle/>
          <a:p>
            <a:pPr algn="ctr"/>
            <a:r>
              <a:rPr lang="en-US" sz="2000" b="1">
                <a:latin typeface="+mn-ea"/>
              </a:rPr>
              <a:t>1.5TB</a:t>
            </a:r>
            <a:r>
              <a:rPr lang="ja-JP" altLang="en-US" sz="2000" b="1">
                <a:latin typeface="+mn-ea"/>
              </a:rPr>
              <a:t>メモリ</a:t>
            </a:r>
            <a:endParaRPr lang="en-US" sz="2000" b="1">
              <a:latin typeface="+mn-ea"/>
            </a:endParaRPr>
          </a:p>
        </p:txBody>
      </p:sp>
      <p:sp>
        <p:nvSpPr>
          <p:cNvPr id="81" name="TextBox 3184">
            <a:extLst>
              <a:ext uri="{FF2B5EF4-FFF2-40B4-BE49-F238E27FC236}">
                <a16:creationId xmlns:a16="http://schemas.microsoft.com/office/drawing/2014/main" id="{DE7A2F5A-F68A-D2E2-2D48-BF36DFDD6196}"/>
              </a:ext>
            </a:extLst>
          </p:cNvPr>
          <p:cNvSpPr txBox="1"/>
          <p:nvPr/>
        </p:nvSpPr>
        <p:spPr>
          <a:xfrm>
            <a:off x="4225237" y="6213157"/>
            <a:ext cx="1709188" cy="400110"/>
          </a:xfrm>
          <a:prstGeom prst="rect">
            <a:avLst/>
          </a:prstGeom>
          <a:noFill/>
        </p:spPr>
        <p:txBody>
          <a:bodyPr wrap="square">
            <a:spAutoFit/>
          </a:bodyPr>
          <a:lstStyle/>
          <a:p>
            <a:pPr algn="ctr"/>
            <a:r>
              <a:rPr lang="en-US" sz="2000" b="1">
                <a:latin typeface="+mn-ea"/>
              </a:rPr>
              <a:t>36TB</a:t>
            </a:r>
            <a:r>
              <a:rPr lang="ja-JP" altLang="en-US" sz="2000" b="1">
                <a:latin typeface="+mn-ea"/>
              </a:rPr>
              <a:t>メモリ</a:t>
            </a:r>
            <a:endParaRPr lang="en-US" sz="2000" b="1">
              <a:latin typeface="+mn-ea"/>
            </a:endParaRPr>
          </a:p>
        </p:txBody>
      </p:sp>
      <p:sp>
        <p:nvSpPr>
          <p:cNvPr id="82" name="TextBox 3185">
            <a:extLst>
              <a:ext uri="{FF2B5EF4-FFF2-40B4-BE49-F238E27FC236}">
                <a16:creationId xmlns:a16="http://schemas.microsoft.com/office/drawing/2014/main" id="{CA5DD9EF-11AA-8FD1-E454-64327DB5ACC1}"/>
              </a:ext>
            </a:extLst>
          </p:cNvPr>
          <p:cNvSpPr txBox="1"/>
          <p:nvPr/>
        </p:nvSpPr>
        <p:spPr>
          <a:xfrm>
            <a:off x="8190821" y="6188774"/>
            <a:ext cx="2176883" cy="400110"/>
          </a:xfrm>
          <a:prstGeom prst="rect">
            <a:avLst/>
          </a:prstGeom>
          <a:noFill/>
        </p:spPr>
        <p:txBody>
          <a:bodyPr wrap="square">
            <a:spAutoFit/>
          </a:bodyPr>
          <a:lstStyle/>
          <a:p>
            <a:pPr algn="ctr"/>
            <a:r>
              <a:rPr lang="en-US" sz="2000" b="1">
                <a:latin typeface="+mn-ea"/>
              </a:rPr>
              <a:t>1,200 TB</a:t>
            </a:r>
            <a:r>
              <a:rPr lang="ja-JP" altLang="en-US" sz="2000" b="1">
                <a:latin typeface="+mn-ea"/>
              </a:rPr>
              <a:t>メモリ</a:t>
            </a:r>
            <a:endParaRPr lang="en-US" sz="2000" b="1">
              <a:latin typeface="+mn-ea"/>
            </a:endParaRPr>
          </a:p>
        </p:txBody>
      </p:sp>
      <p:sp>
        <p:nvSpPr>
          <p:cNvPr id="83" name="TextBox 3186">
            <a:extLst>
              <a:ext uri="{FF2B5EF4-FFF2-40B4-BE49-F238E27FC236}">
                <a16:creationId xmlns:a16="http://schemas.microsoft.com/office/drawing/2014/main" id="{A9E06F45-FBB1-05A5-A7CE-55BB2EDBBEF7}"/>
              </a:ext>
            </a:extLst>
          </p:cNvPr>
          <p:cNvSpPr txBox="1"/>
          <p:nvPr/>
        </p:nvSpPr>
        <p:spPr>
          <a:xfrm rot="16200000">
            <a:off x="-73603" y="4475624"/>
            <a:ext cx="2400400" cy="830997"/>
          </a:xfrm>
          <a:prstGeom prst="rect">
            <a:avLst/>
          </a:prstGeom>
          <a:noFill/>
        </p:spPr>
        <p:txBody>
          <a:bodyPr wrap="square">
            <a:spAutoFit/>
          </a:bodyPr>
          <a:lstStyle/>
          <a:p>
            <a:pPr algn="ctr"/>
            <a:r>
              <a:rPr lang="en-US" sz="2400" b="1">
                <a:latin typeface="+mn-ea"/>
              </a:rPr>
              <a:t>Wafer Scale Cluster</a:t>
            </a:r>
          </a:p>
        </p:txBody>
      </p:sp>
      <p:sp>
        <p:nvSpPr>
          <p:cNvPr id="84" name="Rectangle 1">
            <a:extLst>
              <a:ext uri="{FF2B5EF4-FFF2-40B4-BE49-F238E27FC236}">
                <a16:creationId xmlns:a16="http://schemas.microsoft.com/office/drawing/2014/main" id="{D6496CD6-46CE-647E-BD09-3054AA7AF340}"/>
              </a:ext>
            </a:extLst>
          </p:cNvPr>
          <p:cNvSpPr/>
          <p:nvPr/>
        </p:nvSpPr>
        <p:spPr>
          <a:xfrm>
            <a:off x="4019778" y="5331726"/>
            <a:ext cx="1573798" cy="548046"/>
          </a:xfrm>
          <a:prstGeom prst="rect">
            <a:avLst/>
          </a:prstGeom>
          <a:pattFill prst="lgConfetti">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Manrope SemiBold" pitchFamily="2" charset="0"/>
            </a:endParaRPr>
          </a:p>
        </p:txBody>
      </p:sp>
      <p:sp>
        <p:nvSpPr>
          <p:cNvPr id="85" name="Rectangle 2">
            <a:extLst>
              <a:ext uri="{FF2B5EF4-FFF2-40B4-BE49-F238E27FC236}">
                <a16:creationId xmlns:a16="http://schemas.microsoft.com/office/drawing/2014/main" id="{6F8ADC1D-01BC-232D-2AA9-9478B93DEAE4}"/>
              </a:ext>
            </a:extLst>
          </p:cNvPr>
          <p:cNvSpPr/>
          <p:nvPr/>
        </p:nvSpPr>
        <p:spPr>
          <a:xfrm>
            <a:off x="1966529" y="5328020"/>
            <a:ext cx="548554" cy="551752"/>
          </a:xfrm>
          <a:prstGeom prst="rect">
            <a:avLst/>
          </a:prstGeom>
          <a:pattFill prst="lgConfetti">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Manrope SemiBold" pitchFamily="2" charset="0"/>
            </a:endParaRPr>
          </a:p>
        </p:txBody>
      </p:sp>
      <p:sp>
        <p:nvSpPr>
          <p:cNvPr id="86" name="Rectangle 3">
            <a:extLst>
              <a:ext uri="{FF2B5EF4-FFF2-40B4-BE49-F238E27FC236}">
                <a16:creationId xmlns:a16="http://schemas.microsoft.com/office/drawing/2014/main" id="{D0486090-8A34-6D55-D925-51C5F068F1F3}"/>
              </a:ext>
            </a:extLst>
          </p:cNvPr>
          <p:cNvSpPr/>
          <p:nvPr/>
        </p:nvSpPr>
        <p:spPr>
          <a:xfrm>
            <a:off x="7363767" y="5329873"/>
            <a:ext cx="3406495" cy="548046"/>
          </a:xfrm>
          <a:prstGeom prst="rect">
            <a:avLst/>
          </a:prstGeom>
          <a:pattFill prst="lgConfetti">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Manrope SemiBold" pitchFamily="2" charset="0"/>
            </a:endParaRPr>
          </a:p>
        </p:txBody>
      </p:sp>
      <p:sp>
        <p:nvSpPr>
          <p:cNvPr id="87" name="TextBox 4">
            <a:extLst>
              <a:ext uri="{FF2B5EF4-FFF2-40B4-BE49-F238E27FC236}">
                <a16:creationId xmlns:a16="http://schemas.microsoft.com/office/drawing/2014/main" id="{7EF847B3-6038-019D-67E0-470DB0CE8F33}"/>
              </a:ext>
            </a:extLst>
          </p:cNvPr>
          <p:cNvSpPr txBox="1"/>
          <p:nvPr/>
        </p:nvSpPr>
        <p:spPr>
          <a:xfrm>
            <a:off x="1917564" y="5361701"/>
            <a:ext cx="646484" cy="461665"/>
          </a:xfrm>
          <a:prstGeom prst="rect">
            <a:avLst/>
          </a:prstGeom>
          <a:noFill/>
        </p:spPr>
        <p:txBody>
          <a:bodyPr wrap="square">
            <a:spAutoFit/>
          </a:bodyPr>
          <a:lstStyle/>
          <a:p>
            <a:pPr algn="ctr"/>
            <a:r>
              <a:rPr lang="en-US" sz="1200" b="1">
                <a:effectLst>
                  <a:glow rad="105003">
                    <a:schemeClr val="bg1">
                      <a:alpha val="68147"/>
                    </a:schemeClr>
                  </a:glow>
                </a:effectLst>
                <a:latin typeface="Manrope SemiBold" pitchFamily="2" charset="0"/>
              </a:rPr>
              <a:t>Llama 7B</a:t>
            </a:r>
          </a:p>
        </p:txBody>
      </p:sp>
      <p:sp>
        <p:nvSpPr>
          <p:cNvPr id="88" name="TextBox 5">
            <a:extLst>
              <a:ext uri="{FF2B5EF4-FFF2-40B4-BE49-F238E27FC236}">
                <a16:creationId xmlns:a16="http://schemas.microsoft.com/office/drawing/2014/main" id="{63EF57F7-CB3D-4C7D-4F00-33F3F167164C}"/>
              </a:ext>
            </a:extLst>
          </p:cNvPr>
          <p:cNvSpPr txBox="1"/>
          <p:nvPr/>
        </p:nvSpPr>
        <p:spPr>
          <a:xfrm>
            <a:off x="4019842" y="5437472"/>
            <a:ext cx="1573797" cy="276999"/>
          </a:xfrm>
          <a:prstGeom prst="rect">
            <a:avLst/>
          </a:prstGeom>
          <a:noFill/>
        </p:spPr>
        <p:txBody>
          <a:bodyPr wrap="square">
            <a:spAutoFit/>
          </a:bodyPr>
          <a:lstStyle/>
          <a:p>
            <a:pPr algn="ctr"/>
            <a:r>
              <a:rPr lang="en-US" sz="1200" b="1">
                <a:effectLst>
                  <a:glow rad="105003">
                    <a:schemeClr val="bg1">
                      <a:alpha val="68147"/>
                    </a:schemeClr>
                  </a:glow>
                </a:effectLst>
                <a:latin typeface="Manrope SemiBold" pitchFamily="2" charset="0"/>
              </a:rPr>
              <a:t>Llama 70B</a:t>
            </a:r>
          </a:p>
        </p:txBody>
      </p:sp>
      <p:sp>
        <p:nvSpPr>
          <p:cNvPr id="89" name="TextBox 6">
            <a:extLst>
              <a:ext uri="{FF2B5EF4-FFF2-40B4-BE49-F238E27FC236}">
                <a16:creationId xmlns:a16="http://schemas.microsoft.com/office/drawing/2014/main" id="{1B105752-40D2-8CD3-5578-F15396D86642}"/>
              </a:ext>
            </a:extLst>
          </p:cNvPr>
          <p:cNvSpPr txBox="1"/>
          <p:nvPr/>
        </p:nvSpPr>
        <p:spPr>
          <a:xfrm>
            <a:off x="8280115" y="5453536"/>
            <a:ext cx="1573797" cy="276999"/>
          </a:xfrm>
          <a:prstGeom prst="rect">
            <a:avLst/>
          </a:prstGeom>
          <a:noFill/>
        </p:spPr>
        <p:txBody>
          <a:bodyPr wrap="square">
            <a:spAutoFit/>
          </a:bodyPr>
          <a:lstStyle/>
          <a:p>
            <a:pPr algn="ctr"/>
            <a:r>
              <a:rPr lang="en-US" sz="1200" b="1">
                <a:effectLst>
                  <a:glow rad="105003">
                    <a:schemeClr val="bg1">
                      <a:alpha val="68147"/>
                    </a:schemeClr>
                  </a:glow>
                </a:effectLst>
                <a:latin typeface="Manrope SemiBold" pitchFamily="2" charset="0"/>
              </a:rPr>
              <a:t>Llama 700B</a:t>
            </a:r>
          </a:p>
        </p:txBody>
      </p:sp>
      <p:sp>
        <p:nvSpPr>
          <p:cNvPr id="4" name="矢印: ストライプ 3">
            <a:extLst>
              <a:ext uri="{FF2B5EF4-FFF2-40B4-BE49-F238E27FC236}">
                <a16:creationId xmlns:a16="http://schemas.microsoft.com/office/drawing/2014/main" id="{141E3439-40E5-9421-2E08-9DECEB57FD85}"/>
              </a:ext>
            </a:extLst>
          </p:cNvPr>
          <p:cNvSpPr/>
          <p:nvPr/>
        </p:nvSpPr>
        <p:spPr>
          <a:xfrm>
            <a:off x="3109735" y="4760536"/>
            <a:ext cx="502596" cy="461913"/>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ストライプ 4">
            <a:extLst>
              <a:ext uri="{FF2B5EF4-FFF2-40B4-BE49-F238E27FC236}">
                <a16:creationId xmlns:a16="http://schemas.microsoft.com/office/drawing/2014/main" id="{E8B41F07-95E5-7529-A0BD-E35BCBD1A27A}"/>
              </a:ext>
            </a:extLst>
          </p:cNvPr>
          <p:cNvSpPr/>
          <p:nvPr/>
        </p:nvSpPr>
        <p:spPr>
          <a:xfrm>
            <a:off x="6457121" y="4760536"/>
            <a:ext cx="502596" cy="461913"/>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9168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452F-AC4E-1A26-C90A-2876635040FB}"/>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79469C85-403E-4844-FD6A-0F35E9C8EAD0}"/>
              </a:ext>
            </a:extLst>
          </p:cNvPr>
          <p:cNvSpPr>
            <a:spLocks noGrp="1"/>
          </p:cNvSpPr>
          <p:nvPr>
            <p:ph type="title"/>
          </p:nvPr>
        </p:nvSpPr>
        <p:spPr/>
        <p:txBody>
          <a:bodyPr/>
          <a:lstStyle/>
          <a:p>
            <a:r>
              <a:rPr lang="en-US" altLang="ja-JP"/>
              <a:t>2.</a:t>
            </a:r>
            <a:r>
              <a:rPr lang="ja-JP" altLang="en-US"/>
              <a:t> </a:t>
            </a:r>
            <a:r>
              <a:rPr lang="en-US" altLang="ja-JP"/>
              <a:t>【GPU</a:t>
            </a:r>
            <a:r>
              <a:rPr lang="ja-JP" altLang="en-US"/>
              <a:t>クラスタの構築</a:t>
            </a:r>
            <a:r>
              <a:rPr lang="en-US" altLang="ja-JP"/>
              <a:t>】</a:t>
            </a:r>
            <a:r>
              <a:rPr lang="ja-JP" altLang="en-US"/>
              <a:t>を解決！</a:t>
            </a:r>
          </a:p>
        </p:txBody>
      </p:sp>
      <p:sp>
        <p:nvSpPr>
          <p:cNvPr id="14" name="コンテンツ プレースホルダー 13">
            <a:extLst>
              <a:ext uri="{FF2B5EF4-FFF2-40B4-BE49-F238E27FC236}">
                <a16:creationId xmlns:a16="http://schemas.microsoft.com/office/drawing/2014/main" id="{CF27124E-9D99-7F8B-5469-4C9BEBAE8DCA}"/>
              </a:ext>
            </a:extLst>
          </p:cNvPr>
          <p:cNvSpPr>
            <a:spLocks noGrp="1"/>
          </p:cNvSpPr>
          <p:nvPr>
            <p:ph idx="1"/>
          </p:nvPr>
        </p:nvSpPr>
        <p:spPr/>
        <p:txBody>
          <a:bodyPr/>
          <a:lstStyle/>
          <a:p>
            <a:r>
              <a:rPr lang="ja-JP" altLang="en-US"/>
              <a:t>実際に利用する際は利用したい</a:t>
            </a:r>
            <a:r>
              <a:rPr lang="en-US" altLang="ja-JP"/>
              <a:t>CS-3</a:t>
            </a:r>
            <a:r>
              <a:rPr lang="ja-JP" altLang="en-US"/>
              <a:t>の台数を指定するだけです</a:t>
            </a:r>
            <a:endParaRPr lang="en-US" altLang="ja-JP"/>
          </a:p>
        </p:txBody>
      </p:sp>
      <p:grpSp>
        <p:nvGrpSpPr>
          <p:cNvPr id="2" name="グループ化 1">
            <a:extLst>
              <a:ext uri="{FF2B5EF4-FFF2-40B4-BE49-F238E27FC236}">
                <a16:creationId xmlns:a16="http://schemas.microsoft.com/office/drawing/2014/main" id="{FFA90239-0C37-BD2A-BC31-ADF180C09F8A}"/>
              </a:ext>
            </a:extLst>
          </p:cNvPr>
          <p:cNvGrpSpPr/>
          <p:nvPr/>
        </p:nvGrpSpPr>
        <p:grpSpPr>
          <a:xfrm>
            <a:off x="1253982" y="1777535"/>
            <a:ext cx="6219434" cy="4484448"/>
            <a:chOff x="2692471" y="1191694"/>
            <a:chExt cx="6807058" cy="5079609"/>
          </a:xfrm>
        </p:grpSpPr>
        <p:pic>
          <p:nvPicPr>
            <p:cNvPr id="5" name="Picture 4" descr="Table&#10;&#10;Description automatically generated with medium confidence">
              <a:extLst>
                <a:ext uri="{FF2B5EF4-FFF2-40B4-BE49-F238E27FC236}">
                  <a16:creationId xmlns:a16="http://schemas.microsoft.com/office/drawing/2014/main" id="{964809E8-5B72-D59E-DD3A-C38F11AD0E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471" y="1191694"/>
              <a:ext cx="6807058" cy="5079609"/>
            </a:xfrm>
            <a:prstGeom prst="rect">
              <a:avLst/>
            </a:prstGeom>
            <a:solidFill>
              <a:schemeClr val="tx2">
                <a:lumMod val="20000"/>
                <a:lumOff val="80000"/>
              </a:schemeClr>
            </a:solidFill>
            <a:ln>
              <a:noFill/>
            </a:ln>
          </p:spPr>
        </p:pic>
        <p:sp>
          <p:nvSpPr>
            <p:cNvPr id="4" name="Rectangle 3">
              <a:extLst>
                <a:ext uri="{FF2B5EF4-FFF2-40B4-BE49-F238E27FC236}">
                  <a16:creationId xmlns:a16="http://schemas.microsoft.com/office/drawing/2014/main" id="{8C7AFC8D-634D-2B90-3430-61E16448ECFE}"/>
                </a:ext>
              </a:extLst>
            </p:cNvPr>
            <p:cNvSpPr/>
            <p:nvPr/>
          </p:nvSpPr>
          <p:spPr>
            <a:xfrm>
              <a:off x="6773462" y="2793328"/>
              <a:ext cx="2596737" cy="1302091"/>
            </a:xfrm>
            <a:prstGeom prst="rect">
              <a:avLst/>
            </a:prstGeom>
            <a:solidFill>
              <a:srgbClr val="EBE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AE90E6-AC15-D905-4155-62D72E94D35B}"/>
                </a:ext>
              </a:extLst>
            </p:cNvPr>
            <p:cNvSpPr/>
            <p:nvPr/>
          </p:nvSpPr>
          <p:spPr>
            <a:xfrm>
              <a:off x="5967971" y="3250979"/>
              <a:ext cx="2596737" cy="545710"/>
            </a:xfrm>
            <a:prstGeom prst="rect">
              <a:avLst/>
            </a:prstGeom>
            <a:solidFill>
              <a:srgbClr val="EBE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8F4623-3814-9D12-F296-8F3AC89C4429}"/>
                </a:ext>
              </a:extLst>
            </p:cNvPr>
            <p:cNvSpPr/>
            <p:nvPr/>
          </p:nvSpPr>
          <p:spPr>
            <a:xfrm>
              <a:off x="5072348" y="3459023"/>
              <a:ext cx="2596737" cy="545710"/>
            </a:xfrm>
            <a:prstGeom prst="rect">
              <a:avLst/>
            </a:prstGeom>
            <a:solidFill>
              <a:srgbClr val="EBE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BF55FC-EA27-F480-20A2-3165DF7D2C88}"/>
                </a:ext>
              </a:extLst>
            </p:cNvPr>
            <p:cNvSpPr/>
            <p:nvPr/>
          </p:nvSpPr>
          <p:spPr>
            <a:xfrm>
              <a:off x="6370716" y="1863666"/>
              <a:ext cx="2999483" cy="545710"/>
            </a:xfrm>
            <a:prstGeom prst="rect">
              <a:avLst/>
            </a:prstGeom>
            <a:solidFill>
              <a:srgbClr val="EBE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B8366-78E9-141B-B940-6F6B436CD380}"/>
                </a:ext>
              </a:extLst>
            </p:cNvPr>
            <p:cNvSpPr/>
            <p:nvPr/>
          </p:nvSpPr>
          <p:spPr>
            <a:xfrm>
              <a:off x="8115160" y="5482731"/>
              <a:ext cx="1255039" cy="788571"/>
            </a:xfrm>
            <a:prstGeom prst="rect">
              <a:avLst/>
            </a:prstGeom>
            <a:solidFill>
              <a:srgbClr val="EBE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テキスト ボックス 12">
            <a:extLst>
              <a:ext uri="{FF2B5EF4-FFF2-40B4-BE49-F238E27FC236}">
                <a16:creationId xmlns:a16="http://schemas.microsoft.com/office/drawing/2014/main" id="{DC2680FD-9402-B41E-DC3F-DA66F763AE71}"/>
              </a:ext>
            </a:extLst>
          </p:cNvPr>
          <p:cNvSpPr txBox="1"/>
          <p:nvPr/>
        </p:nvSpPr>
        <p:spPr>
          <a:xfrm>
            <a:off x="7473416" y="5242639"/>
            <a:ext cx="4686714" cy="646331"/>
          </a:xfrm>
          <a:prstGeom prst="rect">
            <a:avLst/>
          </a:prstGeom>
          <a:noFill/>
        </p:spPr>
        <p:txBody>
          <a:bodyPr wrap="square" rtlCol="0">
            <a:spAutoFit/>
          </a:bodyPr>
          <a:lstStyle/>
          <a:p>
            <a:r>
              <a:rPr lang="ja-JP" altLang="en-US" b="1">
                <a:latin typeface="+mn-ea"/>
              </a:rPr>
              <a:t>サンプルコードは</a:t>
            </a:r>
            <a:r>
              <a:rPr lang="en-US" altLang="ja-JP" b="1">
                <a:latin typeface="+mn-ea"/>
              </a:rPr>
              <a:t>Github</a:t>
            </a:r>
            <a:r>
              <a:rPr lang="ja-JP" altLang="en-US" b="1">
                <a:latin typeface="+mn-ea"/>
              </a:rPr>
              <a:t>で公開中</a:t>
            </a:r>
            <a:endParaRPr lang="en-US" altLang="ja-JP" b="1">
              <a:latin typeface="+mn-ea"/>
            </a:endParaRPr>
          </a:p>
          <a:p>
            <a:r>
              <a:rPr kumimoji="1" lang="en-US" altLang="ja-JP">
                <a:latin typeface="+mn-ea"/>
              </a:rPr>
              <a:t>https://github.com/Cerebras/modelzoo</a:t>
            </a:r>
            <a:endParaRPr kumimoji="1" lang="ja-JP" altLang="en-US">
              <a:latin typeface="+mn-ea"/>
            </a:endParaRPr>
          </a:p>
        </p:txBody>
      </p:sp>
    </p:spTree>
    <p:extLst>
      <p:ext uri="{BB962C8B-B14F-4D97-AF65-F5344CB8AC3E}">
        <p14:creationId xmlns:p14="http://schemas.microsoft.com/office/powerpoint/2010/main" val="229248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452F-AC4E-1A26-C90A-2876635040FB}"/>
            </a:ext>
          </a:extLst>
        </p:cNvPr>
        <p:cNvGrpSpPr/>
        <p:nvPr/>
      </p:nvGrpSpPr>
      <p:grpSpPr>
        <a:xfrm>
          <a:off x="0" y="0"/>
          <a:ext cx="0" cy="0"/>
          <a:chOff x="0" y="0"/>
          <a:chExt cx="0" cy="0"/>
        </a:xfrm>
      </p:grpSpPr>
      <p:pic>
        <p:nvPicPr>
          <p:cNvPr id="8" name="Picture 17">
            <a:extLst>
              <a:ext uri="{FF2B5EF4-FFF2-40B4-BE49-F238E27FC236}">
                <a16:creationId xmlns:a16="http://schemas.microsoft.com/office/drawing/2014/main" id="{007F5857-8896-9FFD-492D-B762E792437F}"/>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828670" y="3847124"/>
            <a:ext cx="587862" cy="2025234"/>
          </a:xfrm>
          <a:prstGeom prst="rect">
            <a:avLst/>
          </a:prstGeom>
        </p:spPr>
      </p:pic>
      <p:pic>
        <p:nvPicPr>
          <p:cNvPr id="13" name="Picture 16">
            <a:extLst>
              <a:ext uri="{FF2B5EF4-FFF2-40B4-BE49-F238E27FC236}">
                <a16:creationId xmlns:a16="http://schemas.microsoft.com/office/drawing/2014/main" id="{2DFFCFDF-6925-11DB-75E0-DC87FA73103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676270" y="4151924"/>
            <a:ext cx="587862" cy="2025234"/>
          </a:xfrm>
          <a:prstGeom prst="rect">
            <a:avLst/>
          </a:prstGeom>
        </p:spPr>
      </p:pic>
      <p:pic>
        <p:nvPicPr>
          <p:cNvPr id="14" name="Picture 14">
            <a:extLst>
              <a:ext uri="{FF2B5EF4-FFF2-40B4-BE49-F238E27FC236}">
                <a16:creationId xmlns:a16="http://schemas.microsoft.com/office/drawing/2014/main" id="{54533DBB-2E78-D4A6-4F99-00A8BD080EA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523870" y="4456724"/>
            <a:ext cx="587862" cy="2025234"/>
          </a:xfrm>
          <a:prstGeom prst="rect">
            <a:avLst/>
          </a:prstGeom>
        </p:spPr>
      </p:pic>
      <p:pic>
        <p:nvPicPr>
          <p:cNvPr id="15" name="Picture 10">
            <a:extLst>
              <a:ext uri="{FF2B5EF4-FFF2-40B4-BE49-F238E27FC236}">
                <a16:creationId xmlns:a16="http://schemas.microsoft.com/office/drawing/2014/main" id="{5BB82F79-1E9F-9945-6887-E6F6387A3A76}"/>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371470" y="4761524"/>
            <a:ext cx="587862" cy="2025234"/>
          </a:xfrm>
          <a:prstGeom prst="rect">
            <a:avLst/>
          </a:prstGeom>
        </p:spPr>
      </p:pic>
      <p:pic>
        <p:nvPicPr>
          <p:cNvPr id="16" name="Picture 17">
            <a:extLst>
              <a:ext uri="{FF2B5EF4-FFF2-40B4-BE49-F238E27FC236}">
                <a16:creationId xmlns:a16="http://schemas.microsoft.com/office/drawing/2014/main" id="{E09CFB30-6117-AA6D-0939-4F6705D05B64}"/>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651258" y="3847124"/>
            <a:ext cx="587862" cy="2025234"/>
          </a:xfrm>
          <a:prstGeom prst="rect">
            <a:avLst/>
          </a:prstGeom>
        </p:spPr>
      </p:pic>
      <p:pic>
        <p:nvPicPr>
          <p:cNvPr id="17" name="Picture 16">
            <a:extLst>
              <a:ext uri="{FF2B5EF4-FFF2-40B4-BE49-F238E27FC236}">
                <a16:creationId xmlns:a16="http://schemas.microsoft.com/office/drawing/2014/main" id="{B7684EA0-6A6B-2E64-1416-A241A720968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498858" y="4151924"/>
            <a:ext cx="587862" cy="2025234"/>
          </a:xfrm>
          <a:prstGeom prst="rect">
            <a:avLst/>
          </a:prstGeom>
        </p:spPr>
      </p:pic>
      <p:pic>
        <p:nvPicPr>
          <p:cNvPr id="18" name="Picture 14">
            <a:extLst>
              <a:ext uri="{FF2B5EF4-FFF2-40B4-BE49-F238E27FC236}">
                <a16:creationId xmlns:a16="http://schemas.microsoft.com/office/drawing/2014/main" id="{02571B18-5CD5-5795-BECD-C9E6FF64C01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346458" y="4456724"/>
            <a:ext cx="587862" cy="2025234"/>
          </a:xfrm>
          <a:prstGeom prst="rect">
            <a:avLst/>
          </a:prstGeom>
        </p:spPr>
      </p:pic>
      <p:pic>
        <p:nvPicPr>
          <p:cNvPr id="19" name="Picture 10">
            <a:extLst>
              <a:ext uri="{FF2B5EF4-FFF2-40B4-BE49-F238E27FC236}">
                <a16:creationId xmlns:a16="http://schemas.microsoft.com/office/drawing/2014/main" id="{B8F038A0-6F45-1D05-C2F9-350E509A626F}"/>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194058" y="4761524"/>
            <a:ext cx="587862" cy="2025234"/>
          </a:xfrm>
          <a:prstGeom prst="rect">
            <a:avLst/>
          </a:prstGeom>
        </p:spPr>
      </p:pic>
      <p:pic>
        <p:nvPicPr>
          <p:cNvPr id="20" name="Picture 17">
            <a:extLst>
              <a:ext uri="{FF2B5EF4-FFF2-40B4-BE49-F238E27FC236}">
                <a16:creationId xmlns:a16="http://schemas.microsoft.com/office/drawing/2014/main" id="{0C6DA680-ACB1-B1AB-D6EA-31E1612AE0CC}"/>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473846" y="3847124"/>
            <a:ext cx="587862" cy="2025234"/>
          </a:xfrm>
          <a:prstGeom prst="rect">
            <a:avLst/>
          </a:prstGeom>
        </p:spPr>
      </p:pic>
      <p:pic>
        <p:nvPicPr>
          <p:cNvPr id="21" name="Picture 16">
            <a:extLst>
              <a:ext uri="{FF2B5EF4-FFF2-40B4-BE49-F238E27FC236}">
                <a16:creationId xmlns:a16="http://schemas.microsoft.com/office/drawing/2014/main" id="{EE5B3D1F-C6D6-617F-006F-6269762EC69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321446" y="4151924"/>
            <a:ext cx="587862" cy="2025234"/>
          </a:xfrm>
          <a:prstGeom prst="rect">
            <a:avLst/>
          </a:prstGeom>
        </p:spPr>
      </p:pic>
      <p:pic>
        <p:nvPicPr>
          <p:cNvPr id="22" name="Picture 14">
            <a:extLst>
              <a:ext uri="{FF2B5EF4-FFF2-40B4-BE49-F238E27FC236}">
                <a16:creationId xmlns:a16="http://schemas.microsoft.com/office/drawing/2014/main" id="{1FB45BE6-AA73-43C8-1C3E-7F100DDF3AF5}"/>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169046" y="4456724"/>
            <a:ext cx="587862" cy="2025234"/>
          </a:xfrm>
          <a:prstGeom prst="rect">
            <a:avLst/>
          </a:prstGeom>
        </p:spPr>
      </p:pic>
      <p:pic>
        <p:nvPicPr>
          <p:cNvPr id="23" name="Picture 10">
            <a:extLst>
              <a:ext uri="{FF2B5EF4-FFF2-40B4-BE49-F238E27FC236}">
                <a16:creationId xmlns:a16="http://schemas.microsoft.com/office/drawing/2014/main" id="{5F261CE7-727E-97D2-1872-617605F128E8}"/>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016646" y="4761524"/>
            <a:ext cx="587862" cy="2025234"/>
          </a:xfrm>
          <a:prstGeom prst="rect">
            <a:avLst/>
          </a:prstGeom>
        </p:spPr>
      </p:pic>
      <p:pic>
        <p:nvPicPr>
          <p:cNvPr id="24" name="Picture 17">
            <a:extLst>
              <a:ext uri="{FF2B5EF4-FFF2-40B4-BE49-F238E27FC236}">
                <a16:creationId xmlns:a16="http://schemas.microsoft.com/office/drawing/2014/main" id="{D9F85FBF-D425-3722-8508-15232BD4B1DD}"/>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296434" y="3847124"/>
            <a:ext cx="587862" cy="2025234"/>
          </a:xfrm>
          <a:prstGeom prst="rect">
            <a:avLst/>
          </a:prstGeom>
        </p:spPr>
      </p:pic>
      <p:pic>
        <p:nvPicPr>
          <p:cNvPr id="25" name="Picture 16">
            <a:extLst>
              <a:ext uri="{FF2B5EF4-FFF2-40B4-BE49-F238E27FC236}">
                <a16:creationId xmlns:a16="http://schemas.microsoft.com/office/drawing/2014/main" id="{3635C8C3-6394-FDC5-A35A-DC701E631A59}"/>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144034" y="4151924"/>
            <a:ext cx="587862" cy="2025234"/>
          </a:xfrm>
          <a:prstGeom prst="rect">
            <a:avLst/>
          </a:prstGeom>
        </p:spPr>
      </p:pic>
      <p:pic>
        <p:nvPicPr>
          <p:cNvPr id="26" name="Picture 14">
            <a:extLst>
              <a:ext uri="{FF2B5EF4-FFF2-40B4-BE49-F238E27FC236}">
                <a16:creationId xmlns:a16="http://schemas.microsoft.com/office/drawing/2014/main" id="{F3A384FD-1661-CDAC-BECD-3253C76362C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991634" y="4456724"/>
            <a:ext cx="587862" cy="2025234"/>
          </a:xfrm>
          <a:prstGeom prst="rect">
            <a:avLst/>
          </a:prstGeom>
        </p:spPr>
      </p:pic>
      <p:pic>
        <p:nvPicPr>
          <p:cNvPr id="27" name="Picture 10">
            <a:extLst>
              <a:ext uri="{FF2B5EF4-FFF2-40B4-BE49-F238E27FC236}">
                <a16:creationId xmlns:a16="http://schemas.microsoft.com/office/drawing/2014/main" id="{40CEFEDA-4C31-36C7-A58E-91FDC0EB896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839234" y="4761524"/>
            <a:ext cx="587862" cy="2025234"/>
          </a:xfrm>
          <a:prstGeom prst="rect">
            <a:avLst/>
          </a:prstGeom>
        </p:spPr>
      </p:pic>
      <p:sp>
        <p:nvSpPr>
          <p:cNvPr id="28" name="乗算記号 27">
            <a:extLst>
              <a:ext uri="{FF2B5EF4-FFF2-40B4-BE49-F238E27FC236}">
                <a16:creationId xmlns:a16="http://schemas.microsoft.com/office/drawing/2014/main" id="{0006FF6D-EFF9-626B-1032-6DA3835E72F3}"/>
              </a:ext>
            </a:extLst>
          </p:cNvPr>
          <p:cNvSpPr/>
          <p:nvPr/>
        </p:nvSpPr>
        <p:spPr>
          <a:xfrm>
            <a:off x="4376560" y="6046050"/>
            <a:ext cx="554892" cy="48754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左カーブ 28">
            <a:extLst>
              <a:ext uri="{FF2B5EF4-FFF2-40B4-BE49-F238E27FC236}">
                <a16:creationId xmlns:a16="http://schemas.microsoft.com/office/drawing/2014/main" id="{100AABE4-2FD4-2D1B-6625-218F834D0088}"/>
              </a:ext>
            </a:extLst>
          </p:cNvPr>
          <p:cNvSpPr/>
          <p:nvPr/>
        </p:nvSpPr>
        <p:spPr>
          <a:xfrm rot="16407408" flipV="1">
            <a:off x="5371161" y="3020841"/>
            <a:ext cx="951776" cy="2805903"/>
          </a:xfrm>
          <a:prstGeom prst="curvedLeftArrow">
            <a:avLst>
              <a:gd name="adj1" fmla="val 25000"/>
              <a:gd name="adj2" fmla="val 50000"/>
              <a:gd name="adj3" fmla="val 359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a:extLst>
              <a:ext uri="{FF2B5EF4-FFF2-40B4-BE49-F238E27FC236}">
                <a16:creationId xmlns:a16="http://schemas.microsoft.com/office/drawing/2014/main" id="{88B9CE4C-369C-5750-3404-BEBC469D82EE}"/>
              </a:ext>
            </a:extLst>
          </p:cNvPr>
          <p:cNvSpPr/>
          <p:nvPr/>
        </p:nvSpPr>
        <p:spPr>
          <a:xfrm>
            <a:off x="4371470" y="4761524"/>
            <a:ext cx="587862" cy="2025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647F0A81-5202-EDDF-0BAE-07E6882C8F6D}"/>
              </a:ext>
            </a:extLst>
          </p:cNvPr>
          <p:cNvSpPr/>
          <p:nvPr/>
        </p:nvSpPr>
        <p:spPr>
          <a:xfrm>
            <a:off x="6808940" y="4761524"/>
            <a:ext cx="587862" cy="202523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890D2A2F-A980-C4D4-C7E5-6DBE73428BBD}"/>
              </a:ext>
            </a:extLst>
          </p:cNvPr>
          <p:cNvSpPr/>
          <p:nvPr/>
        </p:nvSpPr>
        <p:spPr>
          <a:xfrm>
            <a:off x="516000" y="1739089"/>
            <a:ext cx="11160000" cy="90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10000"/>
              </a:lnSpc>
              <a:buFont typeface="Arial" panose="020B0604020202020204" pitchFamily="34" charset="0"/>
              <a:buNone/>
            </a:pPr>
            <a:r>
              <a:rPr lang="ja-JP" altLang="en-US" sz="2000" b="1">
                <a:solidFill>
                  <a:schemeClr val="bg1"/>
                </a:solidFill>
                <a:latin typeface="+mn-ea"/>
                <a:cs typeface="Arial"/>
              </a:rPr>
              <a:t>問題発生例</a:t>
            </a:r>
            <a:r>
              <a:rPr lang="en-US" altLang="ja-JP" sz="2000" b="1">
                <a:solidFill>
                  <a:schemeClr val="bg1"/>
                </a:solidFill>
                <a:latin typeface="+mn-ea"/>
                <a:cs typeface="Arial"/>
              </a:rPr>
              <a:t>1</a:t>
            </a:r>
            <a:r>
              <a:rPr lang="ja-JP" altLang="en-US" sz="2000" b="1">
                <a:solidFill>
                  <a:schemeClr val="bg1"/>
                </a:solidFill>
                <a:latin typeface="+mn-ea"/>
                <a:cs typeface="Arial"/>
              </a:rPr>
              <a:t>　</a:t>
            </a:r>
            <a:r>
              <a:rPr lang="en-US" altLang="ja-JP" sz="2000" b="1">
                <a:latin typeface="+mn-ea"/>
                <a:cs typeface="Arial"/>
              </a:rPr>
              <a:t>CS-3</a:t>
            </a:r>
            <a:r>
              <a:rPr lang="ja-JP" altLang="en-US" sz="2000" b="1">
                <a:latin typeface="+mn-ea"/>
                <a:cs typeface="Arial"/>
              </a:rPr>
              <a:t>単体の問題で停止した場合</a:t>
            </a:r>
            <a:endParaRPr lang="en-US" altLang="ja-JP" sz="2000" b="1">
              <a:solidFill>
                <a:schemeClr val="bg1"/>
              </a:solidFill>
              <a:latin typeface="+mn-ea"/>
              <a:cs typeface="Arial"/>
            </a:endParaRPr>
          </a:p>
          <a:p>
            <a:pPr marL="0" indent="0">
              <a:lnSpc>
                <a:spcPct val="110000"/>
              </a:lnSpc>
              <a:buFont typeface="Arial" panose="020B0604020202020204" pitchFamily="34" charset="0"/>
              <a:buNone/>
            </a:pPr>
            <a:r>
              <a:rPr lang="ja-JP" altLang="en-US" sz="2000" b="1">
                <a:solidFill>
                  <a:schemeClr val="bg1"/>
                </a:solidFill>
                <a:latin typeface="+mn-ea"/>
                <a:cs typeface="Arial"/>
              </a:rPr>
              <a:t>　</a:t>
            </a:r>
            <a:r>
              <a:rPr lang="ja-JP" altLang="en-US" sz="2000" b="1">
                <a:latin typeface="+mn-ea"/>
                <a:cs typeface="Arial"/>
              </a:rPr>
              <a:t>対応：　</a:t>
            </a:r>
            <a:r>
              <a:rPr lang="en-US" altLang="ja-JP" sz="2000" b="1">
                <a:latin typeface="+mn-ea"/>
                <a:cs typeface="Arial"/>
              </a:rPr>
              <a:t>CS-3</a:t>
            </a:r>
            <a:r>
              <a:rPr lang="ja-JP" altLang="en-US" sz="2000" b="1">
                <a:latin typeface="+mn-ea"/>
                <a:cs typeface="Arial"/>
              </a:rPr>
              <a:t>クラスタの場合、残りの</a:t>
            </a:r>
            <a:r>
              <a:rPr lang="en-US" altLang="ja-JP" sz="2000" b="1">
                <a:latin typeface="+mn-ea"/>
                <a:cs typeface="Arial"/>
              </a:rPr>
              <a:t>CS-3</a:t>
            </a:r>
            <a:r>
              <a:rPr lang="ja-JP" altLang="en-US" sz="2000" b="1">
                <a:latin typeface="+mn-ea"/>
                <a:cs typeface="Arial"/>
              </a:rPr>
              <a:t>で処理可能なため、</a:t>
            </a:r>
            <a:r>
              <a:rPr lang="en-US" altLang="ja-JP" sz="2000" b="1">
                <a:latin typeface="+mn-ea"/>
                <a:cs typeface="Arial"/>
              </a:rPr>
              <a:t>Checkpoint</a:t>
            </a:r>
            <a:r>
              <a:rPr lang="ja-JP" altLang="en-US" sz="2000" b="1">
                <a:latin typeface="+mn-ea"/>
                <a:cs typeface="Arial"/>
              </a:rPr>
              <a:t>からすぐに再実行が可能</a:t>
            </a:r>
            <a:endParaRPr lang="en-US" altLang="ja-JP" sz="2000" b="1">
              <a:latin typeface="+mn-ea"/>
              <a:cs typeface="Arial"/>
            </a:endParaRPr>
          </a:p>
        </p:txBody>
      </p:sp>
      <p:sp>
        <p:nvSpPr>
          <p:cNvPr id="4" name="四角形: 角を丸くする 3">
            <a:extLst>
              <a:ext uri="{FF2B5EF4-FFF2-40B4-BE49-F238E27FC236}">
                <a16:creationId xmlns:a16="http://schemas.microsoft.com/office/drawing/2014/main" id="{D1B6A6C1-067F-B294-5EB0-537FA0392834}"/>
              </a:ext>
            </a:extLst>
          </p:cNvPr>
          <p:cNvSpPr/>
          <p:nvPr/>
        </p:nvSpPr>
        <p:spPr>
          <a:xfrm>
            <a:off x="516000" y="2799826"/>
            <a:ext cx="11160000" cy="90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10000"/>
              </a:lnSpc>
              <a:buFont typeface="Arial" panose="020B0604020202020204" pitchFamily="34" charset="0"/>
              <a:buNone/>
            </a:pPr>
            <a:r>
              <a:rPr lang="ja-JP" altLang="en-US" sz="2000" b="1">
                <a:solidFill>
                  <a:schemeClr val="bg1"/>
                </a:solidFill>
                <a:latin typeface="+mn-ea"/>
                <a:cs typeface="Arial"/>
              </a:rPr>
              <a:t>問題発生例</a:t>
            </a:r>
            <a:r>
              <a:rPr lang="en-US" altLang="ja-JP" sz="2000" b="1">
                <a:solidFill>
                  <a:schemeClr val="bg1"/>
                </a:solidFill>
                <a:latin typeface="+mn-ea"/>
                <a:cs typeface="Arial"/>
              </a:rPr>
              <a:t>2</a:t>
            </a:r>
            <a:r>
              <a:rPr lang="ja-JP" altLang="en-US" sz="2000" b="1">
                <a:solidFill>
                  <a:schemeClr val="bg1"/>
                </a:solidFill>
                <a:latin typeface="+mn-ea"/>
                <a:cs typeface="Arial"/>
              </a:rPr>
              <a:t>　パフォーマンス劣化が発生した場合</a:t>
            </a:r>
            <a:endParaRPr lang="en-US" altLang="ja-JP" sz="2000" b="1">
              <a:solidFill>
                <a:schemeClr val="bg1"/>
              </a:solidFill>
              <a:latin typeface="+mn-ea"/>
              <a:cs typeface="Arial"/>
            </a:endParaRPr>
          </a:p>
          <a:p>
            <a:pPr marL="0" indent="0">
              <a:lnSpc>
                <a:spcPct val="110000"/>
              </a:lnSpc>
              <a:buFont typeface="Arial" panose="020B0604020202020204" pitchFamily="34" charset="0"/>
              <a:buNone/>
            </a:pPr>
            <a:r>
              <a:rPr lang="ja-JP" altLang="en-US" sz="2000" b="1">
                <a:solidFill>
                  <a:schemeClr val="bg1"/>
                </a:solidFill>
                <a:latin typeface="+mn-ea"/>
                <a:cs typeface="Arial"/>
              </a:rPr>
              <a:t>　</a:t>
            </a:r>
            <a:r>
              <a:rPr lang="ja-JP" altLang="en-US" sz="2000" b="1">
                <a:latin typeface="+mn-ea"/>
                <a:cs typeface="Arial"/>
              </a:rPr>
              <a:t>対応：　モデルパラレルを考慮しないため、問題の局所化が容易</a:t>
            </a:r>
            <a:endParaRPr lang="en-US" altLang="ja-JP" sz="2000" b="1">
              <a:latin typeface="+mn-ea"/>
            </a:endParaRPr>
          </a:p>
        </p:txBody>
      </p:sp>
      <p:sp>
        <p:nvSpPr>
          <p:cNvPr id="3" name="タイトル 2">
            <a:extLst>
              <a:ext uri="{FF2B5EF4-FFF2-40B4-BE49-F238E27FC236}">
                <a16:creationId xmlns:a16="http://schemas.microsoft.com/office/drawing/2014/main" id="{9912440F-C44B-2E23-A87F-2B78AA78736A}"/>
              </a:ext>
            </a:extLst>
          </p:cNvPr>
          <p:cNvSpPr>
            <a:spLocks noGrp="1"/>
          </p:cNvSpPr>
          <p:nvPr>
            <p:ph type="title"/>
          </p:nvPr>
        </p:nvSpPr>
        <p:spPr/>
        <p:txBody>
          <a:bodyPr/>
          <a:lstStyle/>
          <a:p>
            <a:r>
              <a:rPr lang="en-US" altLang="ja-JP"/>
              <a:t>3. 【</a:t>
            </a:r>
            <a:r>
              <a:rPr lang="ja-JP" altLang="en-US"/>
              <a:t>問題発生時の切り分け</a:t>
            </a:r>
            <a:r>
              <a:rPr lang="en-US" altLang="ja-JP"/>
              <a:t>】</a:t>
            </a:r>
            <a:r>
              <a:rPr lang="ja-JP" altLang="en-US"/>
              <a:t>を解決！</a:t>
            </a:r>
          </a:p>
        </p:txBody>
      </p:sp>
      <p:sp>
        <p:nvSpPr>
          <p:cNvPr id="5" name="コンテンツ プレースホルダー 4">
            <a:extLst>
              <a:ext uri="{FF2B5EF4-FFF2-40B4-BE49-F238E27FC236}">
                <a16:creationId xmlns:a16="http://schemas.microsoft.com/office/drawing/2014/main" id="{2BEFCA57-0953-8437-6263-36F6A04D6F74}"/>
              </a:ext>
            </a:extLst>
          </p:cNvPr>
          <p:cNvSpPr>
            <a:spLocks noGrp="1"/>
          </p:cNvSpPr>
          <p:nvPr>
            <p:ph idx="1"/>
          </p:nvPr>
        </p:nvSpPr>
        <p:spPr/>
        <p:txBody>
          <a:bodyPr/>
          <a:lstStyle/>
          <a:p>
            <a:r>
              <a:rPr lang="ja-JP" altLang="en-US"/>
              <a:t>構成がシンプルのため、問題発生時に切り分けも簡単です</a:t>
            </a:r>
            <a:endParaRPr lang="en-US" altLang="ja-JP"/>
          </a:p>
        </p:txBody>
      </p:sp>
    </p:spTree>
    <p:extLst>
      <p:ext uri="{BB962C8B-B14F-4D97-AF65-F5344CB8AC3E}">
        <p14:creationId xmlns:p14="http://schemas.microsoft.com/office/powerpoint/2010/main" val="878850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BEBB48B-9985-5385-44D6-E0D9BA684409}"/>
              </a:ext>
            </a:extLst>
          </p:cNvPr>
          <p:cNvSpPr>
            <a:spLocks noGrp="1"/>
          </p:cNvSpPr>
          <p:nvPr>
            <p:ph type="title"/>
          </p:nvPr>
        </p:nvSpPr>
        <p:spPr/>
        <p:txBody>
          <a:bodyPr/>
          <a:lstStyle/>
          <a:p>
            <a:r>
              <a:rPr lang="ja-JP" altLang="en-US"/>
              <a:t>まとめ</a:t>
            </a:r>
          </a:p>
        </p:txBody>
      </p:sp>
      <p:sp>
        <p:nvSpPr>
          <p:cNvPr id="9" name="コンテンツ プレースホルダー 8">
            <a:extLst>
              <a:ext uri="{FF2B5EF4-FFF2-40B4-BE49-F238E27FC236}">
                <a16:creationId xmlns:a16="http://schemas.microsoft.com/office/drawing/2014/main" id="{E8B30153-37AD-8AB5-7173-24B38DDC112F}"/>
              </a:ext>
            </a:extLst>
          </p:cNvPr>
          <p:cNvSpPr>
            <a:spLocks noGrp="1"/>
          </p:cNvSpPr>
          <p:nvPr>
            <p:ph idx="1"/>
          </p:nvPr>
        </p:nvSpPr>
        <p:spPr/>
        <p:txBody>
          <a:bodyPr/>
          <a:lstStyle/>
          <a:p>
            <a:r>
              <a:rPr lang="ja-JP" altLang="en-US"/>
              <a:t>世界最大のチップと外付け大容量メモリ・最適化機能を持つ　　　　　　　により、巨大</a:t>
            </a:r>
            <a:r>
              <a:rPr lang="en-US" altLang="ja-JP"/>
              <a:t>LLM</a:t>
            </a:r>
            <a:r>
              <a:rPr lang="ja-JP" altLang="en-US"/>
              <a:t>構築時に直面する課題を解決することができます！</a:t>
            </a:r>
            <a:endParaRPr lang="en-US" altLang="ja-JP"/>
          </a:p>
          <a:p>
            <a:endParaRPr lang="ja-JP" altLang="en-US"/>
          </a:p>
        </p:txBody>
      </p:sp>
      <p:pic>
        <p:nvPicPr>
          <p:cNvPr id="13" name="図 12" descr="抽象, 挿絵 が含まれている画像&#10;&#10;自動的に生成された説明">
            <a:extLst>
              <a:ext uri="{FF2B5EF4-FFF2-40B4-BE49-F238E27FC236}">
                <a16:creationId xmlns:a16="http://schemas.microsoft.com/office/drawing/2014/main" id="{3B57AF9A-0E21-3A13-A4E6-167863C3C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996" y="4164036"/>
            <a:ext cx="3433139" cy="2574854"/>
          </a:xfrm>
          <a:prstGeom prst="rect">
            <a:avLst/>
          </a:prstGeom>
        </p:spPr>
      </p:pic>
      <p:sp>
        <p:nvSpPr>
          <p:cNvPr id="4" name="テキスト ボックス 3">
            <a:extLst>
              <a:ext uri="{FF2B5EF4-FFF2-40B4-BE49-F238E27FC236}">
                <a16:creationId xmlns:a16="http://schemas.microsoft.com/office/drawing/2014/main" id="{49E408CE-54BC-0BEE-A3DB-ED24157C05E6}"/>
              </a:ext>
            </a:extLst>
          </p:cNvPr>
          <p:cNvSpPr txBox="1"/>
          <p:nvPr/>
        </p:nvSpPr>
        <p:spPr>
          <a:xfrm>
            <a:off x="775379" y="2917773"/>
            <a:ext cx="10769600" cy="646331"/>
          </a:xfrm>
          <a:prstGeom prst="rect">
            <a:avLst/>
          </a:prstGeom>
          <a:solidFill>
            <a:schemeClr val="accent5">
              <a:lumMod val="75000"/>
            </a:schemeClr>
          </a:solidFill>
        </p:spPr>
        <p:txBody>
          <a:bodyPr wrap="square" rtlCol="0">
            <a:spAutoFit/>
          </a:bodyPr>
          <a:lstStyle/>
          <a:p>
            <a:r>
              <a:rPr lang="ja-JP" altLang="en-US" sz="2800" b="1">
                <a:solidFill>
                  <a:schemeClr val="bg1">
                    <a:lumMod val="65000"/>
                  </a:schemeClr>
                </a:solidFill>
                <a:latin typeface="Manrope" pitchFamily="2" charset="0"/>
              </a:rPr>
              <a:t>１．</a:t>
            </a:r>
            <a:r>
              <a:rPr lang="en-US" altLang="ja-JP" sz="2800" b="1">
                <a:solidFill>
                  <a:schemeClr val="bg1">
                    <a:lumMod val="65000"/>
                  </a:schemeClr>
                </a:solidFill>
                <a:latin typeface="Manrope" pitchFamily="2" charset="0"/>
              </a:rPr>
              <a:t>【</a:t>
            </a:r>
            <a:r>
              <a:rPr lang="ja-JP" altLang="en-US" sz="2800" b="1">
                <a:solidFill>
                  <a:schemeClr val="bg1">
                    <a:lumMod val="65000"/>
                  </a:schemeClr>
                </a:solidFill>
                <a:latin typeface="Manrope" pitchFamily="2" charset="0"/>
              </a:rPr>
              <a:t>分散処理</a:t>
            </a:r>
            <a:r>
              <a:rPr lang="en-US" altLang="ja-JP" sz="2800" b="1">
                <a:solidFill>
                  <a:schemeClr val="bg1">
                    <a:lumMod val="65000"/>
                  </a:schemeClr>
                </a:solidFill>
                <a:latin typeface="Manrope" pitchFamily="2" charset="0"/>
              </a:rPr>
              <a:t>】</a:t>
            </a:r>
            <a:r>
              <a:rPr lang="ja-JP" altLang="en-US" sz="3600" b="1">
                <a:solidFill>
                  <a:schemeClr val="bg1">
                    <a:lumMod val="65000"/>
                  </a:schemeClr>
                </a:solidFill>
                <a:latin typeface="Manrope" pitchFamily="2" charset="0"/>
              </a:rPr>
              <a:t>　</a:t>
            </a:r>
            <a:r>
              <a:rPr lang="en-US" altLang="ja-JP" sz="3600" b="1">
                <a:solidFill>
                  <a:schemeClr val="bg1">
                    <a:lumMod val="65000"/>
                  </a:schemeClr>
                </a:solidFill>
                <a:latin typeface="Manrope" pitchFamily="2" charset="0"/>
              </a:rPr>
              <a:t>			</a:t>
            </a:r>
            <a:r>
              <a:rPr lang="ja-JP" altLang="en-US" sz="2800" b="1">
                <a:solidFill>
                  <a:schemeClr val="bg1">
                    <a:lumMod val="65000"/>
                  </a:schemeClr>
                </a:solidFill>
                <a:latin typeface="Manrope" pitchFamily="2" charset="0"/>
              </a:rPr>
              <a:t>多様な分散処理と</a:t>
            </a:r>
            <a:r>
              <a:rPr lang="en-US" altLang="ja-JP" sz="2800" b="1">
                <a:solidFill>
                  <a:schemeClr val="bg1">
                    <a:lumMod val="65000"/>
                  </a:schemeClr>
                </a:solidFill>
                <a:latin typeface="Manrope" pitchFamily="2" charset="0"/>
              </a:rPr>
              <a:t>GPU</a:t>
            </a:r>
            <a:r>
              <a:rPr lang="ja-JP" altLang="en-US" sz="2800" b="1">
                <a:solidFill>
                  <a:schemeClr val="bg1">
                    <a:lumMod val="65000"/>
                  </a:schemeClr>
                </a:solidFill>
                <a:latin typeface="Manrope" pitchFamily="2" charset="0"/>
              </a:rPr>
              <a:t>の構成</a:t>
            </a:r>
            <a:endParaRPr lang="en-US" altLang="ja-JP" sz="2000" b="1">
              <a:solidFill>
                <a:schemeClr val="bg1">
                  <a:lumMod val="65000"/>
                </a:schemeClr>
              </a:solidFill>
              <a:latin typeface="Manrope" pitchFamily="2" charset="0"/>
            </a:endParaRPr>
          </a:p>
        </p:txBody>
      </p:sp>
      <p:sp>
        <p:nvSpPr>
          <p:cNvPr id="5" name="テキスト ボックス 4">
            <a:extLst>
              <a:ext uri="{FF2B5EF4-FFF2-40B4-BE49-F238E27FC236}">
                <a16:creationId xmlns:a16="http://schemas.microsoft.com/office/drawing/2014/main" id="{BC1A7D01-8AF5-FDB6-63BC-562AB35D8E04}"/>
              </a:ext>
            </a:extLst>
          </p:cNvPr>
          <p:cNvSpPr txBox="1"/>
          <p:nvPr/>
        </p:nvSpPr>
        <p:spPr>
          <a:xfrm>
            <a:off x="775378" y="4173930"/>
            <a:ext cx="10769601" cy="523220"/>
          </a:xfrm>
          <a:prstGeom prst="rect">
            <a:avLst/>
          </a:prstGeom>
          <a:solidFill>
            <a:schemeClr val="accent5">
              <a:lumMod val="75000"/>
            </a:schemeClr>
          </a:solidFill>
        </p:spPr>
        <p:txBody>
          <a:bodyPr wrap="square" rtlCol="0">
            <a:spAutoFit/>
          </a:bodyPr>
          <a:lstStyle/>
          <a:p>
            <a:r>
              <a:rPr lang="ja-JP" altLang="en-US" sz="2800" b="1">
                <a:solidFill>
                  <a:schemeClr val="bg1">
                    <a:lumMod val="65000"/>
                  </a:schemeClr>
                </a:solidFill>
                <a:latin typeface="Manrope" pitchFamily="2" charset="0"/>
              </a:rPr>
              <a:t>３．</a:t>
            </a:r>
            <a:r>
              <a:rPr lang="en-US" altLang="ja-JP" sz="2800" b="1">
                <a:solidFill>
                  <a:schemeClr val="bg1">
                    <a:lumMod val="65000"/>
                  </a:schemeClr>
                </a:solidFill>
                <a:latin typeface="Manrope" pitchFamily="2" charset="0"/>
              </a:rPr>
              <a:t>【</a:t>
            </a:r>
            <a:r>
              <a:rPr lang="ja-JP" altLang="en-US" sz="2800" b="1">
                <a:solidFill>
                  <a:schemeClr val="bg1">
                    <a:lumMod val="65000"/>
                  </a:schemeClr>
                </a:solidFill>
                <a:latin typeface="Manrope" pitchFamily="2" charset="0"/>
              </a:rPr>
              <a:t>問題発生時の切り分け</a:t>
            </a:r>
            <a:r>
              <a:rPr lang="en-US" altLang="ja-JP" sz="2800" b="1">
                <a:solidFill>
                  <a:schemeClr val="bg1">
                    <a:lumMod val="65000"/>
                  </a:schemeClr>
                </a:solidFill>
                <a:latin typeface="Manrope" pitchFamily="2" charset="0"/>
              </a:rPr>
              <a:t>】	</a:t>
            </a:r>
            <a:r>
              <a:rPr lang="ja-JP" altLang="en-US" sz="2800" b="1">
                <a:solidFill>
                  <a:schemeClr val="bg1">
                    <a:lumMod val="65000"/>
                  </a:schemeClr>
                </a:solidFill>
                <a:latin typeface="Manrope" pitchFamily="2" charset="0"/>
              </a:rPr>
              <a:t>停止、パフォーマンス劣化</a:t>
            </a:r>
            <a:endParaRPr kumimoji="1" lang="ja-JP" altLang="en-US" sz="2800">
              <a:solidFill>
                <a:schemeClr val="bg1">
                  <a:lumMod val="65000"/>
                </a:schemeClr>
              </a:solidFill>
            </a:endParaRPr>
          </a:p>
        </p:txBody>
      </p:sp>
      <p:sp>
        <p:nvSpPr>
          <p:cNvPr id="6" name="テキスト ボックス 5">
            <a:extLst>
              <a:ext uri="{FF2B5EF4-FFF2-40B4-BE49-F238E27FC236}">
                <a16:creationId xmlns:a16="http://schemas.microsoft.com/office/drawing/2014/main" id="{8E9D3BAD-8A94-A824-6F66-75E4AF5E2049}"/>
              </a:ext>
            </a:extLst>
          </p:cNvPr>
          <p:cNvSpPr txBox="1"/>
          <p:nvPr/>
        </p:nvSpPr>
        <p:spPr>
          <a:xfrm>
            <a:off x="775378" y="3602460"/>
            <a:ext cx="10769601" cy="523220"/>
          </a:xfrm>
          <a:prstGeom prst="rect">
            <a:avLst/>
          </a:prstGeom>
          <a:solidFill>
            <a:schemeClr val="accent5">
              <a:lumMod val="75000"/>
            </a:schemeClr>
          </a:solidFill>
        </p:spPr>
        <p:txBody>
          <a:bodyPr wrap="square" rtlCol="0">
            <a:spAutoFit/>
          </a:bodyPr>
          <a:lstStyle/>
          <a:p>
            <a:r>
              <a:rPr lang="ja-JP" altLang="en-US" sz="2800" b="1">
                <a:solidFill>
                  <a:schemeClr val="bg1">
                    <a:lumMod val="65000"/>
                  </a:schemeClr>
                </a:solidFill>
                <a:latin typeface="+mn-ea"/>
              </a:rPr>
              <a:t>２．</a:t>
            </a:r>
            <a:r>
              <a:rPr lang="en-US" altLang="ja-JP" sz="2800" b="1">
                <a:solidFill>
                  <a:schemeClr val="bg1">
                    <a:lumMod val="65000"/>
                  </a:schemeClr>
                </a:solidFill>
                <a:latin typeface="+mn-ea"/>
              </a:rPr>
              <a:t>【GPU</a:t>
            </a:r>
            <a:r>
              <a:rPr lang="ja-JP" altLang="en-US" sz="2800" b="1">
                <a:solidFill>
                  <a:schemeClr val="bg1">
                    <a:lumMod val="65000"/>
                  </a:schemeClr>
                </a:solidFill>
                <a:latin typeface="+mn-ea"/>
              </a:rPr>
              <a:t>クラスタの構築</a:t>
            </a:r>
            <a:r>
              <a:rPr lang="en-US" altLang="ja-JP" sz="2800" b="1">
                <a:solidFill>
                  <a:schemeClr val="bg1">
                    <a:lumMod val="65000"/>
                  </a:schemeClr>
                </a:solidFill>
                <a:latin typeface="+mn-ea"/>
              </a:rPr>
              <a:t>】</a:t>
            </a:r>
            <a:r>
              <a:rPr lang="ja-JP" altLang="en-US" sz="2800" b="1">
                <a:solidFill>
                  <a:schemeClr val="bg1">
                    <a:lumMod val="65000"/>
                  </a:schemeClr>
                </a:solidFill>
                <a:latin typeface="+mn-ea"/>
              </a:rPr>
              <a:t>　</a:t>
            </a:r>
            <a:r>
              <a:rPr lang="en-US" altLang="ja-JP" sz="2800" b="1">
                <a:solidFill>
                  <a:schemeClr val="bg1">
                    <a:lumMod val="65000"/>
                  </a:schemeClr>
                </a:solidFill>
                <a:latin typeface="+mn-ea"/>
              </a:rPr>
              <a:t>	</a:t>
            </a:r>
            <a:r>
              <a:rPr lang="ja-JP" altLang="en-US" sz="2800" b="1">
                <a:solidFill>
                  <a:schemeClr val="bg1">
                    <a:lumMod val="65000"/>
                  </a:schemeClr>
                </a:solidFill>
                <a:latin typeface="Manrope" pitchFamily="2" charset="0"/>
              </a:rPr>
              <a:t>高速処理のための技術</a:t>
            </a:r>
            <a:endParaRPr lang="en-US" altLang="ja-JP" sz="2000" b="1">
              <a:solidFill>
                <a:schemeClr val="bg1">
                  <a:lumMod val="65000"/>
                </a:schemeClr>
              </a:solidFill>
              <a:latin typeface="Manrope" pitchFamily="2" charset="0"/>
            </a:endParaRPr>
          </a:p>
        </p:txBody>
      </p:sp>
      <p:sp>
        <p:nvSpPr>
          <p:cNvPr id="8" name="正方形/長方形 7">
            <a:extLst>
              <a:ext uri="{FF2B5EF4-FFF2-40B4-BE49-F238E27FC236}">
                <a16:creationId xmlns:a16="http://schemas.microsoft.com/office/drawing/2014/main" id="{465CDCA9-1230-608E-BC83-344CAA49E137}"/>
              </a:ext>
            </a:extLst>
          </p:cNvPr>
          <p:cNvSpPr/>
          <p:nvPr/>
        </p:nvSpPr>
        <p:spPr>
          <a:xfrm>
            <a:off x="647020" y="2667948"/>
            <a:ext cx="10980121" cy="218980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D754769-496B-231F-E7C4-1C14D66C573E}"/>
              </a:ext>
            </a:extLst>
          </p:cNvPr>
          <p:cNvSpPr txBox="1"/>
          <p:nvPr/>
        </p:nvSpPr>
        <p:spPr>
          <a:xfrm>
            <a:off x="4951365" y="2306709"/>
            <a:ext cx="1792396" cy="553998"/>
          </a:xfrm>
          <a:prstGeom prst="rect">
            <a:avLst/>
          </a:prstGeom>
          <a:solidFill>
            <a:schemeClr val="bg1"/>
          </a:solidFill>
        </p:spPr>
        <p:txBody>
          <a:bodyPr wrap="square" rtlCol="0">
            <a:spAutoFit/>
          </a:bodyPr>
          <a:lstStyle/>
          <a:p>
            <a:pPr algn="ctr"/>
            <a:r>
              <a:rPr kumimoji="1" lang="ja-JP" altLang="en-US" sz="3000" b="1">
                <a:solidFill>
                  <a:schemeClr val="tx2"/>
                </a:solidFill>
              </a:rPr>
              <a:t>課題</a:t>
            </a:r>
          </a:p>
        </p:txBody>
      </p:sp>
      <p:sp>
        <p:nvSpPr>
          <p:cNvPr id="15" name="四角形: 角度付き 14">
            <a:extLst>
              <a:ext uri="{FF2B5EF4-FFF2-40B4-BE49-F238E27FC236}">
                <a16:creationId xmlns:a16="http://schemas.microsoft.com/office/drawing/2014/main" id="{AF6866C1-7A51-C681-F82C-18814E91FFE3}"/>
              </a:ext>
            </a:extLst>
          </p:cNvPr>
          <p:cNvSpPr/>
          <p:nvPr/>
        </p:nvSpPr>
        <p:spPr>
          <a:xfrm>
            <a:off x="1753917" y="2818571"/>
            <a:ext cx="8684166" cy="1971130"/>
          </a:xfrm>
          <a:prstGeom prst="bevel">
            <a:avLst>
              <a:gd name="adj" fmla="val 134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a:solidFill>
                  <a:schemeClr val="accent6"/>
                </a:solidFill>
                <a:latin typeface="+mn-ea"/>
              </a:rPr>
              <a:t>　　　　</a:t>
            </a:r>
            <a:r>
              <a:rPr kumimoji="1" lang="ja-JP" altLang="en-US" sz="6000" b="1">
                <a:solidFill>
                  <a:schemeClr val="accent6"/>
                </a:solidFill>
                <a:latin typeface="+mn-ea"/>
              </a:rPr>
              <a:t>で解決</a:t>
            </a:r>
            <a:endParaRPr kumimoji="1" lang="ja-JP" altLang="en-US" sz="1600" b="1">
              <a:solidFill>
                <a:schemeClr val="accent6"/>
              </a:solidFill>
              <a:latin typeface="+mn-ea"/>
            </a:endParaRPr>
          </a:p>
        </p:txBody>
      </p:sp>
      <p:pic>
        <p:nvPicPr>
          <p:cNvPr id="16" name="Picture 10" descr="Cerebras Systems（セレブラスシステムズ） の国内代理店| 東京エレクトロン デバイス株式会社">
            <a:extLst>
              <a:ext uri="{FF2B5EF4-FFF2-40B4-BE49-F238E27FC236}">
                <a16:creationId xmlns:a16="http://schemas.microsoft.com/office/drawing/2014/main" id="{838944F1-2483-4D76-B7ED-DCF13698AFD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085" y="1035576"/>
            <a:ext cx="1349985" cy="5957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erebras Systems（セレブラスシステムズ） の国内代理店| 東京エレクトロン デバイス株式会社">
            <a:extLst>
              <a:ext uri="{FF2B5EF4-FFF2-40B4-BE49-F238E27FC236}">
                <a16:creationId xmlns:a16="http://schemas.microsoft.com/office/drawing/2014/main" id="{7E9C82A0-9583-4407-50B2-20B005F436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3889" y="3276014"/>
            <a:ext cx="2733773" cy="1206427"/>
          </a:xfrm>
          <a:prstGeom prst="rect">
            <a:avLst/>
          </a:prstGeom>
          <a:solidFill>
            <a:schemeClr val="bg1"/>
          </a:solidFill>
        </p:spPr>
      </p:pic>
    </p:spTree>
    <p:extLst>
      <p:ext uri="{BB962C8B-B14F-4D97-AF65-F5344CB8AC3E}">
        <p14:creationId xmlns:p14="http://schemas.microsoft.com/office/powerpoint/2010/main" val="610314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452F-AC4E-1A26-C90A-2876635040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A272C4B-F2CA-E5BC-E45D-181C5C05FA5E}"/>
              </a:ext>
            </a:extLst>
          </p:cNvPr>
          <p:cNvSpPr>
            <a:spLocks noGrp="1"/>
          </p:cNvSpPr>
          <p:nvPr>
            <p:ph type="title"/>
          </p:nvPr>
        </p:nvSpPr>
        <p:spPr/>
        <p:txBody>
          <a:bodyPr/>
          <a:lstStyle/>
          <a:p>
            <a:r>
              <a:rPr lang="en-US" altLang="ja-JP"/>
              <a:t>Cerebras</a:t>
            </a:r>
            <a:r>
              <a:rPr lang="ja-JP" altLang="en-US"/>
              <a:t>製品の販売形態について</a:t>
            </a:r>
          </a:p>
        </p:txBody>
      </p:sp>
      <p:pic>
        <p:nvPicPr>
          <p:cNvPr id="57" name="Picture 2">
            <a:extLst>
              <a:ext uri="{FF2B5EF4-FFF2-40B4-BE49-F238E27FC236}">
                <a16:creationId xmlns:a16="http://schemas.microsoft.com/office/drawing/2014/main" id="{15837680-24FB-D39F-B0FC-8FC8469A2F88}"/>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1861" r="8239"/>
          <a:stretch/>
        </p:blipFill>
        <p:spPr bwMode="auto">
          <a:xfrm>
            <a:off x="766254" y="1306195"/>
            <a:ext cx="3337588" cy="5097614"/>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a:extLst>
              <a:ext uri="{FF2B5EF4-FFF2-40B4-BE49-F238E27FC236}">
                <a16:creationId xmlns:a16="http://schemas.microsoft.com/office/drawing/2014/main" id="{39C35231-FE0B-2C96-1530-2D503ADCEC3A}"/>
              </a:ext>
            </a:extLst>
          </p:cNvPr>
          <p:cNvSpPr/>
          <p:nvPr/>
        </p:nvSpPr>
        <p:spPr>
          <a:xfrm>
            <a:off x="4248182" y="1426318"/>
            <a:ext cx="7320236" cy="489059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コンテンツ プレースホルダー 2">
            <a:extLst>
              <a:ext uri="{FF2B5EF4-FFF2-40B4-BE49-F238E27FC236}">
                <a16:creationId xmlns:a16="http://schemas.microsoft.com/office/drawing/2014/main" id="{FACA1CFC-6010-090D-DE1C-1BBA34BD5E75}"/>
              </a:ext>
            </a:extLst>
          </p:cNvPr>
          <p:cNvSpPr txBox="1">
            <a:spLocks/>
          </p:cNvSpPr>
          <p:nvPr/>
        </p:nvSpPr>
        <p:spPr>
          <a:xfrm>
            <a:off x="4281254" y="2015611"/>
            <a:ext cx="7408194" cy="4400593"/>
          </a:xfrm>
          <a:prstGeom prst="rect">
            <a:avLst/>
          </a:prstGeom>
        </p:spPr>
        <p:txBody>
          <a:bodyPr>
            <a:noAutofit/>
          </a:bodyPr>
          <a:lstStyle>
            <a:lvl1pPr marL="3524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600" b="1" kern="120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400" kern="1200">
                <a:solidFill>
                  <a:schemeClr val="tx2"/>
                </a:solidFill>
                <a:latin typeface="+mn-ea"/>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0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lnSpc>
                <a:spcPct val="100000"/>
              </a:lnSpc>
              <a:buClr>
                <a:schemeClr val="tx1"/>
              </a:buClr>
              <a:buFont typeface="Wingdings" panose="05000000000000000000" pitchFamily="2" charset="2"/>
              <a:buChar char="n"/>
            </a:pPr>
            <a:r>
              <a:rPr lang="en-US" altLang="ja-JP" sz="2400" b="1">
                <a:solidFill>
                  <a:schemeClr val="tx1"/>
                </a:solidFill>
                <a:latin typeface="+mn-ea"/>
              </a:rPr>
              <a:t>Cerebras AI Solutions</a:t>
            </a:r>
            <a:r>
              <a:rPr lang="en-US" altLang="ja-JP" sz="2400">
                <a:solidFill>
                  <a:schemeClr val="tx1"/>
                </a:solidFill>
                <a:latin typeface="+mn-ea"/>
              </a:rPr>
              <a:t>(</a:t>
            </a:r>
            <a:r>
              <a:rPr lang="ja-JP" altLang="en-US" sz="2400">
                <a:solidFill>
                  <a:schemeClr val="tx1"/>
                </a:solidFill>
                <a:latin typeface="+mn-ea"/>
              </a:rPr>
              <a:t>サポート</a:t>
            </a:r>
            <a:r>
              <a:rPr lang="en-US" altLang="ja-JP" sz="2400">
                <a:solidFill>
                  <a:schemeClr val="tx1"/>
                </a:solidFill>
                <a:latin typeface="+mn-ea"/>
              </a:rPr>
              <a:t>)</a:t>
            </a:r>
            <a:endParaRPr lang="en-US" altLang="ja-JP" sz="2400" b="1">
              <a:solidFill>
                <a:schemeClr val="tx1"/>
              </a:solidFill>
              <a:latin typeface="+mn-ea"/>
            </a:endParaRPr>
          </a:p>
          <a:p>
            <a:pPr lvl="1">
              <a:lnSpc>
                <a:spcPct val="100000"/>
              </a:lnSpc>
              <a:buClr>
                <a:schemeClr val="tx1"/>
              </a:buClr>
            </a:pPr>
            <a:r>
              <a:rPr kumimoji="0" lang="en-US" altLang="ja-JP" b="1" i="0" u="none" strike="noStrike" kern="0" cap="none" spc="0" normalizeH="0" baseline="0" noProof="0">
                <a:ln>
                  <a:noFill/>
                </a:ln>
                <a:solidFill>
                  <a:schemeClr val="tx1"/>
                </a:solidFill>
                <a:effectLst/>
                <a:uLnTx/>
                <a:uFillTx/>
                <a:latin typeface="+mn-ea"/>
                <a:cs typeface="Space Grotesk"/>
                <a:sym typeface="Space Grotesk"/>
              </a:rPr>
              <a:t>Cerebras</a:t>
            </a:r>
            <a:r>
              <a:rPr kumimoji="0" lang="ja-JP" altLang="en-US" b="1" i="0" u="none" strike="noStrike" kern="0" cap="none" spc="0" normalizeH="0" baseline="0" noProof="0">
                <a:ln>
                  <a:noFill/>
                </a:ln>
                <a:solidFill>
                  <a:schemeClr val="tx1"/>
                </a:solidFill>
                <a:effectLst/>
                <a:uLnTx/>
                <a:uFillTx/>
                <a:latin typeface="+mn-ea"/>
                <a:cs typeface="Space Grotesk"/>
                <a:sym typeface="Space Grotesk"/>
              </a:rPr>
              <a:t>の</a:t>
            </a:r>
            <a:r>
              <a:rPr kumimoji="0" lang="en-US" altLang="ja-JP" b="1" i="0" u="none" strike="noStrike" kern="0" cap="none" spc="0" normalizeH="0" baseline="0" noProof="0">
                <a:ln>
                  <a:noFill/>
                </a:ln>
                <a:solidFill>
                  <a:schemeClr val="tx1"/>
                </a:solidFill>
                <a:effectLst/>
                <a:uLnTx/>
                <a:uFillTx/>
                <a:latin typeface="+mn-ea"/>
                <a:cs typeface="Space Grotesk"/>
                <a:sym typeface="Space Grotesk"/>
              </a:rPr>
              <a:t>ML</a:t>
            </a:r>
            <a:r>
              <a:rPr kumimoji="0" lang="ja-JP" altLang="en-US" b="1" i="0" u="none" strike="noStrike" kern="0" cap="none" spc="0" normalizeH="0" baseline="0" noProof="0">
                <a:ln>
                  <a:noFill/>
                </a:ln>
                <a:solidFill>
                  <a:schemeClr val="tx1"/>
                </a:solidFill>
                <a:effectLst/>
                <a:uLnTx/>
                <a:uFillTx/>
                <a:latin typeface="+mn-ea"/>
                <a:cs typeface="Space Grotesk"/>
                <a:sym typeface="Space Grotesk"/>
              </a:rPr>
              <a:t>エキスパートが対応</a:t>
            </a:r>
            <a:endParaRPr kumimoji="0" lang="en-US" altLang="ja-JP" b="1" i="0" u="none" strike="noStrike" kern="0" cap="none" spc="0" normalizeH="0" baseline="0" noProof="0">
              <a:ln>
                <a:noFill/>
              </a:ln>
              <a:solidFill>
                <a:schemeClr val="tx1"/>
              </a:solidFill>
              <a:effectLst/>
              <a:uLnTx/>
              <a:uFillTx/>
              <a:latin typeface="+mn-ea"/>
              <a:cs typeface="Space Grotesk"/>
              <a:sym typeface="Space Grotesk"/>
            </a:endParaRPr>
          </a:p>
          <a:p>
            <a:pPr lvl="1">
              <a:lnSpc>
                <a:spcPct val="150000"/>
              </a:lnSpc>
              <a:buClr>
                <a:schemeClr val="tx1"/>
              </a:buClr>
            </a:pPr>
            <a:r>
              <a:rPr kumimoji="0" lang="ja-JP" altLang="en-US" b="1" kern="0">
                <a:solidFill>
                  <a:schemeClr val="tx1"/>
                </a:solidFill>
                <a:cs typeface="Space Grotesk"/>
                <a:sym typeface="Space Grotesk"/>
              </a:rPr>
              <a:t>一緒に</a:t>
            </a:r>
            <a:r>
              <a:rPr kumimoji="0" lang="ja-JP" altLang="en-US" b="1" i="0" u="none" strike="noStrike" kern="0" cap="none" spc="0" normalizeH="0" baseline="0" noProof="0">
                <a:ln>
                  <a:noFill/>
                </a:ln>
                <a:solidFill>
                  <a:schemeClr val="tx1"/>
                </a:solidFill>
                <a:effectLst/>
                <a:uLnTx/>
                <a:uFillTx/>
                <a:latin typeface="+mn-ea"/>
                <a:cs typeface="Space Grotesk"/>
                <a:sym typeface="Space Grotesk"/>
              </a:rPr>
              <a:t>カスタム</a:t>
            </a:r>
            <a:r>
              <a:rPr kumimoji="0" lang="en-US" altLang="ja-JP" b="1" kern="0">
                <a:solidFill>
                  <a:schemeClr val="tx1"/>
                </a:solidFill>
                <a:latin typeface="+mn-ea"/>
                <a:cs typeface="Space Grotesk"/>
                <a:sym typeface="Space Grotesk"/>
              </a:rPr>
              <a:t>LLM</a:t>
            </a:r>
            <a:r>
              <a:rPr kumimoji="0" lang="ja-JP" altLang="en-US" b="1" i="0" u="none" strike="noStrike" kern="0" cap="none" spc="0" normalizeH="0" baseline="0" noProof="0">
                <a:ln>
                  <a:noFill/>
                </a:ln>
                <a:solidFill>
                  <a:schemeClr val="tx1"/>
                </a:solidFill>
                <a:effectLst/>
                <a:uLnTx/>
                <a:uFillTx/>
                <a:latin typeface="+mn-ea"/>
                <a:cs typeface="Space Grotesk"/>
                <a:sym typeface="Space Grotesk"/>
              </a:rPr>
              <a:t>モデルを構築</a:t>
            </a:r>
            <a:endParaRPr lang="en-US" altLang="ja-JP" b="1">
              <a:solidFill>
                <a:schemeClr val="tx1"/>
              </a:solidFill>
              <a:latin typeface="+mn-ea"/>
            </a:endParaRPr>
          </a:p>
          <a:p>
            <a:pPr marL="342900" indent="-342900">
              <a:lnSpc>
                <a:spcPct val="150000"/>
              </a:lnSpc>
              <a:buClr>
                <a:schemeClr val="tx1"/>
              </a:buClr>
              <a:buFont typeface="Wingdings" panose="05000000000000000000" pitchFamily="2" charset="2"/>
              <a:buChar char="n"/>
            </a:pPr>
            <a:r>
              <a:rPr lang="en-US" altLang="ja-JP" sz="2400" b="1">
                <a:solidFill>
                  <a:schemeClr val="tx1"/>
                </a:solidFill>
                <a:latin typeface="+mn-ea"/>
              </a:rPr>
              <a:t>Cerebras Cloud</a:t>
            </a:r>
            <a:r>
              <a:rPr lang="en-US" altLang="ja-JP" sz="2400">
                <a:solidFill>
                  <a:schemeClr val="tx1"/>
                </a:solidFill>
                <a:latin typeface="+mn-ea"/>
              </a:rPr>
              <a:t>(</a:t>
            </a:r>
            <a:r>
              <a:rPr lang="ja-JP" altLang="en-US" sz="2400" b="1">
                <a:solidFill>
                  <a:schemeClr val="tx1"/>
                </a:solidFill>
                <a:latin typeface="+mn-ea"/>
              </a:rPr>
              <a:t>クラウド</a:t>
            </a:r>
            <a:r>
              <a:rPr lang="en-US" altLang="ja-JP" sz="2400">
                <a:solidFill>
                  <a:schemeClr val="tx1"/>
                </a:solidFill>
                <a:latin typeface="+mn-ea"/>
              </a:rPr>
              <a:t>)</a:t>
            </a:r>
            <a:endParaRPr lang="en-US" altLang="ja-JP" sz="2400" b="1">
              <a:solidFill>
                <a:schemeClr val="tx1"/>
              </a:solidFill>
              <a:latin typeface="+mn-ea"/>
            </a:endParaRPr>
          </a:p>
          <a:p>
            <a:pPr lvl="1">
              <a:lnSpc>
                <a:spcPct val="100000"/>
              </a:lnSpc>
              <a:buClr>
                <a:schemeClr val="tx1"/>
              </a:buClr>
            </a:pPr>
            <a:r>
              <a:rPr lang="ja-JP" altLang="en-US" b="1">
                <a:solidFill>
                  <a:schemeClr val="tx1"/>
                </a:solidFill>
                <a:latin typeface="+mn-ea"/>
              </a:rPr>
              <a:t>クラウド上の</a:t>
            </a:r>
            <a:r>
              <a:rPr lang="en-US" altLang="ja-JP" b="1">
                <a:solidFill>
                  <a:schemeClr val="tx1"/>
                </a:solidFill>
                <a:latin typeface="+mn-ea"/>
              </a:rPr>
              <a:t>CS-3</a:t>
            </a:r>
            <a:r>
              <a:rPr lang="ja-JP" altLang="en-US" b="1">
                <a:solidFill>
                  <a:schemeClr val="tx1"/>
                </a:solidFill>
                <a:latin typeface="+mn-ea"/>
              </a:rPr>
              <a:t>をご利用可能</a:t>
            </a:r>
            <a:endParaRPr lang="en-US" altLang="ja-JP" b="1">
              <a:solidFill>
                <a:schemeClr val="tx1"/>
              </a:solidFill>
              <a:latin typeface="+mn-ea"/>
            </a:endParaRPr>
          </a:p>
          <a:p>
            <a:pPr marL="342900" indent="-342900">
              <a:lnSpc>
                <a:spcPct val="150000"/>
              </a:lnSpc>
              <a:buClr>
                <a:schemeClr val="tx1"/>
              </a:buClr>
              <a:buFont typeface="Wingdings" panose="05000000000000000000" pitchFamily="2" charset="2"/>
              <a:buChar char="n"/>
            </a:pPr>
            <a:r>
              <a:rPr lang="en-US" altLang="ja-JP" sz="2400" b="1">
                <a:solidFill>
                  <a:schemeClr val="tx1"/>
                </a:solidFill>
                <a:latin typeface="+mn-ea"/>
              </a:rPr>
              <a:t>Cerebras Wafer Scale Clusters</a:t>
            </a:r>
            <a:r>
              <a:rPr lang="en-US" altLang="ja-JP" sz="2400">
                <a:solidFill>
                  <a:schemeClr val="tx1"/>
                </a:solidFill>
                <a:latin typeface="+mn-ea"/>
              </a:rPr>
              <a:t>(</a:t>
            </a:r>
            <a:r>
              <a:rPr lang="ja-JP" altLang="en-US" sz="2400" b="1">
                <a:solidFill>
                  <a:schemeClr val="tx1"/>
                </a:solidFill>
                <a:latin typeface="+mn-ea"/>
              </a:rPr>
              <a:t>ハードウェア</a:t>
            </a:r>
            <a:r>
              <a:rPr lang="en-US" altLang="ja-JP" sz="2400">
                <a:solidFill>
                  <a:schemeClr val="tx1"/>
                </a:solidFill>
                <a:latin typeface="+mn-ea"/>
              </a:rPr>
              <a:t>)</a:t>
            </a:r>
            <a:endParaRPr lang="en-US" altLang="ja-JP" sz="2400" b="1">
              <a:solidFill>
                <a:schemeClr val="tx1"/>
              </a:solidFill>
              <a:latin typeface="+mn-ea"/>
            </a:endParaRPr>
          </a:p>
          <a:p>
            <a:pPr lvl="1">
              <a:lnSpc>
                <a:spcPct val="150000"/>
              </a:lnSpc>
              <a:buClr>
                <a:schemeClr val="tx1"/>
              </a:buClr>
            </a:pPr>
            <a:r>
              <a:rPr lang="en-US" altLang="ja-JP" b="1">
                <a:solidFill>
                  <a:schemeClr val="tx1"/>
                </a:solidFill>
                <a:latin typeface="+mn-ea"/>
              </a:rPr>
              <a:t>Wafer Scale Cluster</a:t>
            </a:r>
            <a:r>
              <a:rPr lang="ja-JP" altLang="en-US" b="1">
                <a:solidFill>
                  <a:schemeClr val="tx1"/>
                </a:solidFill>
                <a:latin typeface="+mn-ea"/>
              </a:rPr>
              <a:t>単位でハードウェア販売</a:t>
            </a:r>
            <a:endParaRPr lang="en-US" altLang="ja-JP" b="1">
              <a:solidFill>
                <a:schemeClr val="tx1"/>
              </a:solidFill>
              <a:latin typeface="+mn-ea"/>
            </a:endParaRPr>
          </a:p>
          <a:p>
            <a:pPr marL="0" indent="0">
              <a:buClrTx/>
              <a:buNone/>
            </a:pPr>
            <a:endParaRPr lang="en-US" altLang="ja-JP" sz="1800" b="1">
              <a:solidFill>
                <a:schemeClr val="tx1"/>
              </a:solidFill>
            </a:endParaRPr>
          </a:p>
        </p:txBody>
      </p:sp>
      <p:sp>
        <p:nvSpPr>
          <p:cNvPr id="63" name="正方形/長方形 62">
            <a:extLst>
              <a:ext uri="{FF2B5EF4-FFF2-40B4-BE49-F238E27FC236}">
                <a16:creationId xmlns:a16="http://schemas.microsoft.com/office/drawing/2014/main" id="{309261CE-295B-8F80-51B5-7F3314B46CB2}"/>
              </a:ext>
            </a:extLst>
          </p:cNvPr>
          <p:cNvSpPr/>
          <p:nvPr/>
        </p:nvSpPr>
        <p:spPr>
          <a:xfrm>
            <a:off x="4248182" y="1426317"/>
            <a:ext cx="7320236" cy="5548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latin typeface="+mn-ea"/>
                <a:cs typeface="Space Grotesk" pitchFamily="2" charset="77"/>
              </a:rPr>
              <a:t>ハードウェア販売とクラウドサービス利用が可能です</a:t>
            </a:r>
            <a:endParaRPr lang="en-US" altLang="ja-JP" sz="2400" b="1">
              <a:solidFill>
                <a:schemeClr val="bg1"/>
              </a:solidFill>
              <a:latin typeface="+mn-ea"/>
              <a:cs typeface="Space Grotesk" pitchFamily="2" charset="77"/>
            </a:endParaRPr>
          </a:p>
        </p:txBody>
      </p:sp>
    </p:spTree>
    <p:extLst>
      <p:ext uri="{BB962C8B-B14F-4D97-AF65-F5344CB8AC3E}">
        <p14:creationId xmlns:p14="http://schemas.microsoft.com/office/powerpoint/2010/main" val="121599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D0926-64DB-488C-A30C-90EEE71AB0C9}"/>
              </a:ext>
            </a:extLst>
          </p:cNvPr>
          <p:cNvSpPr>
            <a:spLocks noGrp="1"/>
          </p:cNvSpPr>
          <p:nvPr>
            <p:ph type="title"/>
          </p:nvPr>
        </p:nvSpPr>
        <p:spPr/>
        <p:txBody>
          <a:bodyPr/>
          <a:lstStyle/>
          <a:p>
            <a:r>
              <a:rPr lang="en-US" altLang="ja-JP" b="1">
                <a:solidFill>
                  <a:schemeClr val="tx1"/>
                </a:solidFill>
              </a:rPr>
              <a:t>TED LLM</a:t>
            </a:r>
            <a:r>
              <a:rPr lang="ja-JP" altLang="en-US" b="1">
                <a:solidFill>
                  <a:schemeClr val="tx1"/>
                </a:solidFill>
              </a:rPr>
              <a:t>のご紹介</a:t>
            </a:r>
            <a:endParaRPr lang="en-US" altLang="ja-JP" b="1">
              <a:solidFill>
                <a:schemeClr val="tx1"/>
              </a:solidFill>
            </a:endParaRPr>
          </a:p>
        </p:txBody>
      </p:sp>
      <p:sp>
        <p:nvSpPr>
          <p:cNvPr id="3" name="テキスト プレースホルダー 2">
            <a:extLst>
              <a:ext uri="{FF2B5EF4-FFF2-40B4-BE49-F238E27FC236}">
                <a16:creationId xmlns:a16="http://schemas.microsoft.com/office/drawing/2014/main" id="{9EDE2DC8-77D5-4D7F-9DA2-2A2705564686}"/>
              </a:ext>
            </a:extLst>
          </p:cNvPr>
          <p:cNvSpPr>
            <a:spLocks noGrp="1"/>
          </p:cNvSpPr>
          <p:nvPr>
            <p:ph type="body" idx="1"/>
          </p:nvPr>
        </p:nvSpPr>
        <p:spPr>
          <a:xfrm>
            <a:off x="1800808" y="4114104"/>
            <a:ext cx="10192528" cy="369332"/>
          </a:xfrm>
        </p:spPr>
        <p:txBody>
          <a:bodyPr/>
          <a:lstStyle/>
          <a:p>
            <a:pPr>
              <a:buClr>
                <a:schemeClr val="tx1"/>
              </a:buClr>
            </a:pPr>
            <a:r>
              <a:rPr lang="en-US" altLang="ja-JP">
                <a:solidFill>
                  <a:schemeClr val="tx1"/>
                </a:solidFill>
              </a:rPr>
              <a:t>Cerebras</a:t>
            </a:r>
            <a:r>
              <a:rPr kumimoji="1" lang="ja-JP" altLang="en-US">
                <a:solidFill>
                  <a:schemeClr val="tx1"/>
                </a:solidFill>
              </a:rPr>
              <a:t>クラスタで構築中の弊社</a:t>
            </a:r>
            <a:r>
              <a:rPr kumimoji="1" lang="en-US" altLang="ja-JP">
                <a:solidFill>
                  <a:schemeClr val="tx1"/>
                </a:solidFill>
              </a:rPr>
              <a:t>LLM</a:t>
            </a:r>
            <a:r>
              <a:rPr kumimoji="1" lang="ja-JP" altLang="en-US">
                <a:solidFill>
                  <a:schemeClr val="tx1"/>
                </a:solidFill>
              </a:rPr>
              <a:t>のご紹介と</a:t>
            </a:r>
            <a:r>
              <a:rPr kumimoji="1" lang="en-US" altLang="ja-JP">
                <a:solidFill>
                  <a:schemeClr val="tx1"/>
                </a:solidFill>
              </a:rPr>
              <a:t>AI</a:t>
            </a:r>
            <a:r>
              <a:rPr kumimoji="1" lang="ja-JP" altLang="en-US">
                <a:solidFill>
                  <a:schemeClr val="tx1"/>
                </a:solidFill>
              </a:rPr>
              <a:t>関連サービスについてお話します</a:t>
            </a:r>
          </a:p>
        </p:txBody>
      </p:sp>
    </p:spTree>
    <p:extLst>
      <p:ext uri="{BB962C8B-B14F-4D97-AF65-F5344CB8AC3E}">
        <p14:creationId xmlns:p14="http://schemas.microsoft.com/office/powerpoint/2010/main" val="1176019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8AB5A7-3A20-956F-033E-C3F874FBC813}"/>
              </a:ext>
            </a:extLst>
          </p:cNvPr>
          <p:cNvSpPr>
            <a:spLocks noGrp="1"/>
          </p:cNvSpPr>
          <p:nvPr>
            <p:ph type="title"/>
          </p:nvPr>
        </p:nvSpPr>
        <p:spPr/>
        <p:txBody>
          <a:bodyPr/>
          <a:lstStyle/>
          <a:p>
            <a:r>
              <a:rPr lang="en-US" altLang="ja-JP"/>
              <a:t>TED(</a:t>
            </a:r>
            <a:r>
              <a:rPr lang="ja-JP" altLang="en-US"/>
              <a:t>東京エレクトロンデバイス</a:t>
            </a:r>
            <a:r>
              <a:rPr lang="en-US" altLang="ja-JP"/>
              <a:t>) LLM</a:t>
            </a:r>
            <a:r>
              <a:rPr lang="ja-JP" altLang="en-US"/>
              <a:t>について</a:t>
            </a:r>
          </a:p>
        </p:txBody>
      </p:sp>
      <p:sp>
        <p:nvSpPr>
          <p:cNvPr id="5" name="コンテンツ プレースホルダー 4">
            <a:extLst>
              <a:ext uri="{FF2B5EF4-FFF2-40B4-BE49-F238E27FC236}">
                <a16:creationId xmlns:a16="http://schemas.microsoft.com/office/drawing/2014/main" id="{AE9DF613-DD55-EBF6-7ED7-32C1CA96A8B0}"/>
              </a:ext>
            </a:extLst>
          </p:cNvPr>
          <p:cNvSpPr>
            <a:spLocks noGrp="1"/>
          </p:cNvSpPr>
          <p:nvPr>
            <p:ph idx="1"/>
          </p:nvPr>
        </p:nvSpPr>
        <p:spPr/>
        <p:txBody>
          <a:bodyPr/>
          <a:lstStyle/>
          <a:p>
            <a:pPr>
              <a:lnSpc>
                <a:spcPct val="150000"/>
              </a:lnSpc>
            </a:pPr>
            <a:r>
              <a:rPr lang="ja-JP" altLang="en-US" dirty="0"/>
              <a:t>企業に特化した</a:t>
            </a:r>
            <a:r>
              <a:rPr lang="en-US" altLang="ja-JP" dirty="0"/>
              <a:t>LLM</a:t>
            </a:r>
            <a:r>
              <a:rPr lang="ja-JP" altLang="en-US" dirty="0"/>
              <a:t>開発を目的とした試験的な</a:t>
            </a:r>
            <a:r>
              <a:rPr lang="en-US" altLang="ja-JP" dirty="0"/>
              <a:t>LLM</a:t>
            </a:r>
          </a:p>
          <a:p>
            <a:pPr lvl="1">
              <a:lnSpc>
                <a:spcPct val="150000"/>
              </a:lnSpc>
            </a:pPr>
            <a:r>
              <a:rPr lang="ja-JP" altLang="en-US" dirty="0"/>
              <a:t>機密データの学習、独自タスク開発のための企業特化型の</a:t>
            </a:r>
            <a:r>
              <a:rPr lang="en-US" altLang="ja-JP" dirty="0"/>
              <a:t>LLM</a:t>
            </a:r>
          </a:p>
          <a:p>
            <a:pPr>
              <a:lnSpc>
                <a:spcPct val="150000"/>
              </a:lnSpc>
            </a:pPr>
            <a:r>
              <a:rPr lang="ja-JP" altLang="en-US" dirty="0"/>
              <a:t>日本語、英語のマルチ言語対応</a:t>
            </a:r>
            <a:endParaRPr lang="en-US" altLang="ja-JP" dirty="0"/>
          </a:p>
          <a:p>
            <a:pPr lvl="1">
              <a:lnSpc>
                <a:spcPct val="150000"/>
              </a:lnSpc>
            </a:pPr>
            <a:r>
              <a:rPr lang="ja-JP" altLang="en-US" dirty="0"/>
              <a:t>英語ベースの基盤モデルからの継続事前学習によりマルチ言語対応</a:t>
            </a:r>
            <a:endParaRPr lang="en-US" altLang="ja-JP" dirty="0"/>
          </a:p>
          <a:p>
            <a:pPr>
              <a:lnSpc>
                <a:spcPct val="150000"/>
              </a:lnSpc>
            </a:pPr>
            <a:r>
              <a:rPr lang="ja-JP" altLang="en-US" dirty="0"/>
              <a:t>約</a:t>
            </a:r>
            <a:r>
              <a:rPr lang="en-US" altLang="ja-JP" dirty="0"/>
              <a:t>200B</a:t>
            </a:r>
            <a:r>
              <a:rPr lang="ja-JP" altLang="en-US" dirty="0"/>
              <a:t>トークンの日本語コーパス及び弊社独自データセットを使用</a:t>
            </a:r>
            <a:endParaRPr lang="en-US" altLang="ja-JP" dirty="0"/>
          </a:p>
          <a:p>
            <a:pPr lvl="1">
              <a:lnSpc>
                <a:spcPct val="150000"/>
              </a:lnSpc>
            </a:pPr>
            <a:r>
              <a:rPr lang="ja-JP" altLang="en-US" dirty="0"/>
              <a:t>英語⇔日本語の言語転移及び企業特化の知識獲得に必要なデータセットを準備</a:t>
            </a:r>
            <a:endParaRPr lang="en-US" altLang="ja-JP" dirty="0"/>
          </a:p>
        </p:txBody>
      </p:sp>
    </p:spTree>
    <p:extLst>
      <p:ext uri="{BB962C8B-B14F-4D97-AF65-F5344CB8AC3E}">
        <p14:creationId xmlns:p14="http://schemas.microsoft.com/office/powerpoint/2010/main" val="352133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EAE18-503D-47EE-BF8E-39280F19C117}"/>
              </a:ext>
            </a:extLst>
          </p:cNvPr>
          <p:cNvSpPr>
            <a:spLocks noGrp="1"/>
          </p:cNvSpPr>
          <p:nvPr>
            <p:ph type="title"/>
          </p:nvPr>
        </p:nvSpPr>
        <p:spPr>
          <a:xfrm>
            <a:off x="3530999" y="2406077"/>
            <a:ext cx="8326040" cy="1588127"/>
          </a:xfrm>
        </p:spPr>
        <p:txBody>
          <a:bodyPr/>
          <a:lstStyle/>
          <a:p>
            <a:r>
              <a:rPr lang="en-US" altLang="ja-JP" sz="3600">
                <a:solidFill>
                  <a:schemeClr val="tx1"/>
                </a:solidFill>
              </a:rPr>
              <a:t>7B</a:t>
            </a:r>
            <a:r>
              <a:rPr lang="ja-JP" altLang="en-US" sz="3600">
                <a:solidFill>
                  <a:schemeClr val="tx1"/>
                </a:solidFill>
              </a:rPr>
              <a:t>パラメータを超えたモデルサイズから</a:t>
            </a:r>
            <a:br>
              <a:rPr lang="en-US" altLang="ja-JP" sz="3600">
                <a:solidFill>
                  <a:schemeClr val="tx1"/>
                </a:solidFill>
              </a:rPr>
            </a:br>
            <a:r>
              <a:rPr lang="ja-JP" altLang="en-US" sz="3600">
                <a:solidFill>
                  <a:schemeClr val="tx1"/>
                </a:solidFill>
              </a:rPr>
              <a:t>発生する</a:t>
            </a:r>
            <a:r>
              <a:rPr lang="en-US" altLang="ja-JP" sz="3600">
                <a:solidFill>
                  <a:schemeClr val="tx1"/>
                </a:solidFill>
              </a:rPr>
              <a:t>LLM</a:t>
            </a:r>
            <a:r>
              <a:rPr lang="ja-JP" altLang="en-US" sz="3600">
                <a:solidFill>
                  <a:schemeClr val="tx1"/>
                </a:solidFill>
              </a:rPr>
              <a:t>の深刻な学習課題</a:t>
            </a:r>
            <a:r>
              <a:rPr lang="en-US" altLang="ja-JP" sz="3600">
                <a:solidFill>
                  <a:schemeClr val="tx1"/>
                </a:solidFill>
              </a:rPr>
              <a:t>~Cerebras CS-3</a:t>
            </a:r>
            <a:r>
              <a:rPr lang="ja-JP" altLang="en-US" sz="3600">
                <a:solidFill>
                  <a:schemeClr val="tx1"/>
                </a:solidFill>
              </a:rPr>
              <a:t>での解決法</a:t>
            </a:r>
            <a:r>
              <a:rPr lang="en-US" altLang="ja-JP" sz="3600">
                <a:solidFill>
                  <a:schemeClr val="tx1"/>
                </a:solidFill>
              </a:rPr>
              <a:t>~</a:t>
            </a:r>
            <a:endParaRPr lang="ja-JP" altLang="en-US" sz="3600">
              <a:solidFill>
                <a:schemeClr val="tx1"/>
              </a:solidFill>
            </a:endParaRPr>
          </a:p>
        </p:txBody>
      </p:sp>
      <p:sp>
        <p:nvSpPr>
          <p:cNvPr id="5" name="テキスト プレースホルダー 4">
            <a:extLst>
              <a:ext uri="{FF2B5EF4-FFF2-40B4-BE49-F238E27FC236}">
                <a16:creationId xmlns:a16="http://schemas.microsoft.com/office/drawing/2014/main" id="{FB049DEB-B578-4013-A54D-9D758E2157E2}"/>
              </a:ext>
            </a:extLst>
          </p:cNvPr>
          <p:cNvSpPr>
            <a:spLocks noGrp="1"/>
          </p:cNvSpPr>
          <p:nvPr>
            <p:ph type="body" sz="quarter" idx="10"/>
          </p:nvPr>
        </p:nvSpPr>
        <p:spPr>
          <a:xfrm>
            <a:off x="7989786" y="5190325"/>
            <a:ext cx="3867252" cy="667875"/>
          </a:xfrm>
        </p:spPr>
        <p:txBody>
          <a:bodyPr/>
          <a:lstStyle/>
          <a:p>
            <a:r>
              <a:rPr lang="en-US" altLang="ja-JP" dirty="0">
                <a:solidFill>
                  <a:schemeClr val="tx1"/>
                </a:solidFill>
              </a:rPr>
              <a:t>2024</a:t>
            </a:r>
            <a:r>
              <a:rPr lang="ja-JP" altLang="en-US" dirty="0">
                <a:solidFill>
                  <a:schemeClr val="tx1"/>
                </a:solidFill>
              </a:rPr>
              <a:t>年</a:t>
            </a:r>
            <a:r>
              <a:rPr lang="en-US" altLang="ja-JP" dirty="0">
                <a:solidFill>
                  <a:schemeClr val="tx1"/>
                </a:solidFill>
              </a:rPr>
              <a:t>5</a:t>
            </a:r>
            <a:r>
              <a:rPr lang="ja-JP" altLang="en-US" dirty="0">
                <a:solidFill>
                  <a:schemeClr val="tx1"/>
                </a:solidFill>
              </a:rPr>
              <a:t>月</a:t>
            </a:r>
            <a:r>
              <a:rPr lang="en-US" altLang="ja-JP" dirty="0">
                <a:solidFill>
                  <a:schemeClr val="tx1"/>
                </a:solidFill>
              </a:rPr>
              <a:t>29</a:t>
            </a:r>
            <a:r>
              <a:rPr lang="ja-JP" altLang="en-US" dirty="0">
                <a:solidFill>
                  <a:schemeClr val="tx1"/>
                </a:solidFill>
              </a:rPr>
              <a:t>日</a:t>
            </a:r>
            <a:endParaRPr lang="en-US" altLang="ja-JP" dirty="0">
              <a:solidFill>
                <a:schemeClr val="tx1"/>
              </a:solidFill>
            </a:endParaRPr>
          </a:p>
          <a:p>
            <a:r>
              <a:rPr lang="ja-JP" altLang="en-US" dirty="0">
                <a:solidFill>
                  <a:schemeClr val="tx1"/>
                </a:solidFill>
              </a:rPr>
              <a:t>中田 友康</a:t>
            </a:r>
          </a:p>
        </p:txBody>
      </p:sp>
    </p:spTree>
    <p:extLst>
      <p:ext uri="{BB962C8B-B14F-4D97-AF65-F5344CB8AC3E}">
        <p14:creationId xmlns:p14="http://schemas.microsoft.com/office/powerpoint/2010/main" val="3560337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18CB3-BD8F-EE80-060E-3CDD08CFA2D9}"/>
            </a:ext>
          </a:extLst>
        </p:cNvPr>
        <p:cNvGrpSpPr/>
        <p:nvPr/>
      </p:nvGrpSpPr>
      <p:grpSpPr>
        <a:xfrm>
          <a:off x="0" y="0"/>
          <a:ext cx="0" cy="0"/>
          <a:chOff x="0" y="0"/>
          <a:chExt cx="0" cy="0"/>
        </a:xfrm>
      </p:grpSpPr>
      <p:sp>
        <p:nvSpPr>
          <p:cNvPr id="61" name="正方形/長方形 60">
            <a:extLst>
              <a:ext uri="{FF2B5EF4-FFF2-40B4-BE49-F238E27FC236}">
                <a16:creationId xmlns:a16="http://schemas.microsoft.com/office/drawing/2014/main" id="{3C429927-FDBE-7834-C148-D076B79E7550}"/>
              </a:ext>
            </a:extLst>
          </p:cNvPr>
          <p:cNvSpPr/>
          <p:nvPr/>
        </p:nvSpPr>
        <p:spPr>
          <a:xfrm>
            <a:off x="7380000" y="5595814"/>
            <a:ext cx="4812000" cy="884947"/>
          </a:xfrm>
          <a:prstGeom prst="rect">
            <a:avLst/>
          </a:prstGeom>
          <a:solidFill>
            <a:schemeClr val="bg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正方形/長方形 57">
            <a:extLst>
              <a:ext uri="{FF2B5EF4-FFF2-40B4-BE49-F238E27FC236}">
                <a16:creationId xmlns:a16="http://schemas.microsoft.com/office/drawing/2014/main" id="{660C392C-FC49-CA0C-E6CC-AA98FBF09D60}"/>
              </a:ext>
            </a:extLst>
          </p:cNvPr>
          <p:cNvSpPr/>
          <p:nvPr/>
        </p:nvSpPr>
        <p:spPr>
          <a:xfrm>
            <a:off x="7380000" y="1404000"/>
            <a:ext cx="4812000" cy="576000"/>
          </a:xfrm>
          <a:prstGeom prst="rect">
            <a:avLst/>
          </a:prstGeom>
          <a:solidFill>
            <a:schemeClr val="bg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624ACE9C-C75D-8D48-0489-444F1D55A0B2}"/>
              </a:ext>
            </a:extLst>
          </p:cNvPr>
          <p:cNvSpPr txBox="1"/>
          <p:nvPr/>
        </p:nvSpPr>
        <p:spPr>
          <a:xfrm>
            <a:off x="7710000" y="1522425"/>
            <a:ext cx="4147038" cy="369332"/>
          </a:xfrm>
          <a:prstGeom prst="rect">
            <a:avLst/>
          </a:prstGeom>
          <a:noFill/>
        </p:spPr>
        <p:txBody>
          <a:bodyPr wrap="square">
            <a:spAutoFit/>
          </a:bodyPr>
          <a:lstStyle/>
          <a:p>
            <a:pPr algn="ctr"/>
            <a:r>
              <a:rPr lang="ja-JP" altLang="en-US" b="1"/>
              <a:t>貴社の</a:t>
            </a:r>
            <a:r>
              <a:rPr lang="en-US" altLang="ja-JP" b="1"/>
              <a:t>AI</a:t>
            </a:r>
            <a:r>
              <a:rPr lang="ja-JP" altLang="en-US" b="1"/>
              <a:t>活用・構築に向けた次への一歩</a:t>
            </a:r>
          </a:p>
        </p:txBody>
      </p:sp>
      <p:sp>
        <p:nvSpPr>
          <p:cNvPr id="3" name="正方形/長方形 2">
            <a:extLst>
              <a:ext uri="{FF2B5EF4-FFF2-40B4-BE49-F238E27FC236}">
                <a16:creationId xmlns:a16="http://schemas.microsoft.com/office/drawing/2014/main" id="{7F2C8BED-1498-FD10-95E7-4A256380E5C0}"/>
              </a:ext>
            </a:extLst>
          </p:cNvPr>
          <p:cNvSpPr>
            <a:spLocks/>
          </p:cNvSpPr>
          <p:nvPr/>
        </p:nvSpPr>
        <p:spPr>
          <a:xfrm>
            <a:off x="251670" y="1051744"/>
            <a:ext cx="7313226" cy="5481521"/>
          </a:xfrm>
          <a:prstGeom prst="rect">
            <a:avLst/>
          </a:prstGeom>
          <a:gradFill>
            <a:gsLst>
              <a:gs pos="0">
                <a:schemeClr val="accent2"/>
              </a:gs>
              <a:gs pos="10000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ja-JP" altLang="en-US" sz="1600" b="1">
              <a:solidFill>
                <a:schemeClr val="bg1"/>
              </a:solidFill>
            </a:endParaRPr>
          </a:p>
        </p:txBody>
      </p:sp>
      <p:sp>
        <p:nvSpPr>
          <p:cNvPr id="2" name="タイトル 1">
            <a:extLst>
              <a:ext uri="{FF2B5EF4-FFF2-40B4-BE49-F238E27FC236}">
                <a16:creationId xmlns:a16="http://schemas.microsoft.com/office/drawing/2014/main" id="{9136B4CB-FF5C-3649-AF70-AEC71F9C9764}"/>
              </a:ext>
            </a:extLst>
          </p:cNvPr>
          <p:cNvSpPr>
            <a:spLocks noGrp="1"/>
          </p:cNvSpPr>
          <p:nvPr>
            <p:ph type="title"/>
          </p:nvPr>
        </p:nvSpPr>
        <p:spPr>
          <a:xfrm>
            <a:off x="132000" y="191432"/>
            <a:ext cx="10320947" cy="504000"/>
          </a:xfrm>
        </p:spPr>
        <p:txBody>
          <a:bodyPr/>
          <a:lstStyle/>
          <a:p>
            <a:pPr algn="ctr"/>
            <a:r>
              <a:rPr lang="en-US" altLang="ja-JP" sz="3600" b="1">
                <a:solidFill>
                  <a:schemeClr val="tx1"/>
                </a:solidFill>
              </a:rPr>
              <a:t>AI</a:t>
            </a:r>
            <a:r>
              <a:rPr lang="ja-JP" altLang="en-US" sz="3600" b="1">
                <a:solidFill>
                  <a:schemeClr val="tx1"/>
                </a:solidFill>
              </a:rPr>
              <a:t>に関することならば</a:t>
            </a:r>
            <a:r>
              <a:rPr lang="en-US" altLang="ja-JP" sz="3600" b="1">
                <a:solidFill>
                  <a:schemeClr val="tx1"/>
                </a:solidFill>
              </a:rPr>
              <a:t>TED</a:t>
            </a:r>
            <a:r>
              <a:rPr lang="ja-JP" altLang="en-US" sz="3600" b="1">
                <a:solidFill>
                  <a:schemeClr val="tx1"/>
                </a:solidFill>
              </a:rPr>
              <a:t>までお気軽にご相談ください</a:t>
            </a:r>
          </a:p>
        </p:txBody>
      </p:sp>
      <p:sp>
        <p:nvSpPr>
          <p:cNvPr id="9" name="四角形: 角を丸くする 8">
            <a:extLst>
              <a:ext uri="{FF2B5EF4-FFF2-40B4-BE49-F238E27FC236}">
                <a16:creationId xmlns:a16="http://schemas.microsoft.com/office/drawing/2014/main" id="{4E6C6CB8-6842-C20B-0C1D-D1C7845C46C1}"/>
              </a:ext>
            </a:extLst>
          </p:cNvPr>
          <p:cNvSpPr>
            <a:spLocks/>
          </p:cNvSpPr>
          <p:nvPr/>
        </p:nvSpPr>
        <p:spPr>
          <a:xfrm>
            <a:off x="360000" y="1628725"/>
            <a:ext cx="7020000" cy="4680000"/>
          </a:xfrm>
          <a:prstGeom prst="roundRect">
            <a:avLst>
              <a:gd name="adj" fmla="val 220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ja-JP" altLang="en-US" sz="1600" b="1">
              <a:solidFill>
                <a:schemeClr val="bg1"/>
              </a:solidFill>
            </a:endParaRPr>
          </a:p>
        </p:txBody>
      </p:sp>
      <p:sp>
        <p:nvSpPr>
          <p:cNvPr id="37" name="正方形/長方形 36">
            <a:extLst>
              <a:ext uri="{FF2B5EF4-FFF2-40B4-BE49-F238E27FC236}">
                <a16:creationId xmlns:a16="http://schemas.microsoft.com/office/drawing/2014/main" id="{FEED1A1A-A239-3CD9-340A-A518BB3128E8}"/>
              </a:ext>
            </a:extLst>
          </p:cNvPr>
          <p:cNvSpPr/>
          <p:nvPr/>
        </p:nvSpPr>
        <p:spPr>
          <a:xfrm>
            <a:off x="5763820" y="1813103"/>
            <a:ext cx="1368000" cy="34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BE403C38-9EF5-A0F5-7A72-39182EE06DA5}"/>
              </a:ext>
            </a:extLst>
          </p:cNvPr>
          <p:cNvSpPr txBox="1"/>
          <p:nvPr/>
        </p:nvSpPr>
        <p:spPr>
          <a:xfrm>
            <a:off x="5693182" y="1980000"/>
            <a:ext cx="1492717" cy="430887"/>
          </a:xfrm>
          <a:prstGeom prst="rect">
            <a:avLst/>
          </a:prstGeom>
          <a:noFill/>
        </p:spPr>
        <p:txBody>
          <a:bodyPr wrap="none">
            <a:spAutoFit/>
          </a:bodyPr>
          <a:lstStyle/>
          <a:p>
            <a:pPr algn="ctr"/>
            <a:r>
              <a:rPr kumimoji="1" lang="ja-JP" altLang="en-US" sz="1100" b="1">
                <a:solidFill>
                  <a:schemeClr val="accent2"/>
                </a:solidFill>
              </a:rPr>
              <a:t>インフラ構築担当向け</a:t>
            </a:r>
          </a:p>
          <a:p>
            <a:pPr algn="ctr"/>
            <a:r>
              <a:rPr kumimoji="1" lang="ja-JP" altLang="en-US" sz="1100" b="1">
                <a:solidFill>
                  <a:schemeClr val="accent2"/>
                </a:solidFill>
              </a:rPr>
              <a:t>（</a:t>
            </a:r>
            <a:r>
              <a:rPr kumimoji="1" lang="en-US" altLang="ja-JP" sz="1100" b="1">
                <a:solidFill>
                  <a:schemeClr val="accent2"/>
                </a:solidFill>
              </a:rPr>
              <a:t>AI</a:t>
            </a:r>
            <a:r>
              <a:rPr kumimoji="1" lang="ja-JP" altLang="en-US" sz="1100" b="1">
                <a:solidFill>
                  <a:schemeClr val="accent2"/>
                </a:solidFill>
              </a:rPr>
              <a:t>用インフラ構築）</a:t>
            </a:r>
            <a:endParaRPr lang="ja-JP" altLang="en-US" sz="1100" b="1">
              <a:solidFill>
                <a:schemeClr val="accent2"/>
              </a:solidFill>
            </a:endParaRPr>
          </a:p>
        </p:txBody>
      </p:sp>
      <p:sp>
        <p:nvSpPr>
          <p:cNvPr id="35" name="正方形/長方形 34">
            <a:extLst>
              <a:ext uri="{FF2B5EF4-FFF2-40B4-BE49-F238E27FC236}">
                <a16:creationId xmlns:a16="http://schemas.microsoft.com/office/drawing/2014/main" id="{BD3C1CE1-682C-FFFB-8A32-170C68F032BF}"/>
              </a:ext>
            </a:extLst>
          </p:cNvPr>
          <p:cNvSpPr/>
          <p:nvPr/>
        </p:nvSpPr>
        <p:spPr>
          <a:xfrm>
            <a:off x="4327850" y="1813103"/>
            <a:ext cx="1260000" cy="34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FFDA23D-8DD0-2D66-C35F-BB2B081CFB90}"/>
              </a:ext>
            </a:extLst>
          </p:cNvPr>
          <p:cNvSpPr txBox="1"/>
          <p:nvPr/>
        </p:nvSpPr>
        <p:spPr>
          <a:xfrm>
            <a:off x="4391028" y="1980000"/>
            <a:ext cx="1133645" cy="430887"/>
          </a:xfrm>
          <a:prstGeom prst="rect">
            <a:avLst/>
          </a:prstGeom>
          <a:noFill/>
        </p:spPr>
        <p:txBody>
          <a:bodyPr wrap="none">
            <a:spAutoFit/>
          </a:bodyPr>
          <a:lstStyle/>
          <a:p>
            <a:pPr algn="ctr"/>
            <a:r>
              <a:rPr kumimoji="1" lang="ja-JP" altLang="en-US" sz="1100" b="1">
                <a:solidFill>
                  <a:schemeClr val="accent2"/>
                </a:solidFill>
              </a:rPr>
              <a:t>デベロッパー向け</a:t>
            </a:r>
          </a:p>
          <a:p>
            <a:pPr algn="ctr"/>
            <a:r>
              <a:rPr kumimoji="1" lang="ja-JP" altLang="en-US" sz="1100" b="1">
                <a:solidFill>
                  <a:schemeClr val="accent2"/>
                </a:solidFill>
              </a:rPr>
              <a:t>（</a:t>
            </a:r>
            <a:r>
              <a:rPr kumimoji="1" lang="en-US" altLang="ja-JP" sz="1100" b="1">
                <a:solidFill>
                  <a:schemeClr val="accent2"/>
                </a:solidFill>
              </a:rPr>
              <a:t>AI</a:t>
            </a:r>
            <a:r>
              <a:rPr kumimoji="1" lang="ja-JP" altLang="en-US" sz="1100" b="1">
                <a:solidFill>
                  <a:schemeClr val="accent2"/>
                </a:solidFill>
              </a:rPr>
              <a:t>開発）</a:t>
            </a:r>
            <a:endParaRPr lang="ja-JP" altLang="en-US" sz="1100" b="1">
              <a:solidFill>
                <a:schemeClr val="accent2"/>
              </a:solidFill>
            </a:endParaRPr>
          </a:p>
        </p:txBody>
      </p:sp>
      <p:sp>
        <p:nvSpPr>
          <p:cNvPr id="18" name="正方形/長方形 17">
            <a:extLst>
              <a:ext uri="{FF2B5EF4-FFF2-40B4-BE49-F238E27FC236}">
                <a16:creationId xmlns:a16="http://schemas.microsoft.com/office/drawing/2014/main" id="{91501966-E574-06A4-BCA9-AD5C73ECEB3C}"/>
              </a:ext>
            </a:extLst>
          </p:cNvPr>
          <p:cNvSpPr/>
          <p:nvPr/>
        </p:nvSpPr>
        <p:spPr>
          <a:xfrm>
            <a:off x="2895292" y="1813103"/>
            <a:ext cx="1260000" cy="34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C68AF8F9-62B0-7DF6-DB2A-058E4D88F1AE}"/>
              </a:ext>
            </a:extLst>
          </p:cNvPr>
          <p:cNvCxnSpPr>
            <a:cxnSpLocks/>
          </p:cNvCxnSpPr>
          <p:nvPr/>
        </p:nvCxnSpPr>
        <p:spPr>
          <a:xfrm>
            <a:off x="514416" y="5094675"/>
            <a:ext cx="6660000" cy="0"/>
          </a:xfrm>
          <a:prstGeom prst="line">
            <a:avLst/>
          </a:prstGeom>
          <a:ln w="254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7A6BB6CD-5B38-E9D4-1A98-9C7158EAF997}"/>
              </a:ext>
            </a:extLst>
          </p:cNvPr>
          <p:cNvGrpSpPr/>
          <p:nvPr/>
        </p:nvGrpSpPr>
        <p:grpSpPr>
          <a:xfrm>
            <a:off x="513379" y="5198473"/>
            <a:ext cx="1624163" cy="911345"/>
            <a:chOff x="513379" y="5040000"/>
            <a:chExt cx="1624163" cy="911345"/>
          </a:xfrm>
        </p:grpSpPr>
        <p:pic>
          <p:nvPicPr>
            <p:cNvPr id="4" name="Picture 4" descr="TAIP">
              <a:extLst>
                <a:ext uri="{FF2B5EF4-FFF2-40B4-BE49-F238E27FC236}">
                  <a16:creationId xmlns:a16="http://schemas.microsoft.com/office/drawing/2014/main" id="{AF8F1D81-0E69-4EDF-E6B5-90248228A3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036" y="5287782"/>
              <a:ext cx="1034482" cy="360000"/>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EBD0BE11-C34F-3586-86ED-B780C479B0B9}"/>
                </a:ext>
              </a:extLst>
            </p:cNvPr>
            <p:cNvSpPr txBox="1"/>
            <p:nvPr/>
          </p:nvSpPr>
          <p:spPr>
            <a:xfrm>
              <a:off x="513379" y="5705124"/>
              <a:ext cx="1519968" cy="246221"/>
            </a:xfrm>
            <a:prstGeom prst="rect">
              <a:avLst/>
            </a:prstGeom>
            <a:noFill/>
          </p:spPr>
          <p:txBody>
            <a:bodyPr wrap="none">
              <a:spAutoFit/>
            </a:bodyPr>
            <a:lstStyle/>
            <a:p>
              <a:pPr>
                <a:spcAft>
                  <a:spcPts val="1200"/>
                </a:spcAft>
              </a:pPr>
              <a:r>
                <a:rPr lang="en-US" altLang="ja-JP" sz="1000" b="1">
                  <a:solidFill>
                    <a:schemeClr val="tx2"/>
                  </a:solidFill>
                  <a:latin typeface="+mn-ea"/>
                </a:rPr>
                <a:t>AI</a:t>
              </a:r>
              <a:r>
                <a:rPr lang="ja-JP" altLang="en-US" sz="1000" b="1">
                  <a:solidFill>
                    <a:schemeClr val="tx2"/>
                  </a:solidFill>
                  <a:latin typeface="+mn-ea"/>
                </a:rPr>
                <a:t>インフラ機器パッケージ</a:t>
              </a:r>
            </a:p>
          </p:txBody>
        </p:sp>
        <p:sp>
          <p:nvSpPr>
            <p:cNvPr id="27" name="テキスト ボックス 26">
              <a:extLst>
                <a:ext uri="{FF2B5EF4-FFF2-40B4-BE49-F238E27FC236}">
                  <a16:creationId xmlns:a16="http://schemas.microsoft.com/office/drawing/2014/main" id="{D45B92CD-B3BB-CA4F-EDC2-EEF0AF1C7025}"/>
                </a:ext>
              </a:extLst>
            </p:cNvPr>
            <p:cNvSpPr txBox="1"/>
            <p:nvPr/>
          </p:nvSpPr>
          <p:spPr>
            <a:xfrm>
              <a:off x="513379" y="5040000"/>
              <a:ext cx="1624163" cy="215444"/>
            </a:xfrm>
            <a:prstGeom prst="rect">
              <a:avLst/>
            </a:prstGeom>
            <a:noFill/>
          </p:spPr>
          <p:txBody>
            <a:bodyPr wrap="none" anchor="b">
              <a:spAutoFit/>
            </a:bodyPr>
            <a:lstStyle/>
            <a:p>
              <a:pPr>
                <a:spcAft>
                  <a:spcPts val="1200"/>
                </a:spcAft>
              </a:pPr>
              <a:r>
                <a:rPr lang="en-US" altLang="ja-JP" sz="800">
                  <a:solidFill>
                    <a:schemeClr val="tx2"/>
                  </a:solidFill>
                </a:rPr>
                <a:t>TED AI Infrastructure Package</a:t>
              </a:r>
              <a:endParaRPr lang="ja-JP" altLang="en-US" sz="800">
                <a:solidFill>
                  <a:schemeClr val="tx2"/>
                </a:solidFill>
              </a:endParaRPr>
            </a:p>
          </p:txBody>
        </p:sp>
      </p:grpSp>
      <p:grpSp>
        <p:nvGrpSpPr>
          <p:cNvPr id="50" name="グループ化 49">
            <a:extLst>
              <a:ext uri="{FF2B5EF4-FFF2-40B4-BE49-F238E27FC236}">
                <a16:creationId xmlns:a16="http://schemas.microsoft.com/office/drawing/2014/main" id="{10AFE7AE-6A9A-4BCA-8472-95A6CD0DB2AD}"/>
              </a:ext>
            </a:extLst>
          </p:cNvPr>
          <p:cNvGrpSpPr/>
          <p:nvPr/>
        </p:nvGrpSpPr>
        <p:grpSpPr>
          <a:xfrm>
            <a:off x="2200502" y="2615997"/>
            <a:ext cx="4968000" cy="2351106"/>
            <a:chOff x="2200502" y="2207151"/>
            <a:chExt cx="4968000" cy="2351106"/>
          </a:xfrm>
        </p:grpSpPr>
        <p:cxnSp>
          <p:nvCxnSpPr>
            <p:cNvPr id="22" name="直線コネクタ 21">
              <a:extLst>
                <a:ext uri="{FF2B5EF4-FFF2-40B4-BE49-F238E27FC236}">
                  <a16:creationId xmlns:a16="http://schemas.microsoft.com/office/drawing/2014/main" id="{6EC637F6-74AB-3A12-451A-F1AEE4483484}"/>
                </a:ext>
              </a:extLst>
            </p:cNvPr>
            <p:cNvCxnSpPr>
              <a:cxnSpLocks/>
            </p:cNvCxnSpPr>
            <p:nvPr/>
          </p:nvCxnSpPr>
          <p:spPr>
            <a:xfrm flipV="1">
              <a:off x="2200502" y="2923452"/>
              <a:ext cx="4968000" cy="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B52E276-3456-F14A-2BAC-97629FFD861D}"/>
                </a:ext>
              </a:extLst>
            </p:cNvPr>
            <p:cNvCxnSpPr>
              <a:cxnSpLocks/>
            </p:cNvCxnSpPr>
            <p:nvPr/>
          </p:nvCxnSpPr>
          <p:spPr>
            <a:xfrm flipV="1">
              <a:off x="2200502" y="3767101"/>
              <a:ext cx="4968000" cy="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897E067-957B-5B9E-D4D9-994EAE59BD8A}"/>
                </a:ext>
              </a:extLst>
            </p:cNvPr>
            <p:cNvSpPr txBox="1"/>
            <p:nvPr/>
          </p:nvSpPr>
          <p:spPr>
            <a:xfrm>
              <a:off x="2895293" y="2207151"/>
              <a:ext cx="1071447" cy="338554"/>
            </a:xfrm>
            <a:prstGeom prst="rect">
              <a:avLst/>
            </a:prstGeom>
            <a:noFill/>
          </p:spPr>
          <p:txBody>
            <a:bodyPr wrap="none" anchor="t">
              <a:spAutoFit/>
            </a:bodyPr>
            <a:lstStyle/>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AI</a:t>
              </a:r>
              <a:r>
                <a:rPr lang="ja-JP" altLang="en-US" sz="800" b="1">
                  <a:solidFill>
                    <a:schemeClr val="tx2"/>
                  </a:solidFill>
                  <a:latin typeface="+mn-ea"/>
                </a:rPr>
                <a:t>人材育成</a:t>
              </a:r>
              <a:br>
                <a:rPr lang="en-US" altLang="ja-JP" sz="800" b="1">
                  <a:solidFill>
                    <a:schemeClr val="tx2"/>
                  </a:solidFill>
                  <a:latin typeface="+mn-ea"/>
                </a:rPr>
              </a:br>
              <a:r>
                <a:rPr lang="ja-JP" altLang="en-US" sz="800" b="1">
                  <a:solidFill>
                    <a:schemeClr val="tx2"/>
                  </a:solidFill>
                  <a:latin typeface="+mn-ea"/>
                </a:rPr>
                <a:t>トレーニングコース</a:t>
              </a:r>
            </a:p>
          </p:txBody>
        </p:sp>
        <p:sp>
          <p:nvSpPr>
            <p:cNvPr id="29" name="テキスト ボックス 28">
              <a:extLst>
                <a:ext uri="{FF2B5EF4-FFF2-40B4-BE49-F238E27FC236}">
                  <a16:creationId xmlns:a16="http://schemas.microsoft.com/office/drawing/2014/main" id="{CF7926CC-D308-4BA5-EBC3-9FB4B41F2AD8}"/>
                </a:ext>
              </a:extLst>
            </p:cNvPr>
            <p:cNvSpPr txBox="1"/>
            <p:nvPr/>
          </p:nvSpPr>
          <p:spPr>
            <a:xfrm>
              <a:off x="2895293" y="3124958"/>
              <a:ext cx="1295868" cy="500137"/>
            </a:xfrm>
            <a:prstGeom prst="rect">
              <a:avLst/>
            </a:prstGeom>
            <a:noFill/>
          </p:spPr>
          <p:txBody>
            <a:bodyPr wrap="none" anchor="t">
              <a:spAutoFit/>
            </a:bodyPr>
            <a:lstStyle/>
            <a:p>
              <a:pPr marL="141288" indent="-141288">
                <a:spcAft>
                  <a:spcPts val="300"/>
                </a:spcAft>
                <a:buClr>
                  <a:schemeClr val="accent2"/>
                </a:buClr>
                <a:buFont typeface="Wingdings" panose="05000000000000000000" pitchFamily="2" charset="2"/>
                <a:buChar char="l"/>
              </a:pPr>
              <a:r>
                <a:rPr lang="ja-JP" altLang="en-US" sz="800" b="1">
                  <a:solidFill>
                    <a:schemeClr val="tx2"/>
                  </a:solidFill>
                  <a:latin typeface="+mn-ea"/>
                </a:rPr>
                <a:t>法人向け</a:t>
              </a:r>
              <a:r>
                <a:rPr lang="en-US" altLang="ja-JP" sz="800" b="1">
                  <a:solidFill>
                    <a:schemeClr val="tx2"/>
                  </a:solidFill>
                  <a:latin typeface="+mn-ea"/>
                </a:rPr>
                <a:t>Chat GPT</a:t>
              </a:r>
            </a:p>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Azure OpenAI</a:t>
              </a:r>
              <a:r>
                <a:rPr lang="ja-JP" altLang="en-US" sz="800" b="1">
                  <a:solidFill>
                    <a:schemeClr val="tx2"/>
                  </a:solidFill>
                  <a:latin typeface="+mn-ea"/>
                </a:rPr>
                <a:t>環境</a:t>
              </a:r>
              <a:br>
                <a:rPr lang="en-US" altLang="ja-JP" sz="800" b="1">
                  <a:solidFill>
                    <a:schemeClr val="tx2"/>
                  </a:solidFill>
                  <a:latin typeface="+mn-ea"/>
                </a:rPr>
              </a:br>
              <a:r>
                <a:rPr lang="ja-JP" altLang="en-US" sz="800" b="1">
                  <a:solidFill>
                    <a:schemeClr val="tx2"/>
                  </a:solidFill>
                  <a:latin typeface="+mn-ea"/>
                </a:rPr>
                <a:t>構築サービス</a:t>
              </a:r>
            </a:p>
          </p:txBody>
        </p:sp>
        <p:sp>
          <p:nvSpPr>
            <p:cNvPr id="30" name="テキスト ボックス 29">
              <a:extLst>
                <a:ext uri="{FF2B5EF4-FFF2-40B4-BE49-F238E27FC236}">
                  <a16:creationId xmlns:a16="http://schemas.microsoft.com/office/drawing/2014/main" id="{0C0624AF-8D39-F615-B313-661400246C7F}"/>
                </a:ext>
              </a:extLst>
            </p:cNvPr>
            <p:cNvSpPr txBox="1"/>
            <p:nvPr/>
          </p:nvSpPr>
          <p:spPr>
            <a:xfrm>
              <a:off x="4356000" y="2207151"/>
              <a:ext cx="1206099" cy="623248"/>
            </a:xfrm>
            <a:prstGeom prst="rect">
              <a:avLst/>
            </a:prstGeom>
            <a:noFill/>
          </p:spPr>
          <p:txBody>
            <a:bodyPr wrap="none" anchor="t">
              <a:spAutoFit/>
            </a:bodyPr>
            <a:lstStyle/>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AI</a:t>
              </a:r>
              <a:r>
                <a:rPr lang="ja-JP" altLang="en-US" sz="800" b="1">
                  <a:solidFill>
                    <a:schemeClr val="tx2"/>
                  </a:solidFill>
                  <a:latin typeface="+mn-ea"/>
                </a:rPr>
                <a:t>人材育成</a:t>
              </a:r>
              <a:br>
                <a:rPr lang="en-US" altLang="ja-JP" sz="800" b="1">
                  <a:solidFill>
                    <a:schemeClr val="tx2"/>
                  </a:solidFill>
                  <a:latin typeface="+mn-ea"/>
                </a:rPr>
              </a:br>
              <a:r>
                <a:rPr lang="ja-JP" altLang="en-US" sz="800" b="1">
                  <a:solidFill>
                    <a:schemeClr val="tx2"/>
                  </a:solidFill>
                  <a:latin typeface="+mn-ea"/>
                </a:rPr>
                <a:t>トレーニングコース</a:t>
              </a:r>
            </a:p>
            <a:p>
              <a:pPr marL="141288" indent="-141288">
                <a:spcAft>
                  <a:spcPts val="300"/>
                </a:spcAft>
                <a:buClr>
                  <a:schemeClr val="accent2"/>
                </a:buClr>
                <a:buFont typeface="Wingdings" panose="05000000000000000000" pitchFamily="2" charset="2"/>
                <a:buChar char="l"/>
              </a:pPr>
              <a:r>
                <a:rPr lang="ja-JP" altLang="en-US" sz="800" b="1">
                  <a:solidFill>
                    <a:schemeClr val="tx2"/>
                  </a:solidFill>
                  <a:latin typeface="+mn-ea"/>
                </a:rPr>
                <a:t>実機によるハンズオン</a:t>
              </a:r>
              <a:br>
                <a:rPr lang="en-US" altLang="ja-JP" sz="800" b="1">
                  <a:solidFill>
                    <a:schemeClr val="tx2"/>
                  </a:solidFill>
                  <a:latin typeface="+mn-ea"/>
                </a:rPr>
              </a:br>
              <a:r>
                <a:rPr lang="ja-JP" altLang="en-US" sz="800" b="1">
                  <a:solidFill>
                    <a:schemeClr val="tx2"/>
                  </a:solidFill>
                  <a:latin typeface="+mn-ea"/>
                </a:rPr>
                <a:t>トレーニング</a:t>
              </a:r>
            </a:p>
          </p:txBody>
        </p:sp>
        <p:sp>
          <p:nvSpPr>
            <p:cNvPr id="31" name="テキスト ボックス 30">
              <a:extLst>
                <a:ext uri="{FF2B5EF4-FFF2-40B4-BE49-F238E27FC236}">
                  <a16:creationId xmlns:a16="http://schemas.microsoft.com/office/drawing/2014/main" id="{85E3E299-C49E-64E2-A877-10554FB03645}"/>
                </a:ext>
              </a:extLst>
            </p:cNvPr>
            <p:cNvSpPr txBox="1"/>
            <p:nvPr/>
          </p:nvSpPr>
          <p:spPr>
            <a:xfrm>
              <a:off x="4356000" y="3124958"/>
              <a:ext cx="1295868" cy="500137"/>
            </a:xfrm>
            <a:prstGeom prst="rect">
              <a:avLst/>
            </a:prstGeom>
            <a:noFill/>
          </p:spPr>
          <p:txBody>
            <a:bodyPr wrap="none" anchor="t">
              <a:spAutoFit/>
            </a:bodyPr>
            <a:lstStyle/>
            <a:p>
              <a:pPr marL="141288" indent="-141288">
                <a:spcAft>
                  <a:spcPts val="300"/>
                </a:spcAft>
                <a:buClr>
                  <a:schemeClr val="accent2"/>
                </a:buClr>
                <a:buFont typeface="Wingdings" panose="05000000000000000000" pitchFamily="2" charset="2"/>
                <a:buChar char="l"/>
              </a:pPr>
              <a:r>
                <a:rPr lang="ja-JP" altLang="en-US" sz="800" b="1">
                  <a:solidFill>
                    <a:schemeClr val="tx2"/>
                  </a:solidFill>
                  <a:latin typeface="+mn-ea"/>
                </a:rPr>
                <a:t>法人向け</a:t>
              </a:r>
              <a:r>
                <a:rPr lang="en-US" altLang="ja-JP" sz="800" b="1">
                  <a:solidFill>
                    <a:schemeClr val="tx2"/>
                  </a:solidFill>
                  <a:latin typeface="+mn-ea"/>
                </a:rPr>
                <a:t>Chat GPT</a:t>
              </a:r>
            </a:p>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Azure OpenAI</a:t>
              </a:r>
              <a:r>
                <a:rPr lang="ja-JP" altLang="en-US" sz="800" b="1">
                  <a:solidFill>
                    <a:schemeClr val="tx2"/>
                  </a:solidFill>
                  <a:latin typeface="+mn-ea"/>
                </a:rPr>
                <a:t>環境</a:t>
              </a:r>
              <a:br>
                <a:rPr lang="en-US" altLang="ja-JP" sz="800" b="1">
                  <a:solidFill>
                    <a:schemeClr val="tx2"/>
                  </a:solidFill>
                  <a:latin typeface="+mn-ea"/>
                </a:rPr>
              </a:br>
              <a:r>
                <a:rPr lang="ja-JP" altLang="en-US" sz="800" b="1">
                  <a:solidFill>
                    <a:schemeClr val="tx2"/>
                  </a:solidFill>
                  <a:latin typeface="+mn-ea"/>
                </a:rPr>
                <a:t>構築サービス</a:t>
              </a:r>
            </a:p>
          </p:txBody>
        </p:sp>
        <p:sp>
          <p:nvSpPr>
            <p:cNvPr id="32" name="テキスト ボックス 31">
              <a:extLst>
                <a:ext uri="{FF2B5EF4-FFF2-40B4-BE49-F238E27FC236}">
                  <a16:creationId xmlns:a16="http://schemas.microsoft.com/office/drawing/2014/main" id="{7B3C48F3-CC0F-7FEC-DEF0-DE1F5E683F0D}"/>
                </a:ext>
              </a:extLst>
            </p:cNvPr>
            <p:cNvSpPr txBox="1"/>
            <p:nvPr/>
          </p:nvSpPr>
          <p:spPr>
            <a:xfrm>
              <a:off x="5796000" y="3124958"/>
              <a:ext cx="1295868" cy="500137"/>
            </a:xfrm>
            <a:prstGeom prst="rect">
              <a:avLst/>
            </a:prstGeom>
            <a:noFill/>
          </p:spPr>
          <p:txBody>
            <a:bodyPr wrap="none" anchor="t">
              <a:spAutoFit/>
            </a:bodyPr>
            <a:lstStyle/>
            <a:p>
              <a:pPr marL="141288" indent="-141288">
                <a:spcAft>
                  <a:spcPts val="300"/>
                </a:spcAft>
                <a:buClr>
                  <a:schemeClr val="accent2"/>
                </a:buClr>
                <a:buFont typeface="Wingdings" panose="05000000000000000000" pitchFamily="2" charset="2"/>
                <a:buChar char="l"/>
              </a:pPr>
              <a:r>
                <a:rPr lang="ja-JP" altLang="en-US" sz="800" b="1">
                  <a:solidFill>
                    <a:schemeClr val="tx2"/>
                  </a:solidFill>
                  <a:latin typeface="+mn-ea"/>
                </a:rPr>
                <a:t>法人向け</a:t>
              </a:r>
              <a:r>
                <a:rPr lang="en-US" altLang="ja-JP" sz="800" b="1">
                  <a:solidFill>
                    <a:schemeClr val="tx2"/>
                  </a:solidFill>
                  <a:latin typeface="+mn-ea"/>
                </a:rPr>
                <a:t>Chat GPT</a:t>
              </a:r>
            </a:p>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Azure OpenAI</a:t>
              </a:r>
              <a:r>
                <a:rPr lang="ja-JP" altLang="en-US" sz="800" b="1">
                  <a:solidFill>
                    <a:schemeClr val="tx2"/>
                  </a:solidFill>
                  <a:latin typeface="+mn-ea"/>
                </a:rPr>
                <a:t>環境</a:t>
              </a:r>
              <a:br>
                <a:rPr lang="en-US" altLang="ja-JP" sz="800" b="1">
                  <a:solidFill>
                    <a:schemeClr val="tx2"/>
                  </a:solidFill>
                  <a:latin typeface="+mn-ea"/>
                </a:rPr>
              </a:br>
              <a:r>
                <a:rPr lang="ja-JP" altLang="en-US" sz="800" b="1">
                  <a:solidFill>
                    <a:schemeClr val="tx2"/>
                  </a:solidFill>
                  <a:latin typeface="+mn-ea"/>
                </a:rPr>
                <a:t>構築サービス</a:t>
              </a:r>
            </a:p>
          </p:txBody>
        </p:sp>
        <p:sp>
          <p:nvSpPr>
            <p:cNvPr id="33" name="テキスト ボックス 32">
              <a:extLst>
                <a:ext uri="{FF2B5EF4-FFF2-40B4-BE49-F238E27FC236}">
                  <a16:creationId xmlns:a16="http://schemas.microsoft.com/office/drawing/2014/main" id="{F647DE00-E2B3-5B56-C802-12F1C48F2E44}"/>
                </a:ext>
              </a:extLst>
            </p:cNvPr>
            <p:cNvSpPr txBox="1"/>
            <p:nvPr/>
          </p:nvSpPr>
          <p:spPr>
            <a:xfrm>
              <a:off x="4356000" y="3896537"/>
              <a:ext cx="1117935" cy="661720"/>
            </a:xfrm>
            <a:prstGeom prst="rect">
              <a:avLst/>
            </a:prstGeom>
            <a:noFill/>
          </p:spPr>
          <p:txBody>
            <a:bodyPr wrap="none" anchor="t">
              <a:spAutoFit/>
            </a:bodyPr>
            <a:lstStyle/>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AI</a:t>
              </a:r>
              <a:r>
                <a:rPr lang="ja-JP" altLang="en-US" sz="800" b="1">
                  <a:solidFill>
                    <a:schemeClr val="tx2"/>
                  </a:solidFill>
                  <a:latin typeface="+mn-ea"/>
                </a:rPr>
                <a:t>モデル開発支援</a:t>
              </a:r>
            </a:p>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AI</a:t>
              </a:r>
              <a:r>
                <a:rPr lang="ja-JP" altLang="en-US" sz="800" b="1">
                  <a:solidFill>
                    <a:schemeClr val="tx2"/>
                  </a:solidFill>
                  <a:latin typeface="+mn-ea"/>
                </a:rPr>
                <a:t>の検証環境が</a:t>
              </a:r>
              <a:br>
                <a:rPr lang="en-US" altLang="ja-JP" sz="800" b="1">
                  <a:solidFill>
                    <a:schemeClr val="tx2"/>
                  </a:solidFill>
                  <a:latin typeface="+mn-ea"/>
                </a:rPr>
              </a:br>
              <a:r>
                <a:rPr lang="ja-JP" altLang="en-US" sz="800" b="1">
                  <a:solidFill>
                    <a:schemeClr val="tx2"/>
                  </a:solidFill>
                  <a:latin typeface="+mn-ea"/>
                </a:rPr>
                <a:t>利用可能</a:t>
              </a:r>
              <a:endParaRPr lang="en-US" altLang="ja-JP" sz="800" b="1">
                <a:solidFill>
                  <a:schemeClr val="tx2"/>
                </a:solidFill>
                <a:latin typeface="+mn-ea"/>
              </a:endParaRPr>
            </a:p>
            <a:p>
              <a:pPr marL="141288" indent="-141288">
                <a:spcAft>
                  <a:spcPts val="300"/>
                </a:spcAft>
                <a:buClr>
                  <a:schemeClr val="accent2"/>
                </a:buClr>
                <a:buFont typeface="Wingdings" panose="05000000000000000000" pitchFamily="2" charset="2"/>
                <a:buChar char="l"/>
              </a:pPr>
              <a:r>
                <a:rPr lang="ja-JP" altLang="en-US" sz="800" b="1">
                  <a:solidFill>
                    <a:schemeClr val="tx2"/>
                  </a:solidFill>
                  <a:latin typeface="+mn-ea"/>
                </a:rPr>
                <a:t>サーバー貸出</a:t>
              </a:r>
            </a:p>
          </p:txBody>
        </p:sp>
        <p:sp>
          <p:nvSpPr>
            <p:cNvPr id="34" name="テキスト ボックス 33">
              <a:extLst>
                <a:ext uri="{FF2B5EF4-FFF2-40B4-BE49-F238E27FC236}">
                  <a16:creationId xmlns:a16="http://schemas.microsoft.com/office/drawing/2014/main" id="{2ED6493E-9941-8588-C309-19780772AA67}"/>
                </a:ext>
              </a:extLst>
            </p:cNvPr>
            <p:cNvSpPr txBox="1"/>
            <p:nvPr/>
          </p:nvSpPr>
          <p:spPr>
            <a:xfrm>
              <a:off x="5796000" y="3896537"/>
              <a:ext cx="1057021" cy="500137"/>
            </a:xfrm>
            <a:prstGeom prst="rect">
              <a:avLst/>
            </a:prstGeom>
            <a:noFill/>
          </p:spPr>
          <p:txBody>
            <a:bodyPr wrap="none" anchor="t">
              <a:spAutoFit/>
            </a:bodyPr>
            <a:lstStyle/>
            <a:p>
              <a:pPr marL="141288" indent="-141288">
                <a:spcAft>
                  <a:spcPts val="300"/>
                </a:spcAft>
                <a:buClr>
                  <a:schemeClr val="accent2"/>
                </a:buClr>
                <a:buFont typeface="Wingdings" panose="05000000000000000000" pitchFamily="2" charset="2"/>
                <a:buChar char="l"/>
              </a:pPr>
              <a:r>
                <a:rPr lang="en-US" altLang="ja-JP" sz="800" b="1">
                  <a:solidFill>
                    <a:schemeClr val="tx2"/>
                  </a:solidFill>
                  <a:latin typeface="+mn-ea"/>
                </a:rPr>
                <a:t>AI</a:t>
              </a:r>
              <a:r>
                <a:rPr lang="ja-JP" altLang="en-US" sz="800" b="1">
                  <a:solidFill>
                    <a:schemeClr val="tx2"/>
                  </a:solidFill>
                  <a:latin typeface="+mn-ea"/>
                </a:rPr>
                <a:t>の検証環境が</a:t>
              </a:r>
              <a:br>
                <a:rPr lang="en-US" altLang="ja-JP" sz="800" b="1">
                  <a:solidFill>
                    <a:schemeClr val="tx2"/>
                  </a:solidFill>
                  <a:latin typeface="+mn-ea"/>
                </a:rPr>
              </a:br>
              <a:r>
                <a:rPr lang="ja-JP" altLang="en-US" sz="800" b="1">
                  <a:solidFill>
                    <a:schemeClr val="tx2"/>
                  </a:solidFill>
                  <a:latin typeface="+mn-ea"/>
                </a:rPr>
                <a:t>利用可能</a:t>
              </a:r>
              <a:endParaRPr lang="en-US" altLang="ja-JP" sz="800" b="1">
                <a:solidFill>
                  <a:schemeClr val="tx2"/>
                </a:solidFill>
                <a:latin typeface="+mn-ea"/>
              </a:endParaRPr>
            </a:p>
            <a:p>
              <a:pPr marL="141288" indent="-141288">
                <a:spcAft>
                  <a:spcPts val="300"/>
                </a:spcAft>
                <a:buClr>
                  <a:schemeClr val="accent2"/>
                </a:buClr>
                <a:buFont typeface="Wingdings" panose="05000000000000000000" pitchFamily="2" charset="2"/>
                <a:buChar char="l"/>
              </a:pPr>
              <a:r>
                <a:rPr lang="ja-JP" altLang="en-US" sz="800" b="1">
                  <a:solidFill>
                    <a:schemeClr val="tx2"/>
                  </a:solidFill>
                  <a:latin typeface="+mn-ea"/>
                </a:rPr>
                <a:t>サーバー貸出</a:t>
              </a:r>
            </a:p>
          </p:txBody>
        </p:sp>
      </p:grpSp>
      <p:sp>
        <p:nvSpPr>
          <p:cNvPr id="15" name="四角形: 角を丸くする 14">
            <a:extLst>
              <a:ext uri="{FF2B5EF4-FFF2-40B4-BE49-F238E27FC236}">
                <a16:creationId xmlns:a16="http://schemas.microsoft.com/office/drawing/2014/main" id="{AA99F07A-E631-1C62-0C14-E4540636E239}"/>
              </a:ext>
            </a:extLst>
          </p:cNvPr>
          <p:cNvSpPr/>
          <p:nvPr/>
        </p:nvSpPr>
        <p:spPr>
          <a:xfrm>
            <a:off x="2994920" y="5466008"/>
            <a:ext cx="900000" cy="432000"/>
          </a:xfrm>
          <a:prstGeom prst="roundRect">
            <a:avLst>
              <a:gd name="adj" fmla="val 5000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a:solidFill>
                  <a:schemeClr val="accent4"/>
                </a:solidFill>
              </a:rPr>
              <a:t>クラウド</a:t>
            </a:r>
          </a:p>
        </p:txBody>
      </p:sp>
      <p:sp>
        <p:nvSpPr>
          <p:cNvPr id="39" name="四角形: 角を丸くする 38">
            <a:extLst>
              <a:ext uri="{FF2B5EF4-FFF2-40B4-BE49-F238E27FC236}">
                <a16:creationId xmlns:a16="http://schemas.microsoft.com/office/drawing/2014/main" id="{9971F279-2127-A5B3-7A2B-429D6B9F8D51}"/>
              </a:ext>
            </a:extLst>
          </p:cNvPr>
          <p:cNvSpPr/>
          <p:nvPr/>
        </p:nvSpPr>
        <p:spPr>
          <a:xfrm>
            <a:off x="4019205" y="5466008"/>
            <a:ext cx="900000" cy="432000"/>
          </a:xfrm>
          <a:prstGeom prst="roundRect">
            <a:avLst>
              <a:gd name="adj" fmla="val 5000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a:solidFill>
                  <a:schemeClr val="accent4"/>
                </a:solidFill>
              </a:rPr>
              <a:t>エントリー</a:t>
            </a:r>
            <a:br>
              <a:rPr lang="en-US" altLang="ja-JP" sz="1100" b="1">
                <a:solidFill>
                  <a:schemeClr val="accent4"/>
                </a:solidFill>
              </a:rPr>
            </a:br>
            <a:r>
              <a:rPr lang="ja-JP" altLang="en-US" sz="1100" b="1">
                <a:solidFill>
                  <a:schemeClr val="accent4"/>
                </a:solidFill>
              </a:rPr>
              <a:t>モデル</a:t>
            </a:r>
          </a:p>
        </p:txBody>
      </p:sp>
      <p:sp>
        <p:nvSpPr>
          <p:cNvPr id="40" name="四角形: 角を丸くする 39">
            <a:extLst>
              <a:ext uri="{FF2B5EF4-FFF2-40B4-BE49-F238E27FC236}">
                <a16:creationId xmlns:a16="http://schemas.microsoft.com/office/drawing/2014/main" id="{F8A1D69B-E073-9EFD-0858-578390A99460}"/>
              </a:ext>
            </a:extLst>
          </p:cNvPr>
          <p:cNvSpPr/>
          <p:nvPr/>
        </p:nvSpPr>
        <p:spPr>
          <a:xfrm>
            <a:off x="5043490" y="5466008"/>
            <a:ext cx="972000" cy="432000"/>
          </a:xfrm>
          <a:prstGeom prst="roundRect">
            <a:avLst>
              <a:gd name="adj" fmla="val 5000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a:solidFill>
                  <a:schemeClr val="accent4"/>
                </a:solidFill>
              </a:rPr>
              <a:t>ミッドレンジ</a:t>
            </a:r>
            <a:br>
              <a:rPr lang="en-US" altLang="ja-JP" sz="1100" b="1">
                <a:solidFill>
                  <a:schemeClr val="accent4"/>
                </a:solidFill>
              </a:rPr>
            </a:br>
            <a:r>
              <a:rPr lang="ja-JP" altLang="en-US" sz="1100" b="1">
                <a:solidFill>
                  <a:schemeClr val="accent4"/>
                </a:solidFill>
              </a:rPr>
              <a:t>モデル</a:t>
            </a:r>
          </a:p>
        </p:txBody>
      </p:sp>
      <p:sp>
        <p:nvSpPr>
          <p:cNvPr id="41" name="四角形: 角を丸くする 40">
            <a:extLst>
              <a:ext uri="{FF2B5EF4-FFF2-40B4-BE49-F238E27FC236}">
                <a16:creationId xmlns:a16="http://schemas.microsoft.com/office/drawing/2014/main" id="{4E56C090-E1A0-C184-430F-E982D947A745}"/>
              </a:ext>
            </a:extLst>
          </p:cNvPr>
          <p:cNvSpPr/>
          <p:nvPr/>
        </p:nvSpPr>
        <p:spPr>
          <a:xfrm>
            <a:off x="6139775" y="5466008"/>
            <a:ext cx="900000" cy="432000"/>
          </a:xfrm>
          <a:prstGeom prst="roundRect">
            <a:avLst>
              <a:gd name="adj" fmla="val 5000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a:solidFill>
                  <a:schemeClr val="accent4"/>
                </a:solidFill>
              </a:rPr>
              <a:t>ハイエンド</a:t>
            </a:r>
            <a:br>
              <a:rPr lang="en-US" altLang="ja-JP" sz="1100" b="1">
                <a:solidFill>
                  <a:schemeClr val="accent4"/>
                </a:solidFill>
              </a:rPr>
            </a:br>
            <a:r>
              <a:rPr lang="ja-JP" altLang="en-US" sz="1100" b="1">
                <a:solidFill>
                  <a:schemeClr val="accent4"/>
                </a:solidFill>
              </a:rPr>
              <a:t>モデル</a:t>
            </a:r>
          </a:p>
        </p:txBody>
      </p:sp>
      <p:sp>
        <p:nvSpPr>
          <p:cNvPr id="21" name="テキスト ボックス 20">
            <a:extLst>
              <a:ext uri="{FF2B5EF4-FFF2-40B4-BE49-F238E27FC236}">
                <a16:creationId xmlns:a16="http://schemas.microsoft.com/office/drawing/2014/main" id="{62DB71A6-8A03-D559-970D-E7006F61578C}"/>
              </a:ext>
            </a:extLst>
          </p:cNvPr>
          <p:cNvSpPr txBox="1"/>
          <p:nvPr/>
        </p:nvSpPr>
        <p:spPr>
          <a:xfrm>
            <a:off x="3093123" y="1980000"/>
            <a:ext cx="864339" cy="430887"/>
          </a:xfrm>
          <a:prstGeom prst="rect">
            <a:avLst/>
          </a:prstGeom>
          <a:noFill/>
        </p:spPr>
        <p:txBody>
          <a:bodyPr wrap="none">
            <a:spAutoFit/>
          </a:bodyPr>
          <a:lstStyle/>
          <a:p>
            <a:pPr algn="ctr"/>
            <a:r>
              <a:rPr lang="en-US" altLang="ja-JP" sz="1100" b="1">
                <a:solidFill>
                  <a:schemeClr val="accent2"/>
                </a:solidFill>
              </a:rPr>
              <a:t>AI</a:t>
            </a:r>
            <a:r>
              <a:rPr lang="ja-JP" altLang="en-US" sz="1100" b="1">
                <a:solidFill>
                  <a:schemeClr val="accent2"/>
                </a:solidFill>
              </a:rPr>
              <a:t>サービス</a:t>
            </a:r>
            <a:br>
              <a:rPr lang="ja-JP" altLang="en-US" sz="1100" b="1">
                <a:solidFill>
                  <a:schemeClr val="accent2"/>
                </a:solidFill>
              </a:rPr>
            </a:br>
            <a:r>
              <a:rPr lang="ja-JP" altLang="en-US" sz="1100" b="1">
                <a:solidFill>
                  <a:schemeClr val="accent2"/>
                </a:solidFill>
              </a:rPr>
              <a:t>利用者向け</a:t>
            </a:r>
          </a:p>
        </p:txBody>
      </p:sp>
      <p:sp>
        <p:nvSpPr>
          <p:cNvPr id="55" name="テキスト ボックス 54">
            <a:extLst>
              <a:ext uri="{FF2B5EF4-FFF2-40B4-BE49-F238E27FC236}">
                <a16:creationId xmlns:a16="http://schemas.microsoft.com/office/drawing/2014/main" id="{CAF35F4D-D469-F648-F705-BE7EF5E12753}"/>
              </a:ext>
            </a:extLst>
          </p:cNvPr>
          <p:cNvSpPr txBox="1"/>
          <p:nvPr/>
        </p:nvSpPr>
        <p:spPr>
          <a:xfrm>
            <a:off x="1974258" y="1096057"/>
            <a:ext cx="3677610" cy="461665"/>
          </a:xfrm>
          <a:prstGeom prst="rect">
            <a:avLst/>
          </a:prstGeom>
          <a:noFill/>
        </p:spPr>
        <p:txBody>
          <a:bodyPr wrap="none">
            <a:spAutoFit/>
          </a:bodyPr>
          <a:lstStyle/>
          <a:p>
            <a:pPr algn="ctr"/>
            <a:r>
              <a:rPr lang="en-US" altLang="ja-JP" sz="2400" b="1">
                <a:solidFill>
                  <a:schemeClr val="bg1"/>
                </a:solidFill>
              </a:rPr>
              <a:t>TED AI </a:t>
            </a:r>
            <a:r>
              <a:rPr lang="ja-JP" altLang="en-US" sz="2400" b="1">
                <a:solidFill>
                  <a:schemeClr val="bg1"/>
                </a:solidFill>
              </a:rPr>
              <a:t>ソリューションマップ</a:t>
            </a:r>
          </a:p>
        </p:txBody>
      </p:sp>
      <p:sp>
        <p:nvSpPr>
          <p:cNvPr id="56" name="テキスト ボックス 55">
            <a:extLst>
              <a:ext uri="{FF2B5EF4-FFF2-40B4-BE49-F238E27FC236}">
                <a16:creationId xmlns:a16="http://schemas.microsoft.com/office/drawing/2014/main" id="{D0D20E57-6F96-45EA-AFEC-9EAC24D7826D}"/>
              </a:ext>
            </a:extLst>
          </p:cNvPr>
          <p:cNvSpPr txBox="1"/>
          <p:nvPr/>
        </p:nvSpPr>
        <p:spPr>
          <a:xfrm>
            <a:off x="7680545" y="2043557"/>
            <a:ext cx="4469493" cy="1231106"/>
          </a:xfrm>
          <a:prstGeom prst="rect">
            <a:avLst/>
          </a:prstGeom>
          <a:noFill/>
        </p:spPr>
        <p:txBody>
          <a:bodyPr wrap="none" anchor="t">
            <a:spAutoFit/>
          </a:bodyPr>
          <a:lstStyle/>
          <a:p>
            <a:pPr marL="266700" indent="-266700">
              <a:spcAft>
                <a:spcPts val="1200"/>
              </a:spcAft>
              <a:buClr>
                <a:schemeClr val="accent2"/>
              </a:buClr>
              <a:buFont typeface="Wingdings" panose="05000000000000000000" pitchFamily="2" charset="2"/>
              <a:buChar char="l"/>
            </a:pPr>
            <a:r>
              <a:rPr lang="en-US" altLang="ja-JP"/>
              <a:t>TED AI Lab</a:t>
            </a:r>
            <a:r>
              <a:rPr lang="ja-JP" altLang="en-US"/>
              <a:t>への見学</a:t>
            </a:r>
          </a:p>
          <a:p>
            <a:pPr marL="266700" indent="-266700">
              <a:spcAft>
                <a:spcPts val="1200"/>
              </a:spcAft>
              <a:buClr>
                <a:schemeClr val="accent2"/>
              </a:buClr>
              <a:buFont typeface="Wingdings" panose="05000000000000000000" pitchFamily="2" charset="2"/>
              <a:buChar char="l"/>
            </a:pPr>
            <a:r>
              <a:rPr lang="ja-JP" altLang="en-US"/>
              <a:t>各製品の詳細説明・デモ・ディスカッションなど</a:t>
            </a:r>
            <a:endParaRPr lang="en-US" altLang="ja-JP"/>
          </a:p>
          <a:p>
            <a:pPr marL="266700" indent="-266700">
              <a:spcAft>
                <a:spcPts val="1200"/>
              </a:spcAft>
              <a:buClr>
                <a:schemeClr val="accent2"/>
              </a:buClr>
              <a:buFont typeface="Wingdings" panose="05000000000000000000" pitchFamily="2" charset="2"/>
              <a:buChar char="l"/>
            </a:pPr>
            <a:r>
              <a:rPr lang="ja-JP" altLang="en-US"/>
              <a:t>概算見積もりに向けたヒアリング　など</a:t>
            </a:r>
          </a:p>
        </p:txBody>
      </p:sp>
      <p:sp>
        <p:nvSpPr>
          <p:cNvPr id="14" name="矢印: 五方向 13">
            <a:extLst>
              <a:ext uri="{FF2B5EF4-FFF2-40B4-BE49-F238E27FC236}">
                <a16:creationId xmlns:a16="http://schemas.microsoft.com/office/drawing/2014/main" id="{3D3AA79E-CA0F-FD85-B37D-78011B99AB56}"/>
              </a:ext>
            </a:extLst>
          </p:cNvPr>
          <p:cNvSpPr/>
          <p:nvPr/>
        </p:nvSpPr>
        <p:spPr>
          <a:xfrm>
            <a:off x="2196000" y="4409333"/>
            <a:ext cx="648000" cy="360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1400" b="1">
                <a:solidFill>
                  <a:schemeClr val="accent5">
                    <a:lumMod val="75000"/>
                  </a:schemeClr>
                </a:solidFill>
              </a:rPr>
              <a:t>検証</a:t>
            </a:r>
          </a:p>
        </p:txBody>
      </p:sp>
      <p:sp>
        <p:nvSpPr>
          <p:cNvPr id="16" name="矢印: 五方向 15">
            <a:extLst>
              <a:ext uri="{FF2B5EF4-FFF2-40B4-BE49-F238E27FC236}">
                <a16:creationId xmlns:a16="http://schemas.microsoft.com/office/drawing/2014/main" id="{897EBD82-C0A8-827A-6426-1BE1483ED711}"/>
              </a:ext>
            </a:extLst>
          </p:cNvPr>
          <p:cNvSpPr/>
          <p:nvPr/>
        </p:nvSpPr>
        <p:spPr>
          <a:xfrm>
            <a:off x="2196000" y="2659110"/>
            <a:ext cx="648000" cy="36000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1400" b="1">
                <a:solidFill>
                  <a:schemeClr val="accent1"/>
                </a:solidFill>
              </a:rPr>
              <a:t>学習</a:t>
            </a:r>
          </a:p>
        </p:txBody>
      </p:sp>
      <p:sp>
        <p:nvSpPr>
          <p:cNvPr id="17" name="矢印: 五方向 16">
            <a:extLst>
              <a:ext uri="{FF2B5EF4-FFF2-40B4-BE49-F238E27FC236}">
                <a16:creationId xmlns:a16="http://schemas.microsoft.com/office/drawing/2014/main" id="{3EF7A71B-27DA-988D-84CC-D9951B587DD1}"/>
              </a:ext>
            </a:extLst>
          </p:cNvPr>
          <p:cNvSpPr/>
          <p:nvPr/>
        </p:nvSpPr>
        <p:spPr>
          <a:xfrm>
            <a:off x="2196000" y="3534221"/>
            <a:ext cx="648000" cy="360000"/>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1400" b="1">
                <a:solidFill>
                  <a:schemeClr val="accent3"/>
                </a:solidFill>
              </a:rPr>
              <a:t>利用</a:t>
            </a:r>
          </a:p>
        </p:txBody>
      </p:sp>
      <p:sp>
        <p:nvSpPr>
          <p:cNvPr id="20" name="矢印: 五方向 19">
            <a:extLst>
              <a:ext uri="{FF2B5EF4-FFF2-40B4-BE49-F238E27FC236}">
                <a16:creationId xmlns:a16="http://schemas.microsoft.com/office/drawing/2014/main" id="{1F58E93D-33DC-93D9-8D59-8978B6262F11}"/>
              </a:ext>
            </a:extLst>
          </p:cNvPr>
          <p:cNvSpPr/>
          <p:nvPr/>
        </p:nvSpPr>
        <p:spPr>
          <a:xfrm>
            <a:off x="2196000" y="5502008"/>
            <a:ext cx="648000" cy="360000"/>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0" rIns="0" bIns="0" rtlCol="0" anchor="ctr"/>
          <a:lstStyle/>
          <a:p>
            <a:r>
              <a:rPr lang="ja-JP" altLang="en-US" sz="1400" b="1">
                <a:solidFill>
                  <a:schemeClr val="accent6"/>
                </a:solidFill>
              </a:rPr>
              <a:t>構築</a:t>
            </a:r>
          </a:p>
        </p:txBody>
      </p:sp>
      <p:grpSp>
        <p:nvGrpSpPr>
          <p:cNvPr id="24" name="グループ化 23">
            <a:extLst>
              <a:ext uri="{FF2B5EF4-FFF2-40B4-BE49-F238E27FC236}">
                <a16:creationId xmlns:a16="http://schemas.microsoft.com/office/drawing/2014/main" id="{3EB7C6B2-AA8D-5961-3E08-031D6949FA66}"/>
              </a:ext>
            </a:extLst>
          </p:cNvPr>
          <p:cNvGrpSpPr/>
          <p:nvPr/>
        </p:nvGrpSpPr>
        <p:grpSpPr>
          <a:xfrm>
            <a:off x="7786299" y="3670846"/>
            <a:ext cx="2170928" cy="1915322"/>
            <a:chOff x="7891860" y="3314485"/>
            <a:chExt cx="2135412" cy="1883988"/>
          </a:xfrm>
        </p:grpSpPr>
        <p:pic>
          <p:nvPicPr>
            <p:cNvPr id="8" name="図 7" descr="雨 が含まれている画像&#10;&#10;自動的に生成された説明">
              <a:extLst>
                <a:ext uri="{FF2B5EF4-FFF2-40B4-BE49-F238E27FC236}">
                  <a16:creationId xmlns:a16="http://schemas.microsoft.com/office/drawing/2014/main" id="{6BFDB62A-FCEE-8118-1CCF-AD5D3F7BFA6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934239" y="3314485"/>
              <a:ext cx="1093033" cy="1883988"/>
            </a:xfrm>
            <a:prstGeom prst="rect">
              <a:avLst/>
            </a:prstGeom>
          </p:spPr>
        </p:pic>
        <p:pic>
          <p:nvPicPr>
            <p:cNvPr id="10" name="図 9" descr="雨 が含まれている画像&#10;&#10;自動的に生成された説明">
              <a:extLst>
                <a:ext uri="{FF2B5EF4-FFF2-40B4-BE49-F238E27FC236}">
                  <a16:creationId xmlns:a16="http://schemas.microsoft.com/office/drawing/2014/main" id="{A45E7FBF-3682-502D-9665-632C144DC70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891860" y="3314485"/>
              <a:ext cx="1093033" cy="1883988"/>
            </a:xfrm>
            <a:prstGeom prst="rect">
              <a:avLst/>
            </a:prstGeom>
          </p:spPr>
        </p:pic>
      </p:grpSp>
      <p:grpSp>
        <p:nvGrpSpPr>
          <p:cNvPr id="6" name="グループ化 5">
            <a:extLst>
              <a:ext uri="{FF2B5EF4-FFF2-40B4-BE49-F238E27FC236}">
                <a16:creationId xmlns:a16="http://schemas.microsoft.com/office/drawing/2014/main" id="{2C59436B-523B-F58D-83EB-E9EEA9169F5B}"/>
              </a:ext>
            </a:extLst>
          </p:cNvPr>
          <p:cNvGrpSpPr/>
          <p:nvPr/>
        </p:nvGrpSpPr>
        <p:grpSpPr>
          <a:xfrm>
            <a:off x="506877" y="3283151"/>
            <a:ext cx="1624163" cy="935993"/>
            <a:chOff x="513379" y="2753598"/>
            <a:chExt cx="1624163" cy="935993"/>
          </a:xfrm>
        </p:grpSpPr>
        <p:pic>
          <p:nvPicPr>
            <p:cNvPr id="12" name="図 11">
              <a:extLst>
                <a:ext uri="{FF2B5EF4-FFF2-40B4-BE49-F238E27FC236}">
                  <a16:creationId xmlns:a16="http://schemas.microsoft.com/office/drawing/2014/main" id="{EDD16E80-3E06-E627-EBB5-A49FB135234C}"/>
                </a:ext>
              </a:extLst>
            </p:cNvPr>
            <p:cNvPicPr>
              <a:picLocks noChangeAspect="1"/>
            </p:cNvPicPr>
            <p:nvPr/>
          </p:nvPicPr>
          <p:blipFill>
            <a:blip r:embed="rId5"/>
            <a:srcRect/>
            <a:stretch/>
          </p:blipFill>
          <p:spPr>
            <a:xfrm>
              <a:off x="520999" y="2980892"/>
              <a:ext cx="1547854" cy="468000"/>
            </a:xfrm>
            <a:prstGeom prst="rect">
              <a:avLst/>
            </a:prstGeom>
          </p:spPr>
        </p:pic>
        <p:sp>
          <p:nvSpPr>
            <p:cNvPr id="13" name="テキスト ボックス 12">
              <a:extLst>
                <a:ext uri="{FF2B5EF4-FFF2-40B4-BE49-F238E27FC236}">
                  <a16:creationId xmlns:a16="http://schemas.microsoft.com/office/drawing/2014/main" id="{A94523AE-D364-C726-C8B9-4AB9479FA422}"/>
                </a:ext>
              </a:extLst>
            </p:cNvPr>
            <p:cNvSpPr txBox="1"/>
            <p:nvPr/>
          </p:nvSpPr>
          <p:spPr>
            <a:xfrm>
              <a:off x="513379" y="3443370"/>
              <a:ext cx="1579278" cy="246221"/>
            </a:xfrm>
            <a:prstGeom prst="rect">
              <a:avLst/>
            </a:prstGeom>
            <a:noFill/>
          </p:spPr>
          <p:txBody>
            <a:bodyPr wrap="none">
              <a:spAutoFit/>
            </a:bodyPr>
            <a:lstStyle/>
            <a:p>
              <a:pPr>
                <a:spcAft>
                  <a:spcPts val="1200"/>
                </a:spcAft>
              </a:pPr>
              <a:r>
                <a:rPr lang="en-US" altLang="ja-JP" sz="1000" b="1">
                  <a:solidFill>
                    <a:schemeClr val="tx2"/>
                  </a:solidFill>
                  <a:latin typeface="+mn-ea"/>
                </a:rPr>
                <a:t>AI</a:t>
              </a:r>
              <a:r>
                <a:rPr lang="ja-JP" altLang="en-US" sz="1000" b="1">
                  <a:solidFill>
                    <a:schemeClr val="tx2"/>
                  </a:solidFill>
                  <a:latin typeface="+mn-ea"/>
                </a:rPr>
                <a:t>エンジニアリングサービス</a:t>
              </a:r>
            </a:p>
          </p:txBody>
        </p:sp>
        <p:sp>
          <p:nvSpPr>
            <p:cNvPr id="42" name="テキスト ボックス 41">
              <a:extLst>
                <a:ext uri="{FF2B5EF4-FFF2-40B4-BE49-F238E27FC236}">
                  <a16:creationId xmlns:a16="http://schemas.microsoft.com/office/drawing/2014/main" id="{E7A8608E-280B-744E-F8D4-275A4FAE3119}"/>
                </a:ext>
              </a:extLst>
            </p:cNvPr>
            <p:cNvSpPr txBox="1"/>
            <p:nvPr/>
          </p:nvSpPr>
          <p:spPr>
            <a:xfrm>
              <a:off x="513379" y="2753598"/>
              <a:ext cx="1624163" cy="215444"/>
            </a:xfrm>
            <a:prstGeom prst="rect">
              <a:avLst/>
            </a:prstGeom>
            <a:noFill/>
          </p:spPr>
          <p:txBody>
            <a:bodyPr wrap="none" anchor="b">
              <a:spAutoFit/>
            </a:bodyPr>
            <a:lstStyle/>
            <a:p>
              <a:pPr>
                <a:spcAft>
                  <a:spcPts val="1200"/>
                </a:spcAft>
              </a:pPr>
              <a:r>
                <a:rPr lang="en-US" altLang="ja-JP" sz="800">
                  <a:solidFill>
                    <a:schemeClr val="tx2"/>
                  </a:solidFill>
                </a:rPr>
                <a:t>TED AI Lab Engineering Service</a:t>
              </a:r>
              <a:endParaRPr lang="ja-JP" altLang="en-US" sz="800">
                <a:solidFill>
                  <a:schemeClr val="tx2"/>
                </a:solidFill>
              </a:endParaRPr>
            </a:p>
          </p:txBody>
        </p:sp>
      </p:grpSp>
      <p:pic>
        <p:nvPicPr>
          <p:cNvPr id="5" name="Picture 2">
            <a:extLst>
              <a:ext uri="{FF2B5EF4-FFF2-40B4-BE49-F238E27FC236}">
                <a16:creationId xmlns:a16="http://schemas.microsoft.com/office/drawing/2014/main" id="{4160B376-3637-2341-F2BD-23F25327B97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56742" y="3696678"/>
            <a:ext cx="1751699" cy="180217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F4E2646F-CD7A-34A8-40B8-B953AF7ECE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72876" y="3209081"/>
            <a:ext cx="1975246" cy="492900"/>
          </a:xfrm>
          <a:prstGeom prst="rect">
            <a:avLst/>
          </a:prstGeom>
        </p:spPr>
      </p:pic>
    </p:spTree>
    <p:extLst>
      <p:ext uri="{BB962C8B-B14F-4D97-AF65-F5344CB8AC3E}">
        <p14:creationId xmlns:p14="http://schemas.microsoft.com/office/powerpoint/2010/main" val="2960115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4">
            <a:extLst>
              <a:ext uri="{FF2B5EF4-FFF2-40B4-BE49-F238E27FC236}">
                <a16:creationId xmlns:a16="http://schemas.microsoft.com/office/drawing/2014/main" id="{EC8E1048-1ECA-52B2-29FA-B0BC7EAE06B4}"/>
              </a:ext>
            </a:extLst>
          </p:cNvPr>
          <p:cNvSpPr txBox="1">
            <a:spLocks/>
          </p:cNvSpPr>
          <p:nvPr/>
        </p:nvSpPr>
        <p:spPr>
          <a:xfrm>
            <a:off x="336000" y="1849608"/>
            <a:ext cx="11520000" cy="4636962"/>
          </a:xfrm>
          <a:prstGeom prst="rect">
            <a:avLst/>
          </a:prstGeom>
        </p:spPr>
        <p:txBody>
          <a:bodyPr vert="horz" lIns="91440" tIns="45720" rIns="91440" bIns="45720" rtlCol="0">
            <a:normAutofit/>
          </a:bodyPr>
          <a:lstStyle>
            <a:lvl1pPr marL="352425" indent="-352425" algn="l" defTabSz="914400" rtl="0" eaLnBrk="1" latinLnBrk="0" hangingPunct="1">
              <a:lnSpc>
                <a:spcPct val="90000"/>
              </a:lnSpc>
              <a:spcBef>
                <a:spcPts val="0"/>
              </a:spcBef>
              <a:spcAft>
                <a:spcPts val="1200"/>
              </a:spcAft>
              <a:buClr>
                <a:schemeClr val="tx1"/>
              </a:buClr>
              <a:buFont typeface="Wingdings" panose="05000000000000000000" pitchFamily="2" charset="2"/>
              <a:buChar char="Ø"/>
              <a:defRPr kumimoji="1" sz="2400" b="1" kern="1200">
                <a:solidFill>
                  <a:schemeClr val="tx1"/>
                </a:solidFill>
                <a:latin typeface="+mn-ea"/>
                <a:ea typeface="+mn-ea"/>
                <a:cs typeface="+mn-cs"/>
              </a:defRPr>
            </a:lvl1pPr>
            <a:lvl2pPr marL="809625" indent="-352425"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2000" kern="1200">
                <a:solidFill>
                  <a:schemeClr val="tx2"/>
                </a:solidFill>
                <a:latin typeface="+mn-ea"/>
                <a:ea typeface="+mn-ea"/>
                <a:cs typeface="+mn-cs"/>
              </a:defRPr>
            </a:lvl2pPr>
            <a:lvl3pPr marL="1254125" indent="-339725"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18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tx1"/>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dirty="0"/>
              <a:t>開催日時</a:t>
            </a:r>
            <a:endParaRPr lang="en-US" altLang="ja-JP" dirty="0"/>
          </a:p>
          <a:p>
            <a:pPr marL="457200" lvl="1" indent="0">
              <a:lnSpc>
                <a:spcPct val="100000"/>
              </a:lnSpc>
              <a:buNone/>
            </a:pPr>
            <a:r>
              <a:rPr lang="en-US" altLang="ja-JP" dirty="0">
                <a:solidFill>
                  <a:schemeClr val="tx1"/>
                </a:solidFill>
              </a:rPr>
              <a:t>7</a:t>
            </a:r>
            <a:r>
              <a:rPr lang="ja-JP" altLang="en-US" dirty="0">
                <a:solidFill>
                  <a:schemeClr val="tx1"/>
                </a:solidFill>
              </a:rPr>
              <a:t>月</a:t>
            </a:r>
            <a:r>
              <a:rPr lang="en-US" altLang="ja-JP" dirty="0">
                <a:solidFill>
                  <a:schemeClr val="tx1"/>
                </a:solidFill>
              </a:rPr>
              <a:t>11</a:t>
            </a:r>
            <a:r>
              <a:rPr lang="ja-JP" altLang="en-US" dirty="0">
                <a:solidFill>
                  <a:schemeClr val="tx1"/>
                </a:solidFill>
              </a:rPr>
              <a:t>日</a:t>
            </a:r>
            <a:r>
              <a:rPr lang="en-US" altLang="ja-JP" dirty="0">
                <a:solidFill>
                  <a:schemeClr val="tx1"/>
                </a:solidFill>
              </a:rPr>
              <a:t> 19</a:t>
            </a:r>
            <a:r>
              <a:rPr lang="ja-JP" altLang="en-US" dirty="0">
                <a:solidFill>
                  <a:schemeClr val="tx1"/>
                </a:solidFill>
              </a:rPr>
              <a:t>時</a:t>
            </a:r>
            <a:r>
              <a:rPr lang="en-US" altLang="ja-JP" dirty="0">
                <a:solidFill>
                  <a:schemeClr val="tx1"/>
                </a:solidFill>
              </a:rPr>
              <a:t>-20</a:t>
            </a:r>
            <a:r>
              <a:rPr lang="ja-JP" altLang="en-US" dirty="0">
                <a:solidFill>
                  <a:schemeClr val="tx1"/>
                </a:solidFill>
              </a:rPr>
              <a:t>時</a:t>
            </a:r>
            <a:r>
              <a:rPr lang="en-US" altLang="ja-JP" dirty="0">
                <a:solidFill>
                  <a:schemeClr val="tx1"/>
                </a:solidFill>
              </a:rPr>
              <a:t>+</a:t>
            </a:r>
            <a:r>
              <a:rPr lang="ja-JP" altLang="en-US" dirty="0">
                <a:solidFill>
                  <a:schemeClr val="tx1"/>
                </a:solidFill>
              </a:rPr>
              <a:t>懇親会</a:t>
            </a:r>
            <a:endParaRPr lang="en-US" altLang="ja-JP" dirty="0">
              <a:solidFill>
                <a:schemeClr val="tx1"/>
              </a:solidFill>
            </a:endParaRPr>
          </a:p>
          <a:p>
            <a:pPr>
              <a:lnSpc>
                <a:spcPct val="100000"/>
              </a:lnSpc>
            </a:pPr>
            <a:r>
              <a:rPr lang="ja-JP" altLang="en-US" dirty="0"/>
              <a:t>会場</a:t>
            </a:r>
            <a:endParaRPr lang="en-US" altLang="ja-JP" dirty="0"/>
          </a:p>
          <a:p>
            <a:pPr marL="457200" lvl="1" indent="0">
              <a:lnSpc>
                <a:spcPct val="100000"/>
              </a:lnSpc>
              <a:buNone/>
            </a:pPr>
            <a:r>
              <a:rPr lang="ja-JP" altLang="en-US" dirty="0">
                <a:solidFill>
                  <a:schemeClr val="tx1"/>
                </a:solidFill>
              </a:rPr>
              <a:t>東京エレクトロンデバイス 新宿オフィス</a:t>
            </a:r>
            <a:endParaRPr lang="en-US" altLang="ja-JP" dirty="0">
              <a:solidFill>
                <a:schemeClr val="tx1"/>
              </a:solidFill>
            </a:endParaRPr>
          </a:p>
          <a:p>
            <a:pPr marL="457200" lvl="1" indent="0">
              <a:lnSpc>
                <a:spcPct val="100000"/>
              </a:lnSpc>
              <a:buNone/>
            </a:pPr>
            <a:r>
              <a:rPr lang="en-US" altLang="ja-JP" dirty="0">
                <a:solidFill>
                  <a:schemeClr val="tx1"/>
                </a:solidFill>
              </a:rPr>
              <a:t>※</a:t>
            </a:r>
            <a:r>
              <a:rPr lang="ja-JP" altLang="en-US" dirty="0">
                <a:solidFill>
                  <a:schemeClr val="tx1"/>
                </a:solidFill>
              </a:rPr>
              <a:t>現地・オンラインでのハイブリット開催</a:t>
            </a:r>
            <a:endParaRPr lang="en-US" altLang="ja-JP" dirty="0">
              <a:solidFill>
                <a:schemeClr val="tx1"/>
              </a:solidFill>
            </a:endParaRPr>
          </a:p>
          <a:p>
            <a:pPr>
              <a:lnSpc>
                <a:spcPct val="100000"/>
              </a:lnSpc>
            </a:pPr>
            <a:r>
              <a:rPr lang="ja-JP" altLang="en-US" dirty="0"/>
              <a:t>詳細、申し込み方法</a:t>
            </a:r>
            <a:endParaRPr lang="en-US" altLang="ja-JP" dirty="0"/>
          </a:p>
          <a:p>
            <a:pPr marL="457200" lvl="1" indent="0">
              <a:lnSpc>
                <a:spcPct val="100000"/>
              </a:lnSpc>
              <a:buNone/>
            </a:pPr>
            <a:r>
              <a:rPr lang="en-US" altLang="ja-JP" dirty="0">
                <a:solidFill>
                  <a:schemeClr val="tx1"/>
                </a:solidFill>
              </a:rPr>
              <a:t>IT</a:t>
            </a:r>
            <a:r>
              <a:rPr lang="ja-JP" altLang="en-US" dirty="0">
                <a:solidFill>
                  <a:schemeClr val="tx1"/>
                </a:solidFill>
              </a:rPr>
              <a:t>勉強会支援プラットフォーム </a:t>
            </a:r>
            <a:r>
              <a:rPr lang="en-US" altLang="ja-JP" dirty="0" err="1">
                <a:solidFill>
                  <a:schemeClr val="tx1"/>
                </a:solidFill>
              </a:rPr>
              <a:t>connpass</a:t>
            </a:r>
            <a:r>
              <a:rPr lang="en-US" altLang="ja-JP" dirty="0">
                <a:solidFill>
                  <a:schemeClr val="tx1"/>
                </a:solidFill>
              </a:rPr>
              <a:t> </a:t>
            </a:r>
            <a:r>
              <a:rPr lang="ja-JP" altLang="en-US" dirty="0">
                <a:solidFill>
                  <a:schemeClr val="tx1"/>
                </a:solidFill>
              </a:rPr>
              <a:t>にて</a:t>
            </a:r>
            <a:endParaRPr lang="en-US" altLang="ja-JP" dirty="0">
              <a:solidFill>
                <a:schemeClr val="tx1"/>
              </a:solidFill>
            </a:endParaRPr>
          </a:p>
          <a:p>
            <a:pPr marL="457200" lvl="1" indent="0">
              <a:lnSpc>
                <a:spcPct val="100000"/>
              </a:lnSpc>
              <a:buNone/>
            </a:pPr>
            <a:r>
              <a:rPr lang="ja-JP" altLang="en-US" b="1" dirty="0">
                <a:solidFill>
                  <a:schemeClr val="tx1"/>
                </a:solidFill>
              </a:rPr>
              <a:t>「</a:t>
            </a:r>
            <a:r>
              <a:rPr lang="en-US" altLang="ja-JP" b="1" dirty="0" err="1">
                <a:solidFill>
                  <a:schemeClr val="tx1"/>
                </a:solidFill>
              </a:rPr>
              <a:t>Cerebras</a:t>
            </a:r>
            <a:r>
              <a:rPr lang="ja-JP" altLang="en-US" b="1" dirty="0">
                <a:solidFill>
                  <a:schemeClr val="tx1"/>
                </a:solidFill>
              </a:rPr>
              <a:t>」</a:t>
            </a:r>
            <a:r>
              <a:rPr lang="ja-JP" altLang="en-US" dirty="0">
                <a:solidFill>
                  <a:schemeClr val="tx1"/>
                </a:solidFill>
              </a:rPr>
              <a:t>と検索してください。</a:t>
            </a:r>
            <a:endParaRPr lang="en-US" altLang="ja-JP" dirty="0">
              <a:solidFill>
                <a:schemeClr val="tx1"/>
              </a:solidFill>
            </a:endParaRPr>
          </a:p>
        </p:txBody>
      </p:sp>
      <p:sp>
        <p:nvSpPr>
          <p:cNvPr id="7" name="タイトル 6">
            <a:extLst>
              <a:ext uri="{FF2B5EF4-FFF2-40B4-BE49-F238E27FC236}">
                <a16:creationId xmlns:a16="http://schemas.microsoft.com/office/drawing/2014/main" id="{A9CD9C3E-9FD3-E26E-8F4D-FB26DDCFDC38}"/>
              </a:ext>
            </a:extLst>
          </p:cNvPr>
          <p:cNvSpPr>
            <a:spLocks noGrp="1"/>
          </p:cNvSpPr>
          <p:nvPr>
            <p:ph type="title"/>
          </p:nvPr>
        </p:nvSpPr>
        <p:spPr/>
        <p:txBody>
          <a:bodyPr/>
          <a:lstStyle/>
          <a:p>
            <a:r>
              <a:rPr lang="en-US" altLang="ja-JP" dirty="0" err="1"/>
              <a:t>Cerebras</a:t>
            </a:r>
            <a:r>
              <a:rPr lang="ja-JP" altLang="en-US" dirty="0"/>
              <a:t> アーキテクチャ </a:t>
            </a:r>
            <a:r>
              <a:rPr lang="en-US" altLang="ja-JP" dirty="0"/>
              <a:t>Deep Dive</a:t>
            </a:r>
            <a:r>
              <a:rPr lang="ja-JP" altLang="en-US" dirty="0"/>
              <a:t>開催決定！</a:t>
            </a:r>
          </a:p>
        </p:txBody>
      </p:sp>
      <p:pic>
        <p:nvPicPr>
          <p:cNvPr id="1026" name="図 5" descr="Cerebras アーキテクチャ Deep Dive">
            <a:extLst>
              <a:ext uri="{FF2B5EF4-FFF2-40B4-BE49-F238E27FC236}">
                <a16:creationId xmlns:a16="http://schemas.microsoft.com/office/drawing/2014/main" id="{D0E06A28-41AA-EC9F-5CFB-69A359A377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613260" y="1488814"/>
            <a:ext cx="4523360" cy="3322164"/>
          </a:xfrm>
        </p:spPr>
      </p:pic>
      <p:sp>
        <p:nvSpPr>
          <p:cNvPr id="2" name="テキスト ボックス 1">
            <a:extLst>
              <a:ext uri="{FF2B5EF4-FFF2-40B4-BE49-F238E27FC236}">
                <a16:creationId xmlns:a16="http://schemas.microsoft.com/office/drawing/2014/main" id="{6E2BFDBC-E3D8-9EA5-F001-874DB442780E}"/>
              </a:ext>
            </a:extLst>
          </p:cNvPr>
          <p:cNvSpPr txBox="1"/>
          <p:nvPr/>
        </p:nvSpPr>
        <p:spPr>
          <a:xfrm>
            <a:off x="643467" y="978026"/>
            <a:ext cx="11212533" cy="461665"/>
          </a:xfrm>
          <a:prstGeom prst="rect">
            <a:avLst/>
          </a:prstGeom>
          <a:noFill/>
        </p:spPr>
        <p:txBody>
          <a:bodyPr wrap="square" rtlCol="0">
            <a:spAutoFit/>
          </a:bodyPr>
          <a:lstStyle/>
          <a:p>
            <a:r>
              <a:rPr kumimoji="1" lang="ja-JP" altLang="en-US" sz="2400" dirty="0">
                <a:solidFill>
                  <a:schemeClr val="tx2"/>
                </a:solidFill>
              </a:rPr>
              <a:t>本日お伝え出来なかった</a:t>
            </a:r>
            <a:r>
              <a:rPr kumimoji="1" lang="en-US" altLang="ja-JP" sz="2400" dirty="0" err="1">
                <a:solidFill>
                  <a:schemeClr val="tx2"/>
                </a:solidFill>
              </a:rPr>
              <a:t>Cerebras</a:t>
            </a:r>
            <a:r>
              <a:rPr kumimoji="1" lang="ja-JP" altLang="en-US" sz="2400" dirty="0">
                <a:solidFill>
                  <a:schemeClr val="tx2"/>
                </a:solidFill>
              </a:rPr>
              <a:t>アーキテクチャをよりテクニカルな視点でお話する予定です</a:t>
            </a:r>
          </a:p>
        </p:txBody>
      </p:sp>
      <p:grpSp>
        <p:nvGrpSpPr>
          <p:cNvPr id="10" name="グループ化 9">
            <a:extLst>
              <a:ext uri="{FF2B5EF4-FFF2-40B4-BE49-F238E27FC236}">
                <a16:creationId xmlns:a16="http://schemas.microsoft.com/office/drawing/2014/main" id="{C30AA9BB-9992-62BB-BA4B-9D979334EA9F}"/>
              </a:ext>
            </a:extLst>
          </p:cNvPr>
          <p:cNvGrpSpPr/>
          <p:nvPr/>
        </p:nvGrpSpPr>
        <p:grpSpPr>
          <a:xfrm>
            <a:off x="6300222" y="4937675"/>
            <a:ext cx="5242740" cy="1649036"/>
            <a:chOff x="6613260" y="4937675"/>
            <a:chExt cx="5242740" cy="1649036"/>
          </a:xfrm>
        </p:grpSpPr>
        <p:pic>
          <p:nvPicPr>
            <p:cNvPr id="6" name="図 5">
              <a:extLst>
                <a:ext uri="{FF2B5EF4-FFF2-40B4-BE49-F238E27FC236}">
                  <a16:creationId xmlns:a16="http://schemas.microsoft.com/office/drawing/2014/main" id="{FE6B814E-7AF2-B5F0-7D8E-078F00D1DA10}"/>
                </a:ext>
              </a:extLst>
            </p:cNvPr>
            <p:cNvPicPr>
              <a:picLocks noChangeAspect="1"/>
            </p:cNvPicPr>
            <p:nvPr/>
          </p:nvPicPr>
          <p:blipFill>
            <a:blip r:embed="rId4"/>
            <a:stretch>
              <a:fillRect/>
            </a:stretch>
          </p:blipFill>
          <p:spPr>
            <a:xfrm>
              <a:off x="6613261" y="4937675"/>
              <a:ext cx="5242739" cy="471641"/>
            </a:xfrm>
            <a:prstGeom prst="rect">
              <a:avLst/>
            </a:prstGeom>
            <a:ln w="12700">
              <a:noFill/>
            </a:ln>
          </p:spPr>
        </p:pic>
        <p:pic>
          <p:nvPicPr>
            <p:cNvPr id="9" name="図 8">
              <a:extLst>
                <a:ext uri="{FF2B5EF4-FFF2-40B4-BE49-F238E27FC236}">
                  <a16:creationId xmlns:a16="http://schemas.microsoft.com/office/drawing/2014/main" id="{9A292AFB-1A09-CE2A-6199-DE09B5EFD18F}"/>
                </a:ext>
              </a:extLst>
            </p:cNvPr>
            <p:cNvPicPr>
              <a:picLocks noChangeAspect="1"/>
            </p:cNvPicPr>
            <p:nvPr/>
          </p:nvPicPr>
          <p:blipFill>
            <a:blip r:embed="rId5"/>
            <a:stretch>
              <a:fillRect/>
            </a:stretch>
          </p:blipFill>
          <p:spPr>
            <a:xfrm>
              <a:off x="6613260" y="5409316"/>
              <a:ext cx="5242740" cy="1177395"/>
            </a:xfrm>
            <a:prstGeom prst="rect">
              <a:avLst/>
            </a:prstGeom>
            <a:ln w="12700">
              <a:noFill/>
            </a:ln>
          </p:spPr>
        </p:pic>
      </p:grpSp>
    </p:spTree>
    <p:extLst>
      <p:ext uri="{BB962C8B-B14F-4D97-AF65-F5344CB8AC3E}">
        <p14:creationId xmlns:p14="http://schemas.microsoft.com/office/powerpoint/2010/main" val="3314316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8B17EDE-6018-2A9C-B225-EEA32E9517D6}"/>
              </a:ext>
            </a:extLst>
          </p:cNvPr>
          <p:cNvSpPr>
            <a:spLocks noGrp="1"/>
          </p:cNvSpPr>
          <p:nvPr>
            <p:ph type="title"/>
          </p:nvPr>
        </p:nvSpPr>
        <p:spPr>
          <a:xfrm>
            <a:off x="589560" y="856180"/>
            <a:ext cx="4560584" cy="1128068"/>
          </a:xfrm>
        </p:spPr>
        <p:txBody>
          <a:bodyPr vert="horz" lIns="91440" tIns="45720" rIns="91440" bIns="45720" rtlCol="0" anchor="ctr">
            <a:noAutofit/>
          </a:bodyPr>
          <a:lstStyle/>
          <a:p>
            <a:r>
              <a:rPr lang="ja-JP" altLang="en-US" sz="4800" kern="1200">
                <a:latin typeface="+mj-lt"/>
                <a:ea typeface="+mj-ea"/>
                <a:cs typeface="+mj-cs"/>
              </a:rPr>
              <a:t>ご視聴ありがとう</a:t>
            </a:r>
            <a:br>
              <a:rPr lang="ja-JP" altLang="en-US" sz="4800">
                <a:latin typeface="+mj-lt"/>
                <a:ea typeface="+mj-ea"/>
              </a:rPr>
            </a:br>
            <a:r>
              <a:rPr lang="ja-JP" altLang="en-US" sz="4800" kern="1200">
                <a:latin typeface="+mj-lt"/>
                <a:ea typeface="+mj-ea"/>
                <a:cs typeface="+mj-cs"/>
              </a:rPr>
              <a:t>ございました</a:t>
            </a:r>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C9D37577-1D3A-C0AB-1D3C-FD9A82470579}"/>
              </a:ext>
            </a:extLst>
          </p:cNvPr>
          <p:cNvSpPr>
            <a:spLocks noGrp="1"/>
          </p:cNvSpPr>
          <p:nvPr>
            <p:ph idx="1"/>
          </p:nvPr>
        </p:nvSpPr>
        <p:spPr>
          <a:xfrm>
            <a:off x="590719" y="2596319"/>
            <a:ext cx="5303704" cy="1675865"/>
          </a:xfrm>
        </p:spPr>
        <p:txBody>
          <a:bodyPr vert="horz" lIns="91440" tIns="45720" rIns="91440" bIns="45720" rtlCol="0" anchor="ctr">
            <a:noAutofit/>
          </a:bodyPr>
          <a:lstStyle/>
          <a:p>
            <a:pPr marL="0" indent="0">
              <a:spcBef>
                <a:spcPts val="1000"/>
              </a:spcBef>
              <a:buNone/>
            </a:pPr>
            <a:r>
              <a:rPr lang="ja-JP" altLang="en-US" sz="2000" kern="1200">
                <a:latin typeface="+mn-lt"/>
                <a:ea typeface="+mn-ea"/>
                <a:cs typeface="+mn-cs"/>
              </a:rPr>
              <a:t>今後のより充実したセミナー開催のため、</a:t>
            </a:r>
            <a:endParaRPr lang="ja-JP" sz="2000"/>
          </a:p>
          <a:p>
            <a:pPr marL="0" indent="0">
              <a:spcBef>
                <a:spcPts val="1000"/>
              </a:spcBef>
              <a:buNone/>
            </a:pPr>
            <a:r>
              <a:rPr lang="ja-JP" altLang="en-US" sz="2000" kern="1200">
                <a:latin typeface="+mn-lt"/>
                <a:ea typeface="+mn-ea"/>
                <a:cs typeface="+mn-cs"/>
              </a:rPr>
              <a:t>アンケートへのご協力をお願いいたします。</a:t>
            </a:r>
            <a:endParaRPr lang="ja-JP" sz="2000">
              <a:cs typeface="+mn-cs"/>
            </a:endParaRPr>
          </a:p>
        </p:txBody>
      </p:sp>
      <p:sp>
        <p:nvSpPr>
          <p:cNvPr id="38" name="Rectangle 3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QR コード&#10;&#10;説明は自動で生成されたものです">
            <a:extLst>
              <a:ext uri="{FF2B5EF4-FFF2-40B4-BE49-F238E27FC236}">
                <a16:creationId xmlns:a16="http://schemas.microsoft.com/office/drawing/2014/main" id="{A739016F-E2B3-84C0-6988-730428D93F27}"/>
              </a:ext>
            </a:extLst>
          </p:cNvPr>
          <p:cNvPicPr>
            <a:picLocks noChangeAspect="1"/>
          </p:cNvPicPr>
          <p:nvPr/>
        </p:nvPicPr>
        <p:blipFill rotWithShape="1">
          <a:blip r:embed="rId2"/>
          <a:srcRect t="2524" r="-2" b="536"/>
          <a:stretch/>
        </p:blipFill>
        <p:spPr>
          <a:xfrm>
            <a:off x="5977788" y="799352"/>
            <a:ext cx="5425410" cy="5259296"/>
          </a:xfrm>
          <a:prstGeom prst="rect">
            <a:avLst/>
          </a:prstGeom>
        </p:spPr>
      </p:pic>
    </p:spTree>
    <p:extLst>
      <p:ext uri="{BB962C8B-B14F-4D97-AF65-F5344CB8AC3E}">
        <p14:creationId xmlns:p14="http://schemas.microsoft.com/office/powerpoint/2010/main" val="4116685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10;&#10;自動的に生成された説明">
            <a:extLst>
              <a:ext uri="{FF2B5EF4-FFF2-40B4-BE49-F238E27FC236}">
                <a16:creationId xmlns:a16="http://schemas.microsoft.com/office/drawing/2014/main" id="{085463CD-C490-49A7-BD74-4C02FB839828}"/>
              </a:ext>
            </a:extLst>
          </p:cNvPr>
          <p:cNvPicPr>
            <a:picLocks noChangeAspect="1"/>
          </p:cNvPicPr>
          <p:nvPr/>
        </p:nvPicPr>
        <p:blipFill>
          <a:blip r:embed="rId2"/>
          <a:stretch>
            <a:fillRect/>
          </a:stretch>
        </p:blipFill>
        <p:spPr>
          <a:xfrm>
            <a:off x="3370580" y="1331256"/>
            <a:ext cx="5450840" cy="1407918"/>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A3412676-41A9-422D-BB17-42D838D5A846}"/>
              </a:ext>
            </a:extLst>
          </p:cNvPr>
          <p:cNvPicPr>
            <a:picLocks noChangeAspect="1"/>
          </p:cNvPicPr>
          <p:nvPr/>
        </p:nvPicPr>
        <p:blipFill>
          <a:blip r:embed="rId3"/>
          <a:stretch>
            <a:fillRect/>
          </a:stretch>
        </p:blipFill>
        <p:spPr>
          <a:xfrm>
            <a:off x="3802207" y="3709604"/>
            <a:ext cx="4587586" cy="1361403"/>
          </a:xfrm>
          <a:prstGeom prst="rect">
            <a:avLst/>
          </a:prstGeom>
        </p:spPr>
      </p:pic>
    </p:spTree>
    <p:extLst>
      <p:ext uri="{BB962C8B-B14F-4D97-AF65-F5344CB8AC3E}">
        <p14:creationId xmlns:p14="http://schemas.microsoft.com/office/powerpoint/2010/main" val="212128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D1BC17-69F4-4E5A-96C4-4CC7E74A0386}"/>
              </a:ext>
            </a:extLst>
          </p:cNvPr>
          <p:cNvSpPr>
            <a:spLocks noGrp="1"/>
          </p:cNvSpPr>
          <p:nvPr>
            <p:ph type="title"/>
          </p:nvPr>
        </p:nvSpPr>
        <p:spPr/>
        <p:txBody>
          <a:bodyPr/>
          <a:lstStyle/>
          <a:p>
            <a:r>
              <a:rPr lang="ja-JP" altLang="en-US"/>
              <a:t>自己紹介：中田 友康</a:t>
            </a:r>
          </a:p>
        </p:txBody>
      </p:sp>
      <p:sp>
        <p:nvSpPr>
          <p:cNvPr id="3" name="コンテンツ プレースホルダー 2">
            <a:extLst>
              <a:ext uri="{FF2B5EF4-FFF2-40B4-BE49-F238E27FC236}">
                <a16:creationId xmlns:a16="http://schemas.microsoft.com/office/drawing/2014/main" id="{C61AEE5F-D9C1-45C2-9850-541FA9E8570B}"/>
              </a:ext>
            </a:extLst>
          </p:cNvPr>
          <p:cNvSpPr>
            <a:spLocks noGrp="1"/>
          </p:cNvSpPr>
          <p:nvPr>
            <p:ph idx="1"/>
          </p:nvPr>
        </p:nvSpPr>
        <p:spPr/>
        <p:txBody>
          <a:bodyPr/>
          <a:lstStyle/>
          <a:p>
            <a:pPr marL="0" indent="0">
              <a:buNone/>
            </a:pPr>
            <a:r>
              <a:rPr lang="ja-JP" altLang="en-US"/>
              <a:t>弊社が販売している</a:t>
            </a:r>
            <a:r>
              <a:rPr lang="en-US" altLang="ja-JP"/>
              <a:t>Cerebras</a:t>
            </a:r>
            <a:r>
              <a:rPr lang="ja-JP" altLang="en-US"/>
              <a:t>と</a:t>
            </a:r>
            <a:r>
              <a:rPr lang="en-US" altLang="ja-JP"/>
              <a:t>NVIDIA</a:t>
            </a:r>
            <a:r>
              <a:rPr lang="ja-JP" altLang="en-US"/>
              <a:t>の</a:t>
            </a:r>
            <a:r>
              <a:rPr lang="en-US" altLang="ja-JP"/>
              <a:t>AI</a:t>
            </a:r>
            <a:r>
              <a:rPr lang="ja-JP" altLang="en-US"/>
              <a:t>エンジニアです。</a:t>
            </a:r>
            <a:endParaRPr lang="en-US" altLang="ja-JP"/>
          </a:p>
        </p:txBody>
      </p:sp>
      <p:pic>
        <p:nvPicPr>
          <p:cNvPr id="8" name="Picture 10" descr="Cerebras Systems（セレブラスシステムズ） の国内代理店| 東京エレクトロン デバイス株式会社">
            <a:extLst>
              <a:ext uri="{FF2B5EF4-FFF2-40B4-BE49-F238E27FC236}">
                <a16:creationId xmlns:a16="http://schemas.microsoft.com/office/drawing/2014/main" id="{F4B2A23F-9CFC-8125-C3A6-30B72181EE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9945" y="2068353"/>
            <a:ext cx="2520000" cy="1112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ソリューション一覧 | CTC - 伊藤忠テクノソリューションズ">
            <a:extLst>
              <a:ext uri="{FF2B5EF4-FFF2-40B4-BE49-F238E27FC236}">
                <a16:creationId xmlns:a16="http://schemas.microsoft.com/office/drawing/2014/main" id="{05975CAD-E213-86A7-6882-C8EE22E400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02055" y="2150022"/>
            <a:ext cx="2700000" cy="94875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a:extLst>
              <a:ext uri="{FF2B5EF4-FFF2-40B4-BE49-F238E27FC236}">
                <a16:creationId xmlns:a16="http://schemas.microsoft.com/office/drawing/2014/main" id="{55B25CDC-1C9E-821A-9B54-CD7AA3E81D11}"/>
              </a:ext>
            </a:extLst>
          </p:cNvPr>
          <p:cNvSpPr txBox="1">
            <a:spLocks/>
          </p:cNvSpPr>
          <p:nvPr/>
        </p:nvSpPr>
        <p:spPr>
          <a:xfrm>
            <a:off x="354867" y="3539458"/>
            <a:ext cx="10283197" cy="1422371"/>
          </a:xfrm>
          <a:prstGeom prst="rect">
            <a:avLst/>
          </a:prstGeom>
        </p:spPr>
        <p:txBody>
          <a:bodyPr vert="horz" lIns="91440" tIns="45720" rIns="91440" bIns="45720" rtlCol="0">
            <a:noAutofit/>
          </a:bodyPr>
          <a:lstStyle>
            <a:lvl1pPr marL="3524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3000" kern="120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800" kern="1200">
                <a:solidFill>
                  <a:schemeClr val="tx2"/>
                </a:solidFill>
                <a:latin typeface="+mn-lt"/>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6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2400" b="1">
                <a:solidFill>
                  <a:schemeClr val="tx1"/>
                </a:solidFill>
              </a:rPr>
              <a:t>製品技術に関するブログも書いています。ご興味がある方は以下の</a:t>
            </a:r>
            <a:r>
              <a:rPr lang="en-US" altLang="ja-JP" sz="2400" b="1">
                <a:solidFill>
                  <a:schemeClr val="tx1"/>
                </a:solidFill>
              </a:rPr>
              <a:t>URL</a:t>
            </a:r>
            <a:r>
              <a:rPr lang="ja-JP" altLang="en-US" sz="2400" b="1">
                <a:solidFill>
                  <a:schemeClr val="tx1"/>
                </a:solidFill>
              </a:rPr>
              <a:t>から</a:t>
            </a:r>
            <a:endParaRPr lang="en-US" altLang="ja-JP" sz="2400" b="1">
              <a:solidFill>
                <a:schemeClr val="tx1"/>
              </a:solidFill>
            </a:endParaRPr>
          </a:p>
          <a:p>
            <a:pPr marL="0" indent="0">
              <a:buFont typeface="Wingdings" panose="05000000000000000000" pitchFamily="2" charset="2"/>
              <a:buNone/>
            </a:pPr>
            <a:r>
              <a:rPr lang="en-US" altLang="ja-JP" sz="2400" b="1">
                <a:solidFill>
                  <a:schemeClr val="tx1"/>
                </a:solidFill>
              </a:rPr>
              <a:t>https://cn.teldevice.co.jp/blog/</a:t>
            </a:r>
          </a:p>
        </p:txBody>
      </p:sp>
      <p:pic>
        <p:nvPicPr>
          <p:cNvPr id="12" name="図 11">
            <a:extLst>
              <a:ext uri="{FF2B5EF4-FFF2-40B4-BE49-F238E27FC236}">
                <a16:creationId xmlns:a16="http://schemas.microsoft.com/office/drawing/2014/main" id="{295E6E3B-B7E9-BA88-FE01-1FA2954EA193}"/>
              </a:ext>
            </a:extLst>
          </p:cNvPr>
          <p:cNvPicPr>
            <a:picLocks noChangeAspect="1"/>
          </p:cNvPicPr>
          <p:nvPr/>
        </p:nvPicPr>
        <p:blipFill>
          <a:blip r:embed="rId5"/>
          <a:stretch>
            <a:fillRect/>
          </a:stretch>
        </p:blipFill>
        <p:spPr>
          <a:xfrm>
            <a:off x="687131" y="4785435"/>
            <a:ext cx="2964839" cy="1605168"/>
          </a:xfrm>
          <a:prstGeom prst="rect">
            <a:avLst/>
          </a:prstGeom>
        </p:spPr>
      </p:pic>
      <p:pic>
        <p:nvPicPr>
          <p:cNvPr id="14" name="図 13">
            <a:extLst>
              <a:ext uri="{FF2B5EF4-FFF2-40B4-BE49-F238E27FC236}">
                <a16:creationId xmlns:a16="http://schemas.microsoft.com/office/drawing/2014/main" id="{82E6F81E-8C37-560C-AB0A-78784620D700}"/>
              </a:ext>
            </a:extLst>
          </p:cNvPr>
          <p:cNvPicPr>
            <a:picLocks noChangeAspect="1"/>
          </p:cNvPicPr>
          <p:nvPr/>
        </p:nvPicPr>
        <p:blipFill>
          <a:blip r:embed="rId6"/>
          <a:stretch>
            <a:fillRect/>
          </a:stretch>
        </p:blipFill>
        <p:spPr>
          <a:xfrm>
            <a:off x="4717928" y="4742739"/>
            <a:ext cx="2756144" cy="1762650"/>
          </a:xfrm>
          <a:prstGeom prst="rect">
            <a:avLst/>
          </a:prstGeom>
        </p:spPr>
      </p:pic>
      <p:pic>
        <p:nvPicPr>
          <p:cNvPr id="16" name="図 15">
            <a:extLst>
              <a:ext uri="{FF2B5EF4-FFF2-40B4-BE49-F238E27FC236}">
                <a16:creationId xmlns:a16="http://schemas.microsoft.com/office/drawing/2014/main" id="{CFBF1261-41EE-394C-75F3-9A55BBB25CFA}"/>
              </a:ext>
            </a:extLst>
          </p:cNvPr>
          <p:cNvPicPr>
            <a:picLocks noChangeAspect="1"/>
          </p:cNvPicPr>
          <p:nvPr/>
        </p:nvPicPr>
        <p:blipFill>
          <a:blip r:embed="rId7"/>
          <a:stretch>
            <a:fillRect/>
          </a:stretch>
        </p:blipFill>
        <p:spPr>
          <a:xfrm>
            <a:off x="7849301" y="4742739"/>
            <a:ext cx="3700463" cy="1714500"/>
          </a:xfrm>
          <a:prstGeom prst="rect">
            <a:avLst/>
          </a:prstGeom>
        </p:spPr>
      </p:pic>
      <p:sp>
        <p:nvSpPr>
          <p:cNvPr id="2" name="テキスト ボックス 1">
            <a:extLst>
              <a:ext uri="{FF2B5EF4-FFF2-40B4-BE49-F238E27FC236}">
                <a16:creationId xmlns:a16="http://schemas.microsoft.com/office/drawing/2014/main" id="{150DE26A-6A1C-4F1A-CD12-5D8CEB63C859}"/>
              </a:ext>
            </a:extLst>
          </p:cNvPr>
          <p:cNvSpPr txBox="1"/>
          <p:nvPr/>
        </p:nvSpPr>
        <p:spPr>
          <a:xfrm>
            <a:off x="5763000" y="4032739"/>
            <a:ext cx="33435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b="1">
                <a:solidFill>
                  <a:schemeClr val="tx2"/>
                </a:solidFill>
                <a:cs typeface="Tahoma"/>
              </a:rPr>
              <a:t>東京エレクトロンデバイス　ブログ</a:t>
            </a:r>
            <a:endParaRPr kumimoji="1" lang="ja-JP" altLang="en-US" b="1">
              <a:solidFill>
                <a:schemeClr val="tx2"/>
              </a:solidFill>
            </a:endParaRPr>
          </a:p>
        </p:txBody>
      </p:sp>
      <p:sp>
        <p:nvSpPr>
          <p:cNvPr id="4" name="四角形: 角を丸くする 3">
            <a:extLst>
              <a:ext uri="{FF2B5EF4-FFF2-40B4-BE49-F238E27FC236}">
                <a16:creationId xmlns:a16="http://schemas.microsoft.com/office/drawing/2014/main" id="{64C05A6C-76B3-CFDE-1D64-16209462469C}"/>
              </a:ext>
            </a:extLst>
          </p:cNvPr>
          <p:cNvSpPr/>
          <p:nvPr/>
        </p:nvSpPr>
        <p:spPr>
          <a:xfrm>
            <a:off x="5739046" y="3987508"/>
            <a:ext cx="3321845" cy="4362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8472CD1-F766-5B2F-9CC7-64F843151AA2}"/>
              </a:ext>
            </a:extLst>
          </p:cNvPr>
          <p:cNvSpPr/>
          <p:nvPr/>
        </p:nvSpPr>
        <p:spPr>
          <a:xfrm>
            <a:off x="9060891" y="3976759"/>
            <a:ext cx="1062801" cy="468308"/>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400" b="1">
                <a:cs typeface="Tahoma"/>
              </a:rPr>
              <a:t>検索</a:t>
            </a:r>
          </a:p>
        </p:txBody>
      </p:sp>
      <p:sp>
        <p:nvSpPr>
          <p:cNvPr id="7" name="矢印: 上 6">
            <a:extLst>
              <a:ext uri="{FF2B5EF4-FFF2-40B4-BE49-F238E27FC236}">
                <a16:creationId xmlns:a16="http://schemas.microsoft.com/office/drawing/2014/main" id="{836986CC-E8CC-5D5F-C468-102366483954}"/>
              </a:ext>
            </a:extLst>
          </p:cNvPr>
          <p:cNvSpPr/>
          <p:nvPr/>
        </p:nvSpPr>
        <p:spPr>
          <a:xfrm rot="-2880000">
            <a:off x="9932819" y="4189556"/>
            <a:ext cx="381744" cy="41362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089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DD1EB-7F32-4FB5-8736-7F9D8CB23DEF}"/>
              </a:ext>
            </a:extLst>
          </p:cNvPr>
          <p:cNvSpPr>
            <a:spLocks noGrp="1"/>
          </p:cNvSpPr>
          <p:nvPr>
            <p:ph type="title"/>
          </p:nvPr>
        </p:nvSpPr>
        <p:spPr/>
        <p:txBody>
          <a:bodyPr/>
          <a:lstStyle/>
          <a:p>
            <a:r>
              <a:rPr lang="ja-JP" altLang="en-US"/>
              <a:t>本日のアジェンダ</a:t>
            </a:r>
          </a:p>
        </p:txBody>
      </p:sp>
      <p:sp>
        <p:nvSpPr>
          <p:cNvPr id="3" name="コンテンツ プレースホルダー 2">
            <a:extLst>
              <a:ext uri="{FF2B5EF4-FFF2-40B4-BE49-F238E27FC236}">
                <a16:creationId xmlns:a16="http://schemas.microsoft.com/office/drawing/2014/main" id="{6FCE58A7-5F39-49A1-95B6-5DA3C78405E7}"/>
              </a:ext>
            </a:extLst>
          </p:cNvPr>
          <p:cNvSpPr>
            <a:spLocks noGrp="1"/>
          </p:cNvSpPr>
          <p:nvPr>
            <p:ph idx="1"/>
          </p:nvPr>
        </p:nvSpPr>
        <p:spPr>
          <a:xfrm>
            <a:off x="354867" y="2551767"/>
            <a:ext cx="11520000" cy="3960000"/>
          </a:xfrm>
        </p:spPr>
        <p:txBody>
          <a:bodyPr/>
          <a:lstStyle/>
          <a:p>
            <a:pPr>
              <a:buClr>
                <a:schemeClr val="tx1"/>
              </a:buClr>
            </a:pPr>
            <a:r>
              <a:rPr lang="ja-JP" altLang="en-US"/>
              <a:t>国産</a:t>
            </a:r>
            <a:r>
              <a:rPr lang="en-US" altLang="ja-JP"/>
              <a:t>LLM</a:t>
            </a:r>
            <a:r>
              <a:rPr lang="ja-JP" altLang="en-US"/>
              <a:t>の状況　</a:t>
            </a:r>
            <a:r>
              <a:rPr lang="en-US" altLang="ja-JP"/>
              <a:t>※LLM = Large Language model</a:t>
            </a:r>
          </a:p>
          <a:p>
            <a:pPr lvl="1">
              <a:buClr>
                <a:schemeClr val="tx1"/>
              </a:buClr>
            </a:pPr>
            <a:r>
              <a:rPr lang="ja-JP" altLang="en-US"/>
              <a:t>国内企業では、日本語</a:t>
            </a:r>
            <a:r>
              <a:rPr lang="en-US" altLang="ja-JP"/>
              <a:t>LLM</a:t>
            </a:r>
            <a:r>
              <a:rPr lang="ja-JP" altLang="en-US"/>
              <a:t>の開発およびサービス展開なども進み、国内の</a:t>
            </a:r>
            <a:r>
              <a:rPr lang="en-US" altLang="ja-JP"/>
              <a:t>LLM</a:t>
            </a:r>
            <a:r>
              <a:rPr lang="ja-JP" altLang="en-US"/>
              <a:t>利用者はさらに増加しています。</a:t>
            </a:r>
            <a:endParaRPr lang="en-US" altLang="ja-JP"/>
          </a:p>
          <a:p>
            <a:pPr>
              <a:buClr>
                <a:schemeClr val="tx1"/>
              </a:buClr>
            </a:pPr>
            <a:r>
              <a:rPr lang="en-US" altLang="ja-JP"/>
              <a:t>7B (</a:t>
            </a:r>
            <a:r>
              <a:rPr lang="en-US" altLang="ja-JP" sz="1800"/>
              <a:t>Billion</a:t>
            </a:r>
            <a:r>
              <a:rPr lang="en-US" altLang="ja-JP"/>
              <a:t>) </a:t>
            </a:r>
            <a:r>
              <a:rPr lang="ja-JP" altLang="en-US"/>
              <a:t>パラメータを超えたモデルサイズから発生する</a:t>
            </a:r>
            <a:r>
              <a:rPr lang="en-US" altLang="ja-JP"/>
              <a:t>LLM</a:t>
            </a:r>
            <a:r>
              <a:rPr lang="ja-JP" altLang="en-US"/>
              <a:t>の深刻な学習課題</a:t>
            </a:r>
            <a:endParaRPr lang="en-US" altLang="ja-JP"/>
          </a:p>
          <a:p>
            <a:pPr lvl="1">
              <a:buClr>
                <a:schemeClr val="tx1"/>
              </a:buClr>
            </a:pPr>
            <a:r>
              <a:rPr lang="ja-JP" altLang="en-US"/>
              <a:t>国産</a:t>
            </a:r>
            <a:r>
              <a:rPr lang="en-US" altLang="ja-JP"/>
              <a:t>LLM</a:t>
            </a:r>
            <a:r>
              <a:rPr lang="ja-JP" altLang="en-US"/>
              <a:t>は、数十</a:t>
            </a:r>
            <a:r>
              <a:rPr lang="en-US" altLang="ja-JP"/>
              <a:t>B</a:t>
            </a:r>
            <a:r>
              <a:rPr lang="ja-JP" altLang="en-US"/>
              <a:t>から数百</a:t>
            </a:r>
            <a:r>
              <a:rPr lang="en-US" altLang="ja-JP"/>
              <a:t>B</a:t>
            </a:r>
            <a:r>
              <a:rPr lang="ja-JP" altLang="en-US"/>
              <a:t>パラメータ規模へ。そこには深刻な課題が潜んでいます。</a:t>
            </a:r>
            <a:endParaRPr lang="en-US" altLang="ja-JP"/>
          </a:p>
          <a:p>
            <a:pPr>
              <a:buClr>
                <a:schemeClr val="tx1"/>
              </a:buClr>
            </a:pPr>
            <a:r>
              <a:rPr lang="en-US" altLang="ja-JP"/>
              <a:t>Cerebras CS-3</a:t>
            </a:r>
            <a:r>
              <a:rPr lang="ja-JP" altLang="en-US"/>
              <a:t>での解決法</a:t>
            </a:r>
            <a:endParaRPr lang="en-US" altLang="ja-JP"/>
          </a:p>
          <a:p>
            <a:pPr lvl="1">
              <a:buClr>
                <a:schemeClr val="tx1"/>
              </a:buClr>
            </a:pPr>
            <a:r>
              <a:rPr lang="ja-JP" altLang="en-US"/>
              <a:t>巨大</a:t>
            </a:r>
            <a:r>
              <a:rPr lang="en-US" altLang="ja-JP"/>
              <a:t>LLM</a:t>
            </a:r>
            <a:r>
              <a:rPr lang="ja-JP" altLang="en-US"/>
              <a:t>の課題を</a:t>
            </a:r>
            <a:r>
              <a:rPr lang="en-US" altLang="ja-JP"/>
              <a:t>Cerebras CS-3</a:t>
            </a:r>
            <a:r>
              <a:rPr lang="ja-JP" altLang="en-US"/>
              <a:t>は独自の技術で解決します。</a:t>
            </a:r>
            <a:endParaRPr lang="en-US" altLang="ja-JP"/>
          </a:p>
          <a:p>
            <a:pPr>
              <a:buClr>
                <a:schemeClr val="tx1"/>
              </a:buClr>
            </a:pPr>
            <a:r>
              <a:rPr lang="ja-JP" altLang="en-US"/>
              <a:t>東京エレクトロンデバイス </a:t>
            </a:r>
            <a:r>
              <a:rPr lang="en-US" altLang="ja-JP"/>
              <a:t>(TED) </a:t>
            </a:r>
            <a:r>
              <a:rPr lang="ja-JP" altLang="en-US"/>
              <a:t>版</a:t>
            </a:r>
            <a:r>
              <a:rPr lang="en-US" altLang="ja-JP"/>
              <a:t>LLM</a:t>
            </a:r>
            <a:r>
              <a:rPr lang="ja-JP" altLang="en-US"/>
              <a:t>のご紹介</a:t>
            </a:r>
            <a:endParaRPr lang="en-US" altLang="ja-JP"/>
          </a:p>
          <a:p>
            <a:pPr lvl="1">
              <a:buClr>
                <a:schemeClr val="tx1"/>
              </a:buClr>
            </a:pPr>
            <a:r>
              <a:rPr lang="en-US" altLang="ja-JP"/>
              <a:t>Cerebras</a:t>
            </a:r>
            <a:r>
              <a:rPr lang="ja-JP" altLang="en-US"/>
              <a:t>を使って開発している弊社のモデルをご紹介します。</a:t>
            </a:r>
            <a:endParaRPr lang="en-US" altLang="ja-JP"/>
          </a:p>
        </p:txBody>
      </p:sp>
      <p:sp>
        <p:nvSpPr>
          <p:cNvPr id="17" name="四角形: 角度付き 16">
            <a:extLst>
              <a:ext uri="{FF2B5EF4-FFF2-40B4-BE49-F238E27FC236}">
                <a16:creationId xmlns:a16="http://schemas.microsoft.com/office/drawing/2014/main" id="{ADB9EF1B-2DF8-C3BF-DE26-2E4EAC4D49A6}"/>
              </a:ext>
            </a:extLst>
          </p:cNvPr>
          <p:cNvSpPr/>
          <p:nvPr/>
        </p:nvSpPr>
        <p:spPr>
          <a:xfrm>
            <a:off x="336000" y="993746"/>
            <a:ext cx="11520000" cy="1260000"/>
          </a:xfrm>
          <a:prstGeom prst="bevel">
            <a:avLst>
              <a:gd name="adj" fmla="val 60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t>本セッションでは</a:t>
            </a:r>
            <a:r>
              <a:rPr lang="ja-JP" altLang="en-US" sz="2800" b="1">
                <a:solidFill>
                  <a:srgbClr val="FFFF00"/>
                </a:solidFill>
              </a:rPr>
              <a:t>巨大化する</a:t>
            </a:r>
            <a:r>
              <a:rPr lang="en-US" altLang="ja-JP" sz="2800" b="1">
                <a:solidFill>
                  <a:srgbClr val="FFFF00"/>
                </a:solidFill>
              </a:rPr>
              <a:t>LLM</a:t>
            </a:r>
            <a:r>
              <a:rPr lang="ja-JP" altLang="en-US" sz="2800" b="1">
                <a:solidFill>
                  <a:srgbClr val="FFFF00"/>
                </a:solidFill>
              </a:rPr>
              <a:t>の深刻な学習課題</a:t>
            </a:r>
            <a:r>
              <a:rPr lang="ja-JP" altLang="en-US" sz="2800" b="1"/>
              <a:t>についてフォーカスし、</a:t>
            </a:r>
            <a:endParaRPr lang="en-US" altLang="ja-JP" sz="2800" b="1"/>
          </a:p>
          <a:p>
            <a:pPr algn="ctr"/>
            <a:r>
              <a:rPr lang="ja-JP" altLang="en-US" sz="2800" b="1"/>
              <a:t>その課題を</a:t>
            </a:r>
            <a:r>
              <a:rPr lang="ja-JP" altLang="en-US" sz="2800" b="1">
                <a:solidFill>
                  <a:srgbClr val="FFFF00"/>
                </a:solidFill>
              </a:rPr>
              <a:t>解決するための手法</a:t>
            </a:r>
            <a:r>
              <a:rPr lang="ja-JP" altLang="en-US" sz="2800" b="1"/>
              <a:t>や</a:t>
            </a:r>
            <a:r>
              <a:rPr lang="ja-JP" altLang="en-US" sz="2800" b="1">
                <a:solidFill>
                  <a:srgbClr val="FFFF00"/>
                </a:solidFill>
              </a:rPr>
              <a:t>最適なアクセラレータ</a:t>
            </a:r>
            <a:r>
              <a:rPr lang="ja-JP" altLang="en-US" sz="2800" b="1"/>
              <a:t>をご紹介致します</a:t>
            </a:r>
            <a:endParaRPr kumimoji="1" lang="ja-JP" altLang="en-US" sz="2800" b="1">
              <a:solidFill>
                <a:schemeClr val="tx2"/>
              </a:solidFill>
            </a:endParaRPr>
          </a:p>
        </p:txBody>
      </p:sp>
    </p:spTree>
    <p:extLst>
      <p:ext uri="{BB962C8B-B14F-4D97-AF65-F5344CB8AC3E}">
        <p14:creationId xmlns:p14="http://schemas.microsoft.com/office/powerpoint/2010/main" val="228912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90431-08DE-4362-A84F-4E06969BF132}"/>
              </a:ext>
            </a:extLst>
          </p:cNvPr>
          <p:cNvSpPr>
            <a:spLocks noGrp="1"/>
          </p:cNvSpPr>
          <p:nvPr>
            <p:ph type="title"/>
          </p:nvPr>
        </p:nvSpPr>
        <p:spPr/>
        <p:txBody>
          <a:bodyPr/>
          <a:lstStyle/>
          <a:p>
            <a:r>
              <a:rPr lang="ja-JP" altLang="en-US">
                <a:solidFill>
                  <a:schemeClr val="tx1"/>
                </a:solidFill>
              </a:rPr>
              <a:t>国産</a:t>
            </a:r>
            <a:r>
              <a:rPr lang="en-US" altLang="ja-JP">
                <a:solidFill>
                  <a:schemeClr val="tx1"/>
                </a:solidFill>
              </a:rPr>
              <a:t>LLM</a:t>
            </a:r>
            <a:r>
              <a:rPr lang="ja-JP" altLang="en-US">
                <a:solidFill>
                  <a:schemeClr val="tx1"/>
                </a:solidFill>
              </a:rPr>
              <a:t>の状況</a:t>
            </a:r>
          </a:p>
        </p:txBody>
      </p:sp>
      <p:sp>
        <p:nvSpPr>
          <p:cNvPr id="4" name="テキスト プレースホルダー 3">
            <a:extLst>
              <a:ext uri="{FF2B5EF4-FFF2-40B4-BE49-F238E27FC236}">
                <a16:creationId xmlns:a16="http://schemas.microsoft.com/office/drawing/2014/main" id="{436C9316-2595-EB85-B51A-1F8942F9FE4B}"/>
              </a:ext>
            </a:extLst>
          </p:cNvPr>
          <p:cNvSpPr>
            <a:spLocks noGrp="1"/>
          </p:cNvSpPr>
          <p:nvPr>
            <p:ph type="body" idx="1"/>
          </p:nvPr>
        </p:nvSpPr>
        <p:spPr>
          <a:xfrm>
            <a:off x="2046914" y="4114104"/>
            <a:ext cx="9821899" cy="646331"/>
          </a:xfrm>
        </p:spPr>
        <p:txBody>
          <a:bodyPr/>
          <a:lstStyle/>
          <a:p>
            <a:pPr>
              <a:buClr>
                <a:schemeClr val="tx1"/>
              </a:buClr>
            </a:pPr>
            <a:r>
              <a:rPr kumimoji="1" lang="ja-JP" altLang="en-US">
                <a:solidFill>
                  <a:schemeClr val="tx1"/>
                </a:solidFill>
                <a:latin typeface="+mn-ea"/>
              </a:rPr>
              <a:t>国産</a:t>
            </a:r>
            <a:r>
              <a:rPr kumimoji="1" lang="en-US" altLang="ja-JP">
                <a:solidFill>
                  <a:schemeClr val="tx1"/>
                </a:solidFill>
                <a:latin typeface="+mn-ea"/>
              </a:rPr>
              <a:t>LLM</a:t>
            </a:r>
            <a:r>
              <a:rPr kumimoji="1" lang="ja-JP" altLang="en-US">
                <a:solidFill>
                  <a:schemeClr val="tx1"/>
                </a:solidFill>
                <a:latin typeface="+mn-ea"/>
              </a:rPr>
              <a:t>の開発状況や国産</a:t>
            </a:r>
            <a:r>
              <a:rPr kumimoji="1" lang="en-US" altLang="ja-JP">
                <a:solidFill>
                  <a:schemeClr val="tx1"/>
                </a:solidFill>
                <a:latin typeface="+mn-ea"/>
              </a:rPr>
              <a:t>LLM</a:t>
            </a:r>
            <a:r>
              <a:rPr kumimoji="1" lang="ja-JP" altLang="en-US">
                <a:solidFill>
                  <a:schemeClr val="tx1"/>
                </a:solidFill>
                <a:latin typeface="+mn-ea"/>
              </a:rPr>
              <a:t>、巨大モデルの必要性、</a:t>
            </a:r>
            <a:r>
              <a:rPr kumimoji="1" lang="en-US" altLang="ja-JP">
                <a:solidFill>
                  <a:schemeClr val="tx1"/>
                </a:solidFill>
                <a:latin typeface="+mn-ea"/>
              </a:rPr>
              <a:t>LLM</a:t>
            </a:r>
            <a:r>
              <a:rPr kumimoji="1" lang="ja-JP" altLang="en-US">
                <a:solidFill>
                  <a:schemeClr val="tx1"/>
                </a:solidFill>
                <a:latin typeface="+mn-ea"/>
              </a:rPr>
              <a:t>スケールアッププランについてお話します</a:t>
            </a:r>
          </a:p>
        </p:txBody>
      </p:sp>
    </p:spTree>
    <p:extLst>
      <p:ext uri="{BB962C8B-B14F-4D97-AF65-F5344CB8AC3E}">
        <p14:creationId xmlns:p14="http://schemas.microsoft.com/office/powerpoint/2010/main" val="407987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BAD20-87D4-4542-B503-5820574E6667}"/>
              </a:ext>
            </a:extLst>
          </p:cNvPr>
          <p:cNvSpPr>
            <a:spLocks noGrp="1"/>
          </p:cNvSpPr>
          <p:nvPr>
            <p:ph type="title"/>
          </p:nvPr>
        </p:nvSpPr>
        <p:spPr/>
        <p:txBody>
          <a:bodyPr/>
          <a:lstStyle/>
          <a:p>
            <a:r>
              <a:rPr lang="ja-JP" altLang="en-US" sz="3200"/>
              <a:t>国産</a:t>
            </a:r>
            <a:r>
              <a:rPr lang="en-US" altLang="ja-JP" sz="3200"/>
              <a:t>LLM</a:t>
            </a:r>
            <a:r>
              <a:rPr lang="ja-JP" altLang="en-US" sz="3200"/>
              <a:t>リリース状況 </a:t>
            </a:r>
            <a:r>
              <a:rPr lang="en-US" altLang="ja-JP" sz="3200"/>
              <a:t>(</a:t>
            </a:r>
            <a:r>
              <a:rPr lang="en-US" altLang="ja-JP" sz="2400"/>
              <a:t>HuggingFace</a:t>
            </a:r>
            <a:r>
              <a:rPr lang="ja-JP" altLang="en-US" sz="2400"/>
              <a:t>公開モデル一部抜粋</a:t>
            </a:r>
            <a:r>
              <a:rPr lang="en-US" altLang="ja-JP" sz="3200"/>
              <a:t>)</a:t>
            </a:r>
            <a:endParaRPr lang="ja-JP" altLang="en-US" sz="3200"/>
          </a:p>
        </p:txBody>
      </p:sp>
      <p:sp>
        <p:nvSpPr>
          <p:cNvPr id="6" name="コンテンツ プレースホルダー 5">
            <a:extLst>
              <a:ext uri="{FF2B5EF4-FFF2-40B4-BE49-F238E27FC236}">
                <a16:creationId xmlns:a16="http://schemas.microsoft.com/office/drawing/2014/main" id="{F4C06BDC-0ECD-0A1A-0494-60ABA56651E5}"/>
              </a:ext>
            </a:extLst>
          </p:cNvPr>
          <p:cNvSpPr>
            <a:spLocks noGrp="1"/>
          </p:cNvSpPr>
          <p:nvPr>
            <p:ph idx="1"/>
          </p:nvPr>
        </p:nvSpPr>
        <p:spPr/>
        <p:txBody>
          <a:bodyPr/>
          <a:lstStyle/>
          <a:p>
            <a:pPr>
              <a:buClr>
                <a:schemeClr val="tx1"/>
              </a:buClr>
            </a:pPr>
            <a:r>
              <a:rPr lang="ja-JP" altLang="en-US"/>
              <a:t>国産</a:t>
            </a:r>
            <a:r>
              <a:rPr lang="en-US" altLang="ja-JP"/>
              <a:t>LLM</a:t>
            </a:r>
            <a:r>
              <a:rPr lang="ja-JP" altLang="en-US"/>
              <a:t>は海外の基盤モデルをベースとし日本語データで継続学習させたものが主流</a:t>
            </a:r>
            <a:endParaRPr lang="en-US" altLang="ja-JP"/>
          </a:p>
          <a:p>
            <a:pPr>
              <a:buClr>
                <a:schemeClr val="tx1"/>
              </a:buClr>
            </a:pPr>
            <a:r>
              <a:rPr lang="ja-JP" altLang="en-US"/>
              <a:t>モデルサイズは徐々に大きくなっており、今年に入り数十</a:t>
            </a:r>
            <a:r>
              <a:rPr lang="en-US" altLang="ja-JP"/>
              <a:t>B</a:t>
            </a:r>
            <a:r>
              <a:rPr lang="ja-JP" altLang="en-US"/>
              <a:t>モデルが登場</a:t>
            </a:r>
            <a:endParaRPr lang="en-US" altLang="ja-JP"/>
          </a:p>
          <a:p>
            <a:pPr>
              <a:buClr>
                <a:schemeClr val="tx1"/>
              </a:buClr>
            </a:pPr>
            <a:r>
              <a:rPr lang="ja-JP" altLang="en-US"/>
              <a:t>非公開モデルでは「</a:t>
            </a:r>
            <a:r>
              <a:rPr lang="en-US" altLang="ja-JP"/>
              <a:t>NTT</a:t>
            </a:r>
            <a:r>
              <a:rPr lang="ja-JP" altLang="en-US"/>
              <a:t>様</a:t>
            </a:r>
            <a:r>
              <a:rPr lang="en-US" altLang="ja-JP"/>
              <a:t> tsuzumi 7B</a:t>
            </a:r>
            <a:r>
              <a:rPr lang="ja-JP" altLang="en-US"/>
              <a:t>」「</a:t>
            </a:r>
            <a:r>
              <a:rPr lang="en-US" altLang="ja-JP"/>
              <a:t>RICOH</a:t>
            </a:r>
            <a:r>
              <a:rPr lang="ja-JP" altLang="en-US"/>
              <a:t>様 </a:t>
            </a:r>
            <a:r>
              <a:rPr lang="en-US" altLang="ja-JP"/>
              <a:t>13B</a:t>
            </a:r>
            <a:r>
              <a:rPr lang="ja-JP" altLang="en-US"/>
              <a:t>」などがサービス本格化</a:t>
            </a:r>
            <a:endParaRPr lang="en-US" altLang="ja-JP"/>
          </a:p>
        </p:txBody>
      </p:sp>
      <p:graphicFrame>
        <p:nvGraphicFramePr>
          <p:cNvPr id="3" name="表 3">
            <a:extLst>
              <a:ext uri="{FF2B5EF4-FFF2-40B4-BE49-F238E27FC236}">
                <a16:creationId xmlns:a16="http://schemas.microsoft.com/office/drawing/2014/main" id="{B3CBBFC6-2921-0D1A-B2CD-40B357DB9745}"/>
              </a:ext>
            </a:extLst>
          </p:cNvPr>
          <p:cNvGraphicFramePr>
            <a:graphicFrameLocks noGrp="1"/>
          </p:cNvGraphicFramePr>
          <p:nvPr>
            <p:extLst>
              <p:ext uri="{D42A27DB-BD31-4B8C-83A1-F6EECF244321}">
                <p14:modId xmlns:p14="http://schemas.microsoft.com/office/powerpoint/2010/main" val="548390877"/>
              </p:ext>
            </p:extLst>
          </p:nvPr>
        </p:nvGraphicFramePr>
        <p:xfrm>
          <a:off x="592426" y="2667111"/>
          <a:ext cx="11136097" cy="3779520"/>
        </p:xfrm>
        <a:graphic>
          <a:graphicData uri="http://schemas.openxmlformats.org/drawingml/2006/table">
            <a:tbl>
              <a:tblPr firstRow="1" bandRow="1">
                <a:tableStyleId>{5C22544A-7EE6-4342-B048-85BDC9FD1C3A}</a:tableStyleId>
              </a:tblPr>
              <a:tblGrid>
                <a:gridCol w="2816980">
                  <a:extLst>
                    <a:ext uri="{9D8B030D-6E8A-4147-A177-3AD203B41FA5}">
                      <a16:colId xmlns:a16="http://schemas.microsoft.com/office/drawing/2014/main" val="2519319485"/>
                    </a:ext>
                  </a:extLst>
                </a:gridCol>
                <a:gridCol w="5499463">
                  <a:extLst>
                    <a:ext uri="{9D8B030D-6E8A-4147-A177-3AD203B41FA5}">
                      <a16:colId xmlns:a16="http://schemas.microsoft.com/office/drawing/2014/main" val="4213445692"/>
                    </a:ext>
                  </a:extLst>
                </a:gridCol>
                <a:gridCol w="2819654">
                  <a:extLst>
                    <a:ext uri="{9D8B030D-6E8A-4147-A177-3AD203B41FA5}">
                      <a16:colId xmlns:a16="http://schemas.microsoft.com/office/drawing/2014/main" val="3230665126"/>
                    </a:ext>
                  </a:extLst>
                </a:gridCol>
              </a:tblGrid>
              <a:tr h="366291">
                <a:tc>
                  <a:txBody>
                    <a:bodyPr/>
                    <a:lstStyle/>
                    <a:p>
                      <a:pPr algn="ctr"/>
                      <a:r>
                        <a:rPr kumimoji="1" lang="ja-JP" altLang="en-US" sz="2000">
                          <a:solidFill>
                            <a:schemeClr val="bg1"/>
                          </a:solidFill>
                        </a:rPr>
                        <a:t>基盤モデル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2000">
                          <a:solidFill>
                            <a:schemeClr val="bg1"/>
                          </a:solidFill>
                        </a:rPr>
                        <a:t>国内モデル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2000" b="1">
                          <a:solidFill>
                            <a:schemeClr val="bg1"/>
                          </a:solidFill>
                        </a:rPr>
                        <a:t>モデルサイズ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70776752"/>
                  </a:ext>
                </a:extLst>
              </a:tr>
              <a:tr h="299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a:solidFill>
                            <a:schemeClr val="dk1"/>
                          </a:solidFill>
                          <a:effectLst/>
                          <a:latin typeface="+mn-ea"/>
                          <a:ea typeface="+mn-ea"/>
                          <a:cs typeface="+mn-cs"/>
                        </a:rPr>
                        <a:t>EleutherAI</a:t>
                      </a:r>
                      <a:r>
                        <a:rPr kumimoji="1" lang="ja-JP" altLang="en-US" sz="1200" b="1" i="0" u="none" strike="noStrike" kern="1200">
                          <a:solidFill>
                            <a:schemeClr val="dk1"/>
                          </a:solidFill>
                          <a:effectLst/>
                          <a:latin typeface="+mn-ea"/>
                          <a:ea typeface="+mn-ea"/>
                          <a:cs typeface="+mn-cs"/>
                        </a:rPr>
                        <a:t>  </a:t>
                      </a:r>
                      <a:r>
                        <a:rPr kumimoji="1" lang="en-US" altLang="ja-JP" sz="1200" b="1" i="0" u="none" strike="noStrike" kern="1200">
                          <a:solidFill>
                            <a:schemeClr val="dk1"/>
                          </a:solidFill>
                          <a:effectLst/>
                          <a:latin typeface="+mn-ea"/>
                          <a:ea typeface="+mn-ea"/>
                          <a:cs typeface="+mn-cs"/>
                        </a:rPr>
                        <a:t>GPT </a:t>
                      </a:r>
                      <a:r>
                        <a:rPr kumimoji="1" lang="en-US" altLang="ja-JP" sz="1200" b="1">
                          <a:latin typeface="+mn-ea"/>
                          <a:ea typeface="+mn-ea"/>
                        </a:rPr>
                        <a:t>NeoX</a:t>
                      </a:r>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stockmark/gpt-neox-japanese-1.4b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1.4B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1746899"/>
                  </a:ext>
                </a:extLst>
              </a:tr>
              <a:tr h="299189">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rinna/japanese-gpt-neox-3.6b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3.6B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338567"/>
                  </a:ext>
                </a:extLst>
              </a:tr>
              <a:tr h="299189">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kern="1200">
                          <a:solidFill>
                            <a:schemeClr val="dk1"/>
                          </a:solidFill>
                          <a:effectLst/>
                          <a:latin typeface="+mn-ea"/>
                          <a:ea typeface="+mn-ea"/>
                          <a:cs typeface="+mn-cs"/>
                        </a:rPr>
                        <a:t>line-corporation/japanese-large-lm-3.6b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3.6B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3039955"/>
                  </a:ext>
                </a:extLst>
              </a:tr>
              <a:tr h="299189">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cyberagent/open-calm-7b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021288"/>
                  </a:ext>
                </a:extLst>
              </a:tr>
              <a:tr h="299189">
                <a:tc>
                  <a:txBody>
                    <a:bodyPr/>
                    <a:lstStyle/>
                    <a:p>
                      <a:r>
                        <a:rPr kumimoji="1" lang="en-US" altLang="ja-JP" sz="1200" b="1">
                          <a:latin typeface="+mn-ea"/>
                          <a:ea typeface="+mn-ea"/>
                        </a:rPr>
                        <a:t>Meta Llama</a:t>
                      </a:r>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rinna/youri-7b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395094"/>
                  </a:ext>
                </a:extLst>
              </a:tr>
              <a:tr h="299189">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moneyforward/houou-instruction-7b-v3</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757043"/>
                  </a:ext>
                </a:extLst>
              </a:tr>
              <a:tr h="299189">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stockmark/stockmark-13b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b="1">
                          <a:latin typeface="+mn-ea"/>
                          <a:ea typeface="+mn-ea"/>
                        </a:rPr>
                        <a:t>13B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4008010"/>
                  </a:ext>
                </a:extLst>
              </a:tr>
              <a:tr h="299189">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elyza/ELYZA-japanese-Llama-2-13b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b="1">
                          <a:latin typeface="+mn-ea"/>
                          <a:ea typeface="+mn-ea"/>
                        </a:rPr>
                        <a:t>13B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59163052"/>
                  </a:ext>
                </a:extLst>
              </a:tr>
              <a:tr h="326388">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latin typeface="+mn-ea"/>
                          <a:ea typeface="+mn-ea"/>
                        </a:rPr>
                        <a:t>tokyotech-llm/Swallow-70b-hf</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a:latin typeface="+mn-ea"/>
                          <a:ea typeface="+mn-ea"/>
                        </a:rPr>
                        <a:t>70B</a:t>
                      </a:r>
                      <a:endParaRPr kumimoji="1" lang="ja-JP" altLang="en-US" sz="16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993891369"/>
                  </a:ext>
                </a:extLst>
              </a:tr>
              <a:tr h="299189">
                <a:tc>
                  <a:txBody>
                    <a:bodyPr/>
                    <a:lstStyle/>
                    <a:p>
                      <a:r>
                        <a:rPr kumimoji="1" lang="en-US" altLang="ja-JP" sz="1200" b="1">
                          <a:latin typeface="+mn-ea"/>
                          <a:ea typeface="+mn-ea"/>
                        </a:rPr>
                        <a:t>MistralAI Mistral</a:t>
                      </a:r>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Rakuten/RakutenAI-7B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a:latin typeface="+mn-ea"/>
                          <a:ea typeface="+mn-ea"/>
                        </a:rPr>
                        <a:t>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241044"/>
                  </a:ext>
                </a:extLst>
              </a:tr>
              <a:tr h="299189">
                <a:tc>
                  <a:txBody>
                    <a:bodyPr/>
                    <a:lstStyle/>
                    <a:p>
                      <a:endParaRPr kumimoji="1" lang="ja-JP" altLang="en-US" sz="12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latin typeface="+mn-ea"/>
                          <a:ea typeface="+mn-ea"/>
                        </a:rPr>
                        <a:t>tokyotech-llm/Swallow-MS-7b-v0.1</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latin typeface="+mn-ea"/>
                          <a:ea typeface="+mn-ea"/>
                        </a:rPr>
                        <a:t>7B</a:t>
                      </a:r>
                      <a:endParaRPr kumimoji="1" lang="ja-JP" altLang="en-US" sz="140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562654"/>
                  </a:ext>
                </a:extLst>
              </a:tr>
            </a:tbl>
          </a:graphicData>
        </a:graphic>
      </p:graphicFrame>
    </p:spTree>
    <p:extLst>
      <p:ext uri="{BB962C8B-B14F-4D97-AF65-F5344CB8AC3E}">
        <p14:creationId xmlns:p14="http://schemas.microsoft.com/office/powerpoint/2010/main" val="371065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13D24-84B7-4C3A-9890-53256C03D927}"/>
              </a:ext>
            </a:extLst>
          </p:cNvPr>
          <p:cNvSpPr>
            <a:spLocks noGrp="1"/>
          </p:cNvSpPr>
          <p:nvPr>
            <p:ph type="title"/>
          </p:nvPr>
        </p:nvSpPr>
        <p:spPr/>
        <p:txBody>
          <a:bodyPr/>
          <a:lstStyle/>
          <a:p>
            <a:r>
              <a:rPr lang="ja-JP" altLang="en-US"/>
              <a:t>なぜ国産の</a:t>
            </a:r>
            <a:r>
              <a:rPr lang="en-US" altLang="ja-JP"/>
              <a:t>LLM</a:t>
            </a:r>
            <a:r>
              <a:rPr lang="ja-JP" altLang="en-US"/>
              <a:t>モデルが必要なのか？</a:t>
            </a:r>
          </a:p>
        </p:txBody>
      </p:sp>
      <p:sp>
        <p:nvSpPr>
          <p:cNvPr id="6" name="コンテンツ プレースホルダー 5">
            <a:extLst>
              <a:ext uri="{FF2B5EF4-FFF2-40B4-BE49-F238E27FC236}">
                <a16:creationId xmlns:a16="http://schemas.microsoft.com/office/drawing/2014/main" id="{D026FAA8-006E-82A2-6CC6-4740395BCBC9}"/>
              </a:ext>
            </a:extLst>
          </p:cNvPr>
          <p:cNvSpPr>
            <a:spLocks noGrp="1"/>
          </p:cNvSpPr>
          <p:nvPr>
            <p:ph idx="1"/>
          </p:nvPr>
        </p:nvSpPr>
        <p:spPr/>
        <p:txBody>
          <a:bodyPr/>
          <a:lstStyle/>
          <a:p>
            <a:pPr>
              <a:buClr>
                <a:schemeClr val="tx1"/>
              </a:buClr>
            </a:pPr>
            <a:r>
              <a:rPr lang="ja-JP" altLang="en-US" dirty="0"/>
              <a:t>日本を理解した高性能な国産</a:t>
            </a:r>
            <a:r>
              <a:rPr lang="en-US" altLang="ja-JP" dirty="0"/>
              <a:t>LLM</a:t>
            </a:r>
            <a:r>
              <a:rPr lang="ja-JP" altLang="en-US" dirty="0"/>
              <a:t>は、国際競争力を維持するために必要</a:t>
            </a:r>
            <a:endParaRPr lang="ja-JP" altLang="ja-JP" dirty="0"/>
          </a:p>
          <a:p>
            <a:endParaRPr lang="en-US" altLang="ja-JP" dirty="0"/>
          </a:p>
          <a:p>
            <a:pPr>
              <a:buClr>
                <a:schemeClr val="tx1"/>
              </a:buClr>
            </a:pPr>
            <a:r>
              <a:rPr lang="ja-JP" altLang="en-US" dirty="0"/>
              <a:t>日本政府の考え　</a:t>
            </a:r>
            <a:r>
              <a:rPr lang="en-US" altLang="ja-JP" dirty="0"/>
              <a:t>※</a:t>
            </a:r>
            <a:r>
              <a:rPr lang="ja-JP" altLang="en-US" dirty="0"/>
              <a:t>内閣府開催の「</a:t>
            </a:r>
            <a:r>
              <a:rPr lang="en-US" altLang="ja-JP" dirty="0"/>
              <a:t>AI</a:t>
            </a:r>
            <a:r>
              <a:rPr lang="ja-JP" altLang="en-US" dirty="0"/>
              <a:t>戦略会議」の議事録抜粋</a:t>
            </a:r>
            <a:endParaRPr lang="en-US" altLang="ja-JP" dirty="0"/>
          </a:p>
          <a:p>
            <a:endParaRPr lang="en-US" altLang="ja-JP" dirty="0"/>
          </a:p>
          <a:p>
            <a:endParaRPr lang="en-US" altLang="ja-JP" dirty="0"/>
          </a:p>
          <a:p>
            <a:endParaRPr lang="en-US" altLang="ja-JP" dirty="0"/>
          </a:p>
          <a:p>
            <a:endParaRPr lang="en-US" altLang="ja-JP" dirty="0"/>
          </a:p>
          <a:p>
            <a:pPr>
              <a:buClr>
                <a:schemeClr val="tx1"/>
              </a:buClr>
            </a:pPr>
            <a:r>
              <a:rPr lang="ja-JP" altLang="en-US" dirty="0"/>
              <a:t>海外の</a:t>
            </a:r>
            <a:r>
              <a:rPr lang="ja-JP" altLang="ja-JP" dirty="0"/>
              <a:t>LLM</a:t>
            </a:r>
            <a:r>
              <a:rPr lang="ja-JP" altLang="en-US" dirty="0"/>
              <a:t>をそのまま利用できるのか？</a:t>
            </a:r>
            <a:endParaRPr lang="ja-JP" altLang="ja-JP" dirty="0"/>
          </a:p>
          <a:p>
            <a:endParaRPr lang="ja-JP" altLang="en-US" dirty="0"/>
          </a:p>
        </p:txBody>
      </p:sp>
      <p:sp>
        <p:nvSpPr>
          <p:cNvPr id="7" name="スクロール: 横 6">
            <a:extLst>
              <a:ext uri="{FF2B5EF4-FFF2-40B4-BE49-F238E27FC236}">
                <a16:creationId xmlns:a16="http://schemas.microsoft.com/office/drawing/2014/main" id="{34AA95AE-0555-7045-A85A-C97FEECD1EE2}"/>
              </a:ext>
            </a:extLst>
          </p:cNvPr>
          <p:cNvSpPr/>
          <p:nvPr/>
        </p:nvSpPr>
        <p:spPr>
          <a:xfrm>
            <a:off x="500186" y="2440372"/>
            <a:ext cx="11317456" cy="1839332"/>
          </a:xfrm>
          <a:prstGeom prst="horizontalScroll">
            <a:avLst>
              <a:gd name="adj" fmla="val 7122"/>
            </a:avLst>
          </a:prstGeom>
          <a:solidFill>
            <a:schemeClr val="accent4">
              <a:lumMod val="20000"/>
              <a:lumOff val="8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solidFill>
                  <a:srgbClr val="333333"/>
                </a:solidFill>
                <a:latin typeface="NotoSansCJKjp"/>
              </a:rPr>
              <a:t>　</a:t>
            </a:r>
            <a:r>
              <a:rPr lang="ja-JP" altLang="en-US" sz="2000" b="1" u="sng" dirty="0">
                <a:solidFill>
                  <a:schemeClr val="accent6"/>
                </a:solidFill>
              </a:rPr>
              <a:t>様々な分野における産業競争力を向上</a:t>
            </a:r>
            <a:r>
              <a:rPr lang="ja-JP" altLang="en-US" sz="2000" b="1" dirty="0">
                <a:solidFill>
                  <a:schemeClr val="tx1"/>
                </a:solidFill>
              </a:rPr>
              <a:t>させていくためには、人間に代わって創造的な作業を行うことが</a:t>
            </a:r>
            <a:endParaRPr lang="en-US" altLang="ja-JP" sz="2000" b="1" dirty="0">
              <a:solidFill>
                <a:schemeClr val="tx1"/>
              </a:solidFill>
            </a:endParaRPr>
          </a:p>
          <a:p>
            <a:r>
              <a:rPr lang="ja-JP" altLang="en-US" sz="2000" b="1" dirty="0">
                <a:solidFill>
                  <a:schemeClr val="tx1"/>
                </a:solidFill>
              </a:rPr>
              <a:t>できる</a:t>
            </a:r>
            <a:r>
              <a:rPr lang="ja-JP" altLang="en-US" sz="2000" b="1" u="sng" dirty="0">
                <a:solidFill>
                  <a:schemeClr val="accent6"/>
                </a:solidFill>
              </a:rPr>
              <a:t>生成</a:t>
            </a:r>
            <a:r>
              <a:rPr lang="en-US" altLang="ja-JP" sz="2000" b="1" u="sng" dirty="0">
                <a:solidFill>
                  <a:schemeClr val="accent6"/>
                </a:solidFill>
              </a:rPr>
              <a:t>AI</a:t>
            </a:r>
            <a:r>
              <a:rPr lang="ja-JP" altLang="en-US" sz="2000" b="1" u="sng" dirty="0">
                <a:solidFill>
                  <a:schemeClr val="accent6"/>
                </a:solidFill>
              </a:rPr>
              <a:t>のポテンシャルを最大限活用</a:t>
            </a:r>
            <a:r>
              <a:rPr lang="ja-JP" altLang="en-US" sz="2000" b="1" dirty="0">
                <a:solidFill>
                  <a:schemeClr val="tx1"/>
                </a:solidFill>
              </a:rPr>
              <a:t>しなければならない。この生成</a:t>
            </a:r>
            <a:r>
              <a:rPr lang="en-US" altLang="ja-JP" sz="2000" b="1" dirty="0">
                <a:solidFill>
                  <a:schemeClr val="tx1"/>
                </a:solidFill>
              </a:rPr>
              <a:t>AI</a:t>
            </a:r>
            <a:r>
              <a:rPr lang="ja-JP" altLang="en-US" sz="2000" b="1" dirty="0">
                <a:solidFill>
                  <a:schemeClr val="tx1"/>
                </a:solidFill>
              </a:rPr>
              <a:t>の変革期において、安全性・信頼性に留意しながらも、</a:t>
            </a:r>
            <a:r>
              <a:rPr lang="ja-JP" altLang="en-US" sz="2000" b="1" u="sng" dirty="0">
                <a:solidFill>
                  <a:schemeClr val="accent6"/>
                </a:solidFill>
              </a:rPr>
              <a:t>政府としてスピード感を持ってあらゆる取組を進めていく</a:t>
            </a:r>
            <a:r>
              <a:rPr lang="ja-JP" altLang="en-US" sz="2000" b="1" dirty="0">
                <a:solidFill>
                  <a:schemeClr val="tx1"/>
                </a:solidFill>
              </a:rPr>
              <a:t>ことが重要である。</a:t>
            </a:r>
            <a:endParaRPr lang="ja-JP" altLang="ja-JP" sz="2000" b="1" i="0" dirty="0">
              <a:solidFill>
                <a:schemeClr val="tx1"/>
              </a:solidFill>
              <a:effectLst/>
              <a:latin typeface="+mn-ea"/>
            </a:endParaRPr>
          </a:p>
        </p:txBody>
      </p:sp>
      <p:sp>
        <p:nvSpPr>
          <p:cNvPr id="9" name="テキスト ボックス 8">
            <a:extLst>
              <a:ext uri="{FF2B5EF4-FFF2-40B4-BE49-F238E27FC236}">
                <a16:creationId xmlns:a16="http://schemas.microsoft.com/office/drawing/2014/main" id="{FA303ED2-3EC1-CFC8-28C5-6BDD7A2E461A}"/>
              </a:ext>
            </a:extLst>
          </p:cNvPr>
          <p:cNvSpPr txBox="1"/>
          <p:nvPr/>
        </p:nvSpPr>
        <p:spPr>
          <a:xfrm>
            <a:off x="509931" y="5334423"/>
            <a:ext cx="11307711" cy="707886"/>
          </a:xfrm>
          <a:prstGeom prst="rect">
            <a:avLst/>
          </a:prstGeom>
          <a:noFill/>
          <a:ln w="25400">
            <a:solidFill>
              <a:schemeClr val="accent1"/>
            </a:solidFill>
          </a:ln>
        </p:spPr>
        <p:txBody>
          <a:bodyPr wrap="square" rtlCol="0">
            <a:spAutoFit/>
          </a:bodyPr>
          <a:lstStyle/>
          <a:p>
            <a:pPr algn="just" rtl="0" fontAlgn="base">
              <a:spcBef>
                <a:spcPts val="0"/>
              </a:spcBef>
            </a:pPr>
            <a:r>
              <a:rPr lang="ja-JP" altLang="en-US" sz="2000" b="1" i="0">
                <a:effectLst/>
                <a:latin typeface="+mn-ea"/>
              </a:rPr>
              <a:t>海外の</a:t>
            </a:r>
            <a:r>
              <a:rPr lang="ja-JP" altLang="ja-JP" sz="2000" b="1" i="0">
                <a:effectLst/>
                <a:latin typeface="+mn-ea"/>
              </a:rPr>
              <a:t>LLMが</a:t>
            </a:r>
            <a:r>
              <a:rPr lang="ja-JP" altLang="en-US" sz="2000" b="1" i="0">
                <a:effectLst/>
                <a:latin typeface="+mn-ea"/>
              </a:rPr>
              <a:t>学習した</a:t>
            </a:r>
            <a:r>
              <a:rPr lang="ja-JP" altLang="ja-JP" sz="2000" b="1" i="0">
                <a:effectLst/>
                <a:latin typeface="+mn-ea"/>
              </a:rPr>
              <a:t>文章の中には、日本とは違う法律や規則が含まれているかもしれません。その場合、LLMが生成する情報は、日本の</a:t>
            </a:r>
            <a:r>
              <a:rPr lang="ja-JP" altLang="en-US" sz="2000" b="1" i="0">
                <a:effectLst/>
                <a:latin typeface="+mn-ea"/>
              </a:rPr>
              <a:t>ユーザー</a:t>
            </a:r>
            <a:r>
              <a:rPr lang="ja-JP" altLang="ja-JP" sz="2000" b="1" i="0">
                <a:effectLst/>
                <a:latin typeface="+mn-ea"/>
              </a:rPr>
              <a:t>に合わない</a:t>
            </a:r>
            <a:r>
              <a:rPr lang="ja-JP" altLang="en-US" sz="2000" b="1" i="0">
                <a:effectLst/>
                <a:latin typeface="+mn-ea"/>
              </a:rPr>
              <a:t>可能性があります。</a:t>
            </a:r>
            <a:endParaRPr lang="en-US" altLang="ja-JP" sz="2000" b="1" i="0">
              <a:effectLst/>
              <a:latin typeface="+mn-ea"/>
            </a:endParaRPr>
          </a:p>
        </p:txBody>
      </p:sp>
      <p:sp>
        <p:nvSpPr>
          <p:cNvPr id="10" name="正方形/長方形 9">
            <a:extLst>
              <a:ext uri="{FF2B5EF4-FFF2-40B4-BE49-F238E27FC236}">
                <a16:creationId xmlns:a16="http://schemas.microsoft.com/office/drawing/2014/main" id="{FE4FC099-0C55-F4C9-48CE-89DBC50866F3}"/>
              </a:ext>
            </a:extLst>
          </p:cNvPr>
          <p:cNvSpPr/>
          <p:nvPr/>
        </p:nvSpPr>
        <p:spPr>
          <a:xfrm>
            <a:off x="500186" y="4999314"/>
            <a:ext cx="11327201" cy="335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i="0">
                <a:solidFill>
                  <a:schemeClr val="bg1"/>
                </a:solidFill>
                <a:effectLst/>
                <a:latin typeface="+mn-ea"/>
              </a:rPr>
              <a:t>日本とは</a:t>
            </a:r>
            <a:r>
              <a:rPr lang="ja-JP" altLang="ja-JP" sz="2000" b="1" i="0">
                <a:solidFill>
                  <a:schemeClr val="bg1"/>
                </a:solidFill>
                <a:effectLst/>
                <a:latin typeface="+mn-ea"/>
              </a:rPr>
              <a:t>違う考え方や価値観を反映してい</a:t>
            </a:r>
            <a:r>
              <a:rPr lang="ja-JP" altLang="en-US" sz="2000" b="1" i="0">
                <a:solidFill>
                  <a:schemeClr val="bg1"/>
                </a:solidFill>
                <a:effectLst/>
                <a:latin typeface="+mn-ea"/>
              </a:rPr>
              <a:t>る可能性があります。</a:t>
            </a:r>
            <a:endParaRPr kumimoji="1" lang="ja-JP" altLang="en-US" sz="2000" b="1">
              <a:solidFill>
                <a:schemeClr val="bg1"/>
              </a:solidFill>
            </a:endParaRPr>
          </a:p>
        </p:txBody>
      </p:sp>
      <p:sp>
        <p:nvSpPr>
          <p:cNvPr id="3" name="テキスト ボックス 2">
            <a:extLst>
              <a:ext uri="{FF2B5EF4-FFF2-40B4-BE49-F238E27FC236}">
                <a16:creationId xmlns:a16="http://schemas.microsoft.com/office/drawing/2014/main" id="{AA6B227F-FB2F-D069-7B40-5D703327FBBA}"/>
              </a:ext>
            </a:extLst>
          </p:cNvPr>
          <p:cNvSpPr txBox="1"/>
          <p:nvPr/>
        </p:nvSpPr>
        <p:spPr>
          <a:xfrm>
            <a:off x="606287" y="4138522"/>
            <a:ext cx="4601817" cy="276999"/>
          </a:xfrm>
          <a:prstGeom prst="rect">
            <a:avLst/>
          </a:prstGeom>
          <a:noFill/>
        </p:spPr>
        <p:txBody>
          <a:bodyPr wrap="square" rtlCol="0">
            <a:spAutoFit/>
          </a:bodyPr>
          <a:lstStyle/>
          <a:p>
            <a:r>
              <a:rPr kumimoji="1" lang="ja-JP" altLang="en-US" sz="1200" dirty="0">
                <a:solidFill>
                  <a:schemeClr val="tx2"/>
                </a:solidFill>
              </a:rPr>
              <a:t>出典</a:t>
            </a:r>
            <a:r>
              <a:rPr kumimoji="1" lang="en-US" altLang="ja-JP" sz="1200" dirty="0">
                <a:solidFill>
                  <a:schemeClr val="tx2"/>
                </a:solidFill>
              </a:rPr>
              <a:t>:https://www8.cao.go.jp/cstp/ai/ai_senryaku/6kai/6kai.html</a:t>
            </a:r>
            <a:endParaRPr kumimoji="1" lang="ja-JP" altLang="en-US" dirty="0">
              <a:solidFill>
                <a:schemeClr val="tx2"/>
              </a:solidFill>
            </a:endParaRPr>
          </a:p>
        </p:txBody>
      </p:sp>
    </p:spTree>
    <p:extLst>
      <p:ext uri="{BB962C8B-B14F-4D97-AF65-F5344CB8AC3E}">
        <p14:creationId xmlns:p14="http://schemas.microsoft.com/office/powerpoint/2010/main" val="2076767630"/>
      </p:ext>
    </p:extLst>
  </p:cSld>
  <p:clrMapOvr>
    <a:masterClrMapping/>
  </p:clrMapOvr>
</p:sld>
</file>

<file path=ppt/theme/theme1.xml><?xml version="1.0" encoding="utf-8"?>
<a:theme xmlns:a="http://schemas.openxmlformats.org/drawingml/2006/main" name="Office テーマ">
  <a:themeElements>
    <a:clrScheme name="ユーザー定義 10">
      <a:dk1>
        <a:sysClr val="windowText" lastClr="000000"/>
      </a:dk1>
      <a:lt1>
        <a:sysClr val="window" lastClr="FFFFFF"/>
      </a:lt1>
      <a:dk2>
        <a:srgbClr val="3F3F3F"/>
      </a:dk2>
      <a:lt2>
        <a:srgbClr val="7F7F7F"/>
      </a:lt2>
      <a:accent1>
        <a:srgbClr val="005BAC"/>
      </a:accent1>
      <a:accent2>
        <a:srgbClr val="00A6D9"/>
      </a:accent2>
      <a:accent3>
        <a:srgbClr val="17991E"/>
      </a:accent3>
      <a:accent4>
        <a:srgbClr val="8EC31E"/>
      </a:accent4>
      <a:accent5>
        <a:srgbClr val="E79F2F"/>
      </a:accent5>
      <a:accent6>
        <a:srgbClr val="E7382F"/>
      </a:accent6>
      <a:hlink>
        <a:srgbClr val="005BAC"/>
      </a:hlink>
      <a:folHlink>
        <a:srgbClr val="00A6D9"/>
      </a:folHlink>
    </a:clrScheme>
    <a:fontScheme name="ユーザー定義 7">
      <a:majorFont>
        <a:latin typeface="Tahoma"/>
        <a:ea typeface="Meiryo UI"/>
        <a:cs typeface=""/>
      </a:majorFont>
      <a:minorFont>
        <a:latin typeface="Tahoma"/>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459CAA12E1D98449E8A0C9BD965C94A" ma:contentTypeVersion="14" ma:contentTypeDescription="新しいドキュメントを作成します。" ma:contentTypeScope="" ma:versionID="ba9621462f4fdfb3986b419db9fcc272">
  <xsd:schema xmlns:xsd="http://www.w3.org/2001/XMLSchema" xmlns:xs="http://www.w3.org/2001/XMLSchema" xmlns:p="http://schemas.microsoft.com/office/2006/metadata/properties" xmlns:ns2="33130825-7f0f-4351-9609-14051c78aa2b" xmlns:ns3="0a54bbff-6bb2-423b-90d1-ce7a6c3a688f" targetNamespace="http://schemas.microsoft.com/office/2006/metadata/properties" ma:root="true" ma:fieldsID="3edef4491e9b49a5d9b1bc1894ff1c78" ns2:_="" ns3:_="">
    <xsd:import namespace="33130825-7f0f-4351-9609-14051c78aa2b"/>
    <xsd:import namespace="0a54bbff-6bb2-423b-90d1-ce7a6c3a688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0825-7f0f-4351-9609-14051c78a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ceee9895-f733-4a13-b85c-4ab9d769dae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54bbff-6bb2-423b-90d1-ce7a6c3a688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de9a52-2e08-47d4-9e13-cbf01e6387fb}" ma:internalName="TaxCatchAll" ma:showField="CatchAllData" ma:web="0a54bbff-6bb2-423b-90d1-ce7a6c3a688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57F879-F9B9-424B-A9EC-7D2052D35CF0}">
  <ds:schemaRefs>
    <ds:schemaRef ds:uri="http://schemas.microsoft.com/sharepoint/v3/contenttype/forms"/>
  </ds:schemaRefs>
</ds:datastoreItem>
</file>

<file path=customXml/itemProps2.xml><?xml version="1.0" encoding="utf-8"?>
<ds:datastoreItem xmlns:ds="http://schemas.openxmlformats.org/officeDocument/2006/customXml" ds:itemID="{82FF8DAB-DC85-4D6E-8876-308E552BB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30825-7f0f-4351-9609-14051c78aa2b"/>
    <ds:schemaRef ds:uri="0a54bbff-6bb2-423b-90d1-ce7a6c3a68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TotalTime>
  <Words>3625</Words>
  <Application>Microsoft Office PowerPoint</Application>
  <PresentationFormat>ワイド画面</PresentationFormat>
  <Paragraphs>598</Paragraphs>
  <Slides>43</Slides>
  <Notes>28</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Office テーマ</vt:lpstr>
      <vt:lpstr>東京エレクトロンデバイス ランチョンセミナー</vt:lpstr>
      <vt:lpstr>東京エレクトロンデバイスのAI ソリューションマップ</vt:lpstr>
      <vt:lpstr>東京エレクトロンデバイス　取扱い製品群</vt:lpstr>
      <vt:lpstr>7Bパラメータを超えたモデルサイズから 発生するLLMの深刻な学習課題~Cerebras CS-3での解決法~</vt:lpstr>
      <vt:lpstr>自己紹介：中田 友康</vt:lpstr>
      <vt:lpstr>本日のアジェンダ</vt:lpstr>
      <vt:lpstr>国産LLMの状況</vt:lpstr>
      <vt:lpstr>国産LLMリリース状況 (HuggingFace公開モデル一部抜粋)</vt:lpstr>
      <vt:lpstr>なぜ国産のLLMモデルが必要なのか？</vt:lpstr>
      <vt:lpstr>なぜ巨大なLLMモデルが必要なのか？</vt:lpstr>
      <vt:lpstr>LLMモデルの一般的なスケールアッププラン</vt:lpstr>
      <vt:lpstr>7Bを超えるLLMの深刻な学習課題</vt:lpstr>
      <vt:lpstr>7Bパラメータを超えたモデルサイズから発生するLLMの深刻な学習課題</vt:lpstr>
      <vt:lpstr>お話する課題について</vt:lpstr>
      <vt:lpstr>1-1．【分散処理】の課題　~必要な知識~</vt:lpstr>
      <vt:lpstr>1-2．【分散処理】の課題　 ~大量のコード数~</vt:lpstr>
      <vt:lpstr>２．【GPUクラスタの構築】の課題</vt:lpstr>
      <vt:lpstr>3．【問題発生時の切り分け】の課題</vt:lpstr>
      <vt:lpstr>Cerebras CS-3での解決法</vt:lpstr>
      <vt:lpstr>Cerebras CS-3 / Wafer Scale Cluster</vt:lpstr>
      <vt:lpstr>世界最大チップ Wafer Scale Engine 3</vt:lpstr>
      <vt:lpstr>CS-3本体について</vt:lpstr>
      <vt:lpstr>CS-3のクラスタ化を可能にする2つのハードウェア</vt:lpstr>
      <vt:lpstr>CS-3のクラスタ化を可能にするソフトウェア</vt:lpstr>
      <vt:lpstr>Wafer Scale Clusterでスケールアップ</vt:lpstr>
      <vt:lpstr>CS-3クラスタ：Condor Galaxyシステム</vt:lpstr>
      <vt:lpstr>Cerebras CS-3での解決法</vt:lpstr>
      <vt:lpstr>Cerebras CS-3での解決法</vt:lpstr>
      <vt:lpstr>Cerebras CS-3での解決法</vt:lpstr>
      <vt:lpstr>これからお話する課題解決について</vt:lpstr>
      <vt:lpstr>1-1. 【分散処理】を解決！ ~必要な知識~</vt:lpstr>
      <vt:lpstr>1-2. 【分散処理】を解決！ ~大量のコード数~</vt:lpstr>
      <vt:lpstr>2. 【GPUクラスタの構築】を解決！</vt:lpstr>
      <vt:lpstr>2. 【GPUクラスタの構築】を解決！</vt:lpstr>
      <vt:lpstr>3. 【問題発生時の切り分け】を解決！</vt:lpstr>
      <vt:lpstr>まとめ</vt:lpstr>
      <vt:lpstr>Cerebras製品の販売形態について</vt:lpstr>
      <vt:lpstr>TED LLMのご紹介</vt:lpstr>
      <vt:lpstr>TED(東京エレクトロンデバイス) LLMについて</vt:lpstr>
      <vt:lpstr>AIに関することならばTEDまでお気軽にご相談ください</vt:lpstr>
      <vt:lpstr>Cerebras アーキテクチャ Deep Dive開催決定！</vt:lpstr>
      <vt:lpstr>ご視聴ありがとう ございました</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TED SED Nakada Tomoyasu</dc:creator>
  <cp:lastModifiedBy>TED SED Nakada Tomoyasu</cp:lastModifiedBy>
  <cp:revision>18</cp:revision>
  <cp:lastPrinted>2023-03-01T05:36:10Z</cp:lastPrinted>
  <dcterms:created xsi:type="dcterms:W3CDTF">2016-05-24T06:57:37Z</dcterms:created>
  <dcterms:modified xsi:type="dcterms:W3CDTF">2024-05-27T05:37:43Z</dcterms:modified>
</cp:coreProperties>
</file>